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1081" y="-8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6D2DA-B832-47AA-9107-980B114884EF}" type="datetimeFigureOut">
              <a:rPr lang="ru-RU" smtClean="0"/>
              <a:pPr/>
              <a:t>12.05.2017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453DD-D99B-47E7-B8A5-B5DD1A1B815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105371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6D2DA-B832-47AA-9107-980B114884EF}" type="datetimeFigureOut">
              <a:rPr lang="ru-RU" smtClean="0"/>
              <a:pPr/>
              <a:t>12.05.2017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453DD-D99B-47E7-B8A5-B5DD1A1B815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923506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6D2DA-B832-47AA-9107-980B114884EF}" type="datetimeFigureOut">
              <a:rPr lang="ru-RU" smtClean="0"/>
              <a:pPr/>
              <a:t>12.05.2017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453DD-D99B-47E7-B8A5-B5DD1A1B815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918833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6D2DA-B832-47AA-9107-980B114884EF}" type="datetimeFigureOut">
              <a:rPr lang="ru-RU" smtClean="0"/>
              <a:pPr/>
              <a:t>12.05.2017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453DD-D99B-47E7-B8A5-B5DD1A1B815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062030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6D2DA-B832-47AA-9107-980B114884EF}" type="datetimeFigureOut">
              <a:rPr lang="ru-RU" smtClean="0"/>
              <a:pPr/>
              <a:t>12.05.2017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453DD-D99B-47E7-B8A5-B5DD1A1B815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587094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6D2DA-B832-47AA-9107-980B114884EF}" type="datetimeFigureOut">
              <a:rPr lang="ru-RU" smtClean="0"/>
              <a:pPr/>
              <a:t>12.05.2017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453DD-D99B-47E7-B8A5-B5DD1A1B815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093629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6D2DA-B832-47AA-9107-980B114884EF}" type="datetimeFigureOut">
              <a:rPr lang="ru-RU" smtClean="0"/>
              <a:pPr/>
              <a:t>12.05.2017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453DD-D99B-47E7-B8A5-B5DD1A1B815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187295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6D2DA-B832-47AA-9107-980B114884EF}" type="datetimeFigureOut">
              <a:rPr lang="ru-RU" smtClean="0"/>
              <a:pPr/>
              <a:t>12.05.2017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453DD-D99B-47E7-B8A5-B5DD1A1B815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641331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6D2DA-B832-47AA-9107-980B114884EF}" type="datetimeFigureOut">
              <a:rPr lang="ru-RU" smtClean="0"/>
              <a:pPr/>
              <a:t>12.05.2017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453DD-D99B-47E7-B8A5-B5DD1A1B815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050347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6D2DA-B832-47AA-9107-980B114884EF}" type="datetimeFigureOut">
              <a:rPr lang="ru-RU" smtClean="0"/>
              <a:pPr/>
              <a:t>12.05.2017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453DD-D99B-47E7-B8A5-B5DD1A1B815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304868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6D2DA-B832-47AA-9107-980B114884EF}" type="datetimeFigureOut">
              <a:rPr lang="ru-RU" smtClean="0"/>
              <a:pPr/>
              <a:t>12.05.2017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453DD-D99B-47E7-B8A5-B5DD1A1B815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859907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6D2DA-B832-47AA-9107-980B114884EF}" type="datetimeFigureOut">
              <a:rPr lang="ru-RU" smtClean="0"/>
              <a:pPr/>
              <a:t>12.05.2017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D453DD-D99B-47E7-B8A5-B5DD1A1B815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7775962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572000" y="476672"/>
            <a:ext cx="4172000" cy="5544616"/>
          </a:xfrm>
        </p:spPr>
        <p:txBody>
          <a:bodyPr>
            <a:normAutofit/>
          </a:bodyPr>
          <a:lstStyle/>
          <a:p>
            <a:r>
              <a:rPr lang="ru-RU" sz="5400" i="1" dirty="0" smtClean="0">
                <a:latin typeface="Monotype Corsiva" panose="03010101010201010101" pitchFamily="66" charset="0"/>
              </a:rPr>
              <a:t>Князь Владимир Красное Солнышко</a:t>
            </a:r>
            <a:endParaRPr lang="ru-RU" sz="5400" i="1" dirty="0">
              <a:latin typeface="Monotype Corsiva" panose="03010101010201010101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332656"/>
            <a:ext cx="4815535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150259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1700808"/>
            <a:ext cx="7560840" cy="446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Autofit/>
          </a:bodyPr>
          <a:lstStyle/>
          <a:p>
            <a:r>
              <a:rPr lang="ru-RU" sz="4000" dirty="0" smtClean="0">
                <a:latin typeface="Monotype Corsiva" panose="03010101010201010101" pitchFamily="66" charset="0"/>
              </a:rPr>
              <a:t>Принятие Владимиром христианского имени</a:t>
            </a:r>
          </a:p>
        </p:txBody>
      </p:sp>
    </p:spTree>
    <p:extLst>
      <p:ext uri="{BB962C8B-B14F-4D97-AF65-F5344CB8AC3E}">
        <p14:creationId xmlns:p14="http://schemas.microsoft.com/office/powerpoint/2010/main" xmlns="" val="25594342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dirty="0" smtClean="0">
                <a:latin typeface="Monotype Corsiva" panose="03010101010201010101" pitchFamily="66" charset="0"/>
              </a:rPr>
              <a:t>          Крещение великого князя Владимира с боярами и дружиной стало началом Крещения земли Древней Руси. Произошло это в 988 году.</a:t>
            </a:r>
          </a:p>
          <a:p>
            <a:pPr marL="0" indent="0">
              <a:buNone/>
            </a:pPr>
            <a:r>
              <a:rPr lang="ru-RU" dirty="0" smtClean="0">
                <a:latin typeface="Monotype Corsiva" panose="03010101010201010101" pitchFamily="66" charset="0"/>
              </a:rPr>
              <a:t>          Владимир вернул византийцам </a:t>
            </a:r>
            <a:r>
              <a:rPr lang="ru-RU" dirty="0" err="1" smtClean="0">
                <a:latin typeface="Monotype Corsiva" panose="03010101010201010101" pitchFamily="66" charset="0"/>
              </a:rPr>
              <a:t>Корсунь</a:t>
            </a:r>
            <a:r>
              <a:rPr lang="ru-RU" dirty="0" smtClean="0">
                <a:latin typeface="Monotype Corsiva" panose="03010101010201010101" pitchFamily="66" charset="0"/>
              </a:rPr>
              <a:t> в качестве выкупа за невесту и возвратился в Киев. Вместе с ним приехал и митрополит Михаил с духовенством. Из </a:t>
            </a:r>
            <a:r>
              <a:rPr lang="ru-RU" dirty="0" err="1" smtClean="0">
                <a:latin typeface="Monotype Corsiva" panose="03010101010201010101" pitchFamily="66" charset="0"/>
              </a:rPr>
              <a:t>Корсуни</a:t>
            </a:r>
            <a:r>
              <a:rPr lang="ru-RU" dirty="0" smtClean="0">
                <a:latin typeface="Monotype Corsiva" panose="03010101010201010101" pitchFamily="66" charset="0"/>
              </a:rPr>
              <a:t> везли мощи святых, множество икон  и церковной утвари.</a:t>
            </a:r>
          </a:p>
          <a:p>
            <a:pPr marL="0" indent="0">
              <a:buNone/>
            </a:pPr>
            <a:r>
              <a:rPr lang="ru-RU" dirty="0" smtClean="0">
                <a:latin typeface="Monotype Corsiva" panose="03010101010201010101" pitchFamily="66" charset="0"/>
              </a:rPr>
              <a:t>          Прибыв на Русь, Владимир прежде всего крестил двенадцать своих сыновей, рожденных от прежних жен. По языческим обычаям жен у правителя Руси было несколько.</a:t>
            </a:r>
          </a:p>
          <a:p>
            <a:pPr marL="0" indent="0">
              <a:buNone/>
            </a:pPr>
            <a:endParaRPr lang="ru-RU" dirty="0">
              <a:latin typeface="Monotype Corsiva" panose="03010101010201010101" pitchFamily="66" charset="0"/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Monotype Corsiva" pitchFamily="66" charset="0"/>
              </a:rPr>
              <a:t>Крещение Святой Руси</a:t>
            </a:r>
          </a:p>
        </p:txBody>
      </p:sp>
    </p:spTree>
    <p:extLst>
      <p:ext uri="{BB962C8B-B14F-4D97-AF65-F5344CB8AC3E}">
        <p14:creationId xmlns:p14="http://schemas.microsoft.com/office/powerpoint/2010/main" xmlns="" val="33343130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8545160" cy="6198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95645182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61873"/>
            <a:ext cx="6696743" cy="6464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018815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75856" y="116632"/>
            <a:ext cx="5637312" cy="654218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 smtClean="0">
                <a:latin typeface="Monotype Corsiva" panose="03010101010201010101" pitchFamily="66" charset="0"/>
              </a:rPr>
              <a:t>Великий князь Владимир 28 лет прожил во Святом Крещении. Он именуется Русской Православной Церковью равноапостольным святым. Своей глубокой верой и решимостью святой князь привел ко Христу многочисленный русский народ. Святая Православная вера сделала этот народ единым, а державу – великой!</a:t>
            </a:r>
          </a:p>
          <a:p>
            <a:pPr marL="0" indent="0">
              <a:buNone/>
            </a:pPr>
            <a:r>
              <a:rPr lang="ru-RU" dirty="0" smtClean="0">
                <a:latin typeface="Monotype Corsiva" panose="03010101010201010101" pitchFamily="66" charset="0"/>
              </a:rPr>
              <a:t>И ныне образ святого князя Владимира призывает народы некогда единой Руси объединиться под покровом Православной Церкви.</a:t>
            </a:r>
          </a:p>
          <a:p>
            <a:pPr marL="0" indent="0">
              <a:buNone/>
            </a:pPr>
            <a:endParaRPr lang="ru-RU" dirty="0">
              <a:latin typeface="Monotype Corsiva" panose="03010101010201010101" pitchFamily="66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2304256" cy="5979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407828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260648"/>
            <a:ext cx="7546770" cy="5384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906249" y="5877272"/>
            <a:ext cx="724542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3200" i="1" dirty="0">
                <a:latin typeface="Monotype Corsiva" pitchFamily="66" charset="0"/>
              </a:rPr>
              <a:t>Место Крещения святого князя Владимира</a:t>
            </a:r>
          </a:p>
        </p:txBody>
      </p:sp>
    </p:spTree>
    <p:extLst>
      <p:ext uri="{BB962C8B-B14F-4D97-AF65-F5344CB8AC3E}">
        <p14:creationId xmlns:p14="http://schemas.microsoft.com/office/powerpoint/2010/main" xmlns="" val="19829802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67544" y="44624"/>
            <a:ext cx="8229600" cy="936104"/>
          </a:xfrm>
        </p:spPr>
        <p:txBody>
          <a:bodyPr>
            <a:normAutofit/>
          </a:bodyPr>
          <a:lstStyle/>
          <a:p>
            <a:r>
              <a:rPr lang="ru-RU" sz="4000" dirty="0" smtClean="0">
                <a:latin typeface="Monotype Corsiva" panose="03010101010201010101" pitchFamily="66" charset="0"/>
              </a:rPr>
              <a:t>Карта Древнерусского государства</a:t>
            </a:r>
            <a:endParaRPr lang="ru-RU" sz="4000" dirty="0">
              <a:latin typeface="Monotype Corsiva" panose="03010101010201010101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1600" y="980728"/>
            <a:ext cx="7141800" cy="5640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629047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rmAutofit/>
          </a:bodyPr>
          <a:lstStyle/>
          <a:p>
            <a:r>
              <a:rPr lang="ru-RU" sz="4800" dirty="0" smtClean="0">
                <a:latin typeface="Monotype Corsiva" panose="03010101010201010101" pitchFamily="66" charset="0"/>
              </a:rPr>
              <a:t>Изображения Владимира</a:t>
            </a:r>
            <a:endParaRPr lang="ru-RU" sz="4800" dirty="0">
              <a:latin typeface="Monotype Corsiva" panose="03010101010201010101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6964" y="1340768"/>
            <a:ext cx="4608512" cy="46085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1340768"/>
            <a:ext cx="8820472" cy="4630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666878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698875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1297" y="188640"/>
            <a:ext cx="8291264" cy="922114"/>
          </a:xfrm>
        </p:spPr>
        <p:txBody>
          <a:bodyPr/>
          <a:lstStyle/>
          <a:p>
            <a:r>
              <a:rPr lang="ru-RU" dirty="0" smtClean="0"/>
              <a:t>Князь Владимир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07570"/>
            <a:ext cx="8147248" cy="125273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dirty="0" smtClean="0"/>
              <a:t>Год рождения Владимира неизвестен. Историки выводят год рождения Владимира 960-й год с точностью до нескольких лет. </a:t>
            </a:r>
            <a:endParaRPr lang="ru-RU" dirty="0"/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455577" y="2348880"/>
            <a:ext cx="4114800" cy="4176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dirty="0" smtClean="0"/>
              <a:t>Как сообщают поздние источники XVI века (</a:t>
            </a:r>
            <a:r>
              <a:rPr lang="ru-RU" dirty="0" err="1" smtClean="0"/>
              <a:t>Никоновская</a:t>
            </a:r>
            <a:r>
              <a:rPr lang="ru-RU" dirty="0" smtClean="0"/>
              <a:t> и Устюжская летописи), Владимир </a:t>
            </a:r>
            <a:r>
              <a:rPr lang="ru-RU" dirty="0" err="1" smtClean="0"/>
              <a:t>Святославич</a:t>
            </a:r>
            <a:r>
              <a:rPr lang="ru-RU" dirty="0" smtClean="0"/>
              <a:t> родился в селе </a:t>
            </a:r>
            <a:r>
              <a:rPr lang="ru-RU" dirty="0" err="1" smtClean="0"/>
              <a:t>Будутине</a:t>
            </a:r>
            <a:r>
              <a:rPr lang="ru-RU" dirty="0" smtClean="0"/>
              <a:t> (</a:t>
            </a:r>
            <a:r>
              <a:rPr lang="ru-RU" dirty="0" err="1" smtClean="0"/>
              <a:t>Будятине</a:t>
            </a:r>
            <a:r>
              <a:rPr lang="ru-RU" dirty="0" smtClean="0"/>
              <a:t>).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16016" y="2437656"/>
            <a:ext cx="3833562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4761002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5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725"/>
                            </p:stCondLst>
                            <p:childTnLst>
                              <p:par>
                                <p:cTn id="1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5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3456384" cy="3816424"/>
          </a:xfrm>
        </p:spPr>
        <p:txBody>
          <a:bodyPr/>
          <a:lstStyle/>
          <a:p>
            <a:r>
              <a:rPr lang="ru-RU" dirty="0" smtClean="0"/>
              <a:t>Символ князя Владимира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95936" y="260648"/>
            <a:ext cx="4320480" cy="6172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834881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Monotype Corsiva" pitchFamily="66" charset="0"/>
              </a:rPr>
              <a:t>Кому верили и чему поклонялись в языческой Руси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54096" y="1607029"/>
            <a:ext cx="4372268" cy="5059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6350180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021288"/>
            <a:ext cx="8157592" cy="710952"/>
          </a:xfrm>
        </p:spPr>
        <p:txBody>
          <a:bodyPr>
            <a:normAutofit fontScale="90000"/>
          </a:bodyPr>
          <a:lstStyle/>
          <a:p>
            <a:r>
              <a:rPr lang="ru-RU" dirty="0"/>
              <a:t>К</a:t>
            </a:r>
            <a:r>
              <a:rPr lang="ru-RU" dirty="0" smtClean="0"/>
              <a:t>алендарь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1312" y="116632"/>
            <a:ext cx="8461375" cy="578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6757912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1700808"/>
            <a:ext cx="7814185" cy="4868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3"/>
          <p:cNvSpPr>
            <a:spLocks noChangeArrowheads="1"/>
          </p:cNvSpPr>
          <p:nvPr/>
        </p:nvSpPr>
        <p:spPr bwMode="auto">
          <a:xfrm>
            <a:off x="229660" y="260648"/>
            <a:ext cx="8786812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b="1" dirty="0">
                <a:latin typeface="Monotype Corsiva" pitchFamily="66" charset="0"/>
              </a:rPr>
              <a:t>      </a:t>
            </a:r>
            <a:r>
              <a:rPr lang="ru-RU" sz="2000" b="1" dirty="0">
                <a:latin typeface="Monotype Corsiva" pitchFamily="66" charset="0"/>
              </a:rPr>
              <a:t>Князь Владимир обновил обветшавших языческих кумиров. Велел поставить на холме, возле княжеского терема, Перуна с серебряной головой и золотыми усами, украшенного золотой же вязью и драгоценными каменьями. А вокруг него стояли идолы поменьше – Велес, </a:t>
            </a:r>
            <a:r>
              <a:rPr lang="ru-RU" sz="2000" b="1" dirty="0" err="1">
                <a:latin typeface="Monotype Corsiva" pitchFamily="66" charset="0"/>
              </a:rPr>
              <a:t>Хорс</a:t>
            </a:r>
            <a:r>
              <a:rPr lang="ru-RU" sz="2000" b="1" dirty="0">
                <a:latin typeface="Monotype Corsiva" pitchFamily="66" charset="0"/>
              </a:rPr>
              <a:t>, </a:t>
            </a:r>
            <a:r>
              <a:rPr lang="ru-RU" sz="2000" b="1" dirty="0" err="1">
                <a:latin typeface="Monotype Corsiva" pitchFamily="66" charset="0"/>
              </a:rPr>
              <a:t>Даждьбог</a:t>
            </a:r>
            <a:r>
              <a:rPr lang="ru-RU" sz="2000" b="1" dirty="0">
                <a:latin typeface="Monotype Corsiva" pitchFamily="66" charset="0"/>
              </a:rPr>
              <a:t>, </a:t>
            </a:r>
            <a:r>
              <a:rPr lang="ru-RU" sz="2000" b="1" dirty="0" err="1">
                <a:latin typeface="Monotype Corsiva" pitchFamily="66" charset="0"/>
              </a:rPr>
              <a:t>Стрибог</a:t>
            </a:r>
            <a:r>
              <a:rPr lang="ru-RU" sz="2000" b="1" dirty="0">
                <a:latin typeface="Monotype Corsiva" pitchFamily="66" charset="0"/>
              </a:rPr>
              <a:t>, </a:t>
            </a:r>
            <a:r>
              <a:rPr lang="ru-RU" sz="2000" b="1" dirty="0" err="1">
                <a:latin typeface="Monotype Corsiva" pitchFamily="66" charset="0"/>
              </a:rPr>
              <a:t>Симаргл</a:t>
            </a:r>
            <a:r>
              <a:rPr lang="ru-RU" sz="2000" b="1" dirty="0">
                <a:latin typeface="Monotype Corsiva" pitchFamily="66" charset="0"/>
              </a:rPr>
              <a:t> и </a:t>
            </a:r>
            <a:r>
              <a:rPr lang="ru-RU" sz="2000" b="1" dirty="0" err="1">
                <a:latin typeface="Monotype Corsiva" pitchFamily="66" charset="0"/>
              </a:rPr>
              <a:t>Мокошь</a:t>
            </a:r>
            <a:r>
              <a:rPr lang="ru-RU" sz="2000" b="1" dirty="0">
                <a:latin typeface="Monotype Corsiva" pitchFamily="66" charset="0"/>
              </a:rPr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7827731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899592" y="504502"/>
            <a:ext cx="734481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4000" dirty="0">
                <a:latin typeface="Monotype Corsiva" pitchFamily="66" charset="0"/>
              </a:rPr>
              <a:t>Выбор веры князем Владимиром</a:t>
            </a:r>
          </a:p>
        </p:txBody>
      </p:sp>
      <p:sp>
        <p:nvSpPr>
          <p:cNvPr id="5" name="Содержимое 2"/>
          <p:cNvSpPr>
            <a:spLocks noGrp="1"/>
          </p:cNvSpPr>
          <p:nvPr>
            <p:ph idx="1"/>
          </p:nvPr>
        </p:nvSpPr>
        <p:spPr>
          <a:xfrm>
            <a:off x="450397" y="1456645"/>
            <a:ext cx="8229600" cy="4525962"/>
          </a:xfrm>
        </p:spPr>
        <p:txBody>
          <a:bodyPr/>
          <a:lstStyle/>
          <a:p>
            <a:pPr algn="just">
              <a:buFontTx/>
              <a:buNone/>
            </a:pPr>
            <a:r>
              <a:rPr lang="ru-RU" dirty="0" smtClean="0"/>
              <a:t>       </a:t>
            </a:r>
            <a:r>
              <a:rPr lang="ru-RU" sz="2800" dirty="0" smtClean="0">
                <a:latin typeface="Monotype Corsiva" pitchFamily="66" charset="0"/>
              </a:rPr>
              <a:t>Стали снаряжаться в стольный град Киев проповедники из разных стран. Каждый свою веру хвалит… Приходили к нему волжские булгары магометанской веры, немцы – посланцы Папы Римского, хазары, последователи иудейской веры. </a:t>
            </a:r>
          </a:p>
          <a:p>
            <a:pPr algn="just">
              <a:buFontTx/>
              <a:buNone/>
            </a:pPr>
            <a:r>
              <a:rPr lang="ru-RU" sz="2800" dirty="0" smtClean="0">
                <a:latin typeface="Monotype Corsiva" pitchFamily="66" charset="0"/>
              </a:rPr>
              <a:t>          Прислали  к Владимиру и византийцы своего философа. Поведал он князю о христианской вере и объяснил ему все Священное Писание. В заключение  рассказал о Втором Пришествии Господа, о Страшном Суде и воскрешении всех умерших. </a:t>
            </a:r>
          </a:p>
        </p:txBody>
      </p:sp>
    </p:spTree>
    <p:extLst>
      <p:ext uri="{BB962C8B-B14F-4D97-AF65-F5344CB8AC3E}">
        <p14:creationId xmlns:p14="http://schemas.microsoft.com/office/powerpoint/2010/main" xmlns="" val="2858988922"/>
      </p:ext>
    </p:extLst>
  </p:cSld>
  <p:clrMapOvr>
    <a:masterClrMapping/>
  </p:clrMapOvr>
  <p:transition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260648"/>
            <a:ext cx="4320480" cy="6120680"/>
          </a:xfrm>
        </p:spPr>
        <p:txBody>
          <a:bodyPr>
            <a:noAutofit/>
          </a:bodyPr>
          <a:lstStyle/>
          <a:p>
            <a:pPr marL="0" lvl="0" indent="0" algn="just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2200" dirty="0">
                <a:latin typeface="Monotype Corsiva" pitchFamily="66" charset="0"/>
              </a:rPr>
              <a:t>Показал философ князю златотканую икону Страшного Суда. Увидел Владимир сонм праведников, стоящих в сияющих одеяниях по правую сторону Спасителя, которые наследуют вечное блаженство, и грешников, стоящих по левую сторону, которым уготованы вечные муки ада.</a:t>
            </a:r>
          </a:p>
          <a:p>
            <a:pPr marL="0" lvl="0" indent="0" algn="just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sz="2200" dirty="0">
                <a:latin typeface="Monotype Corsiva" pitchFamily="66" charset="0"/>
              </a:rPr>
              <a:t>Хорошо тем, кто справа, и горе тем, кто слева, - вздохнул князь.</a:t>
            </a:r>
          </a:p>
          <a:p>
            <a:pPr marL="0" lvl="0" indent="0" algn="just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2200" dirty="0">
                <a:latin typeface="Monotype Corsiva" pitchFamily="66" charset="0"/>
              </a:rPr>
              <a:t>- Если хочешь быть с праведниками, то крестись, - сказал философ.</a:t>
            </a:r>
          </a:p>
          <a:p>
            <a:pPr marL="0" lvl="0" indent="0" algn="just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2200" dirty="0">
                <a:latin typeface="Monotype Corsiva" pitchFamily="66" charset="0"/>
              </a:rPr>
              <a:t>     Запала эта мысль глубоко в сердце князя. Захотелось ему последовать за Христом, быть среди людей в светлых одеждах, которые свидетельствовали о светлой их жизни.</a:t>
            </a:r>
          </a:p>
          <a:p>
            <a:pPr marL="0" indent="0">
              <a:buNone/>
            </a:pPr>
            <a:endParaRPr lang="ru-RU" sz="22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048" y="692696"/>
            <a:ext cx="3590925" cy="507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8019089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2"/>
          <p:cNvSpPr>
            <a:spLocks noGrp="1"/>
          </p:cNvSpPr>
          <p:nvPr>
            <p:ph idx="1"/>
          </p:nvPr>
        </p:nvSpPr>
        <p:spPr>
          <a:xfrm>
            <a:off x="4788024" y="476672"/>
            <a:ext cx="4071938" cy="5929312"/>
          </a:xfrm>
        </p:spPr>
        <p:txBody>
          <a:bodyPr/>
          <a:lstStyle/>
          <a:p>
            <a:pPr>
              <a:buFontTx/>
              <a:buNone/>
            </a:pPr>
            <a:r>
              <a:rPr lang="ru-RU" sz="2800" dirty="0" smtClean="0">
                <a:latin typeface="Monotype Corsiva" pitchFamily="66" charset="0"/>
              </a:rPr>
              <a:t>           В таинстве Крещения великий князь Владимир получил имя Василий, что в переводе обозначает «царственный».</a:t>
            </a:r>
          </a:p>
          <a:p>
            <a:pPr>
              <a:buFontTx/>
              <a:buNone/>
            </a:pPr>
            <a:r>
              <a:rPr lang="ru-RU" sz="2800" dirty="0" smtClean="0">
                <a:latin typeface="Monotype Corsiva" pitchFamily="66" charset="0"/>
              </a:rPr>
              <a:t>          После Крещения великий князь обручился со своей невестой, а спустя несколько дней состоялось венчание.</a:t>
            </a:r>
            <a:endParaRPr lang="ru-RU" dirty="0" smtClean="0">
              <a:latin typeface="Monotype Corsiva" pitchFamily="66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394615"/>
            <a:ext cx="4846637" cy="6072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0488629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theme/theme1.xml><?xml version="1.0" encoding="utf-8"?>
<a:theme xmlns:a="http://schemas.openxmlformats.org/drawingml/2006/main" name="Тема Office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194</TotalTime>
  <Words>490</Words>
  <Application>Microsoft Office PowerPoint</Application>
  <PresentationFormat>Экран (4:3)</PresentationFormat>
  <Paragraphs>27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Князь Владимир Красное Солнышко</vt:lpstr>
      <vt:lpstr>Князь Владимир</vt:lpstr>
      <vt:lpstr>Символ князя Владимира</vt:lpstr>
      <vt:lpstr>Кому верили и чему поклонялись в языческой Руси</vt:lpstr>
      <vt:lpstr>Календарь</vt:lpstr>
      <vt:lpstr>Слайд 6</vt:lpstr>
      <vt:lpstr>Слайд 7</vt:lpstr>
      <vt:lpstr>Слайд 8</vt:lpstr>
      <vt:lpstr>Слайд 9</vt:lpstr>
      <vt:lpstr>Принятие Владимиром христианского имени</vt:lpstr>
      <vt:lpstr>Крещение Святой Руси</vt:lpstr>
      <vt:lpstr>Слайд 12</vt:lpstr>
      <vt:lpstr>Слайд 13</vt:lpstr>
      <vt:lpstr>Слайд 14</vt:lpstr>
      <vt:lpstr>Слайд 15</vt:lpstr>
      <vt:lpstr>Карта Древнерусского государства</vt:lpstr>
      <vt:lpstr>Изображения Владимира</vt:lpstr>
      <vt:lpstr>Слайд 18</vt:lpstr>
    </vt:vector>
  </TitlesOfParts>
  <Company>Krokoz™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Князь Владимир Красное Солнышко</dc:title>
  <dc:creator>Elizaveta</dc:creator>
  <cp:lastModifiedBy>Roman</cp:lastModifiedBy>
  <cp:revision>9</cp:revision>
  <dcterms:created xsi:type="dcterms:W3CDTF">2014-10-26T13:34:46Z</dcterms:created>
  <dcterms:modified xsi:type="dcterms:W3CDTF">2017-05-12T12:18:01Z</dcterms:modified>
</cp:coreProperties>
</file>