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5"/>
  </p:notesMasterIdLst>
  <p:sldIdLst>
    <p:sldId id="256" r:id="rId3"/>
    <p:sldId id="308" r:id="rId4"/>
    <p:sldId id="309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2" r:id="rId13"/>
    <p:sldId id="263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3" r:id="rId26"/>
    <p:sldId id="278" r:id="rId27"/>
    <p:sldId id="279" r:id="rId28"/>
    <p:sldId id="281" r:id="rId29"/>
    <p:sldId id="306" r:id="rId30"/>
    <p:sldId id="282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2" r:id="rId49"/>
    <p:sldId id="304" r:id="rId50"/>
    <p:sldId id="318" r:id="rId51"/>
    <p:sldId id="307" r:id="rId52"/>
    <p:sldId id="310" r:id="rId53"/>
    <p:sldId id="311" r:id="rId54"/>
    <p:sldId id="312" r:id="rId55"/>
    <p:sldId id="313" r:id="rId56"/>
    <p:sldId id="315" r:id="rId57"/>
    <p:sldId id="314" r:id="rId58"/>
    <p:sldId id="316" r:id="rId59"/>
    <p:sldId id="317" r:id="rId60"/>
    <p:sldId id="320" r:id="rId61"/>
    <p:sldId id="319" r:id="rId62"/>
    <p:sldId id="322" r:id="rId63"/>
    <p:sldId id="321" r:id="rId64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Животный мир заповедника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Лист1!$A$11:$A$16</c:f>
              <c:strCache>
                <c:ptCount val="6"/>
                <c:pt idx="0">
                  <c:v>птицы</c:v>
                </c:pt>
                <c:pt idx="1">
                  <c:v>млекопитающие</c:v>
                </c:pt>
                <c:pt idx="2">
                  <c:v>рыбы</c:v>
                </c:pt>
                <c:pt idx="3">
                  <c:v>земноводные</c:v>
                </c:pt>
                <c:pt idx="4">
                  <c:v>пресмыкающиеся</c:v>
                </c:pt>
                <c:pt idx="5">
                  <c:v>миноги</c:v>
                </c:pt>
              </c:strCache>
            </c:strRef>
          </c:cat>
          <c:val>
            <c:numRef>
              <c:f>Лист1!$B$11:$B$16</c:f>
              <c:numCache>
                <c:formatCode>General</c:formatCode>
                <c:ptCount val="6"/>
                <c:pt idx="0">
                  <c:v>217</c:v>
                </c:pt>
                <c:pt idx="1">
                  <c:v>60</c:v>
                </c:pt>
                <c:pt idx="2">
                  <c:v>39</c:v>
                </c:pt>
                <c:pt idx="3">
                  <c:v>9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3-46C0-B8B5-6C6E5281CB3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НАСЕКОМЫЕ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Лист1!$A$11:$A$17</c:f>
              <c:strCache>
                <c:ptCount val="7"/>
                <c:pt idx="0">
                  <c:v>жесткокрылые</c:v>
                </c:pt>
                <c:pt idx="1">
                  <c:v>перепончатокрылые</c:v>
                </c:pt>
                <c:pt idx="2">
                  <c:v>двукрылые</c:v>
                </c:pt>
                <c:pt idx="3">
                  <c:v>чешуекрылые</c:v>
                </c:pt>
                <c:pt idx="4">
                  <c:v>прямокрылые</c:v>
                </c:pt>
                <c:pt idx="5">
                  <c:v>полужесткокрылые</c:v>
                </c:pt>
                <c:pt idx="6">
                  <c:v>равнокрылые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 formatCode="0.00%">
                  <c:v>0.28800000000000009</c:v>
                </c:pt>
                <c:pt idx="1">
                  <c:v>0.23</c:v>
                </c:pt>
                <c:pt idx="2" formatCode="0.00%">
                  <c:v>0.192</c:v>
                </c:pt>
                <c:pt idx="3" formatCode="0.00%">
                  <c:v>0.13500000000000001</c:v>
                </c:pt>
                <c:pt idx="4" formatCode="0.00%">
                  <c:v>7.8000000000000014E-2</c:v>
                </c:pt>
                <c:pt idx="5" formatCode="0.00%">
                  <c:v>4.8000000000000001E-2</c:v>
                </c:pt>
                <c:pt idx="6" formatCode="0.0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6-4921-AD6F-D28B452CA59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НАСЕКОМЫЕ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Лист1!$A$11:$A$17</c:f>
              <c:strCache>
                <c:ptCount val="7"/>
                <c:pt idx="0">
                  <c:v>жесткокрылые</c:v>
                </c:pt>
                <c:pt idx="1">
                  <c:v>перепончатокрылые</c:v>
                </c:pt>
                <c:pt idx="2">
                  <c:v>двукрылые</c:v>
                </c:pt>
                <c:pt idx="3">
                  <c:v>чешуекрылые</c:v>
                </c:pt>
                <c:pt idx="4">
                  <c:v>прямокрылые</c:v>
                </c:pt>
                <c:pt idx="5">
                  <c:v>полужесткокрылые</c:v>
                </c:pt>
                <c:pt idx="6">
                  <c:v>равнокрылые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 formatCode="0.00%">
                  <c:v>0.28800000000000009</c:v>
                </c:pt>
                <c:pt idx="1">
                  <c:v>0.23</c:v>
                </c:pt>
                <c:pt idx="2" formatCode="0.00%">
                  <c:v>0.192</c:v>
                </c:pt>
                <c:pt idx="3" formatCode="0.00%">
                  <c:v>0.13500000000000001</c:v>
                </c:pt>
                <c:pt idx="4" formatCode="0.00%">
                  <c:v>7.8000000000000014E-2</c:v>
                </c:pt>
                <c:pt idx="5" formatCode="0.00%">
                  <c:v>4.8000000000000001E-2</c:v>
                </c:pt>
                <c:pt idx="6" formatCode="0.0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BF-4F23-89A7-6B423DC3EBF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НАСЕКОМЫЕ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Лист1!$A$11:$A$17</c:f>
              <c:strCache>
                <c:ptCount val="7"/>
                <c:pt idx="0">
                  <c:v>жесткокрылые</c:v>
                </c:pt>
                <c:pt idx="1">
                  <c:v>перепончатокрылые</c:v>
                </c:pt>
                <c:pt idx="2">
                  <c:v>двукрылые</c:v>
                </c:pt>
                <c:pt idx="3">
                  <c:v>чешуекрылые</c:v>
                </c:pt>
                <c:pt idx="4">
                  <c:v>прямокрылые</c:v>
                </c:pt>
                <c:pt idx="5">
                  <c:v>полужесткокрылые</c:v>
                </c:pt>
                <c:pt idx="6">
                  <c:v>равнокрылые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 formatCode="0.00%">
                  <c:v>0.28800000000000009</c:v>
                </c:pt>
                <c:pt idx="1">
                  <c:v>0.23</c:v>
                </c:pt>
                <c:pt idx="2" formatCode="0.00%">
                  <c:v>0.192</c:v>
                </c:pt>
                <c:pt idx="3" formatCode="0.00%">
                  <c:v>0.13500000000000001</c:v>
                </c:pt>
                <c:pt idx="4" formatCode="0.00%">
                  <c:v>7.8000000000000014E-2</c:v>
                </c:pt>
                <c:pt idx="5" formatCode="0.00%">
                  <c:v>4.8000000000000001E-2</c:v>
                </c:pt>
                <c:pt idx="6" formatCode="0.0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28-47B1-A826-59E32F6B842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НАСЕКОМЫЕ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Лист1!$A$11:$A$17</c:f>
              <c:strCache>
                <c:ptCount val="7"/>
                <c:pt idx="0">
                  <c:v>жесткокрылые</c:v>
                </c:pt>
                <c:pt idx="1">
                  <c:v>перепончатокрылые</c:v>
                </c:pt>
                <c:pt idx="2">
                  <c:v>двукрылые</c:v>
                </c:pt>
                <c:pt idx="3">
                  <c:v>чешуекрылые</c:v>
                </c:pt>
                <c:pt idx="4">
                  <c:v>прямокрылые</c:v>
                </c:pt>
                <c:pt idx="5">
                  <c:v>полужесткокрылые</c:v>
                </c:pt>
                <c:pt idx="6">
                  <c:v>равнокрылые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 formatCode="0.00%">
                  <c:v>0.28800000000000009</c:v>
                </c:pt>
                <c:pt idx="1">
                  <c:v>0.23</c:v>
                </c:pt>
                <c:pt idx="2" formatCode="0.00%">
                  <c:v>0.192</c:v>
                </c:pt>
                <c:pt idx="3" formatCode="0.00%">
                  <c:v>0.13500000000000001</c:v>
                </c:pt>
                <c:pt idx="4" formatCode="0.00%">
                  <c:v>7.8000000000000014E-2</c:v>
                </c:pt>
                <c:pt idx="5" formatCode="0.00%">
                  <c:v>4.8000000000000001E-2</c:v>
                </c:pt>
                <c:pt idx="6" formatCode="0.0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DA-4EBF-9006-E34CEC2EFE5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Животный мир заповедника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28964228146198"/>
          <c:y val="0.34383877981811561"/>
          <c:w val="0.80692788520573733"/>
          <c:h val="0.5701846620216805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Лист1!$A$11:$A$16</c:f>
              <c:strCache>
                <c:ptCount val="6"/>
                <c:pt idx="0">
                  <c:v>птицы</c:v>
                </c:pt>
                <c:pt idx="1">
                  <c:v>млекопитающие</c:v>
                </c:pt>
                <c:pt idx="2">
                  <c:v>рыбы</c:v>
                </c:pt>
                <c:pt idx="3">
                  <c:v>земноводные</c:v>
                </c:pt>
                <c:pt idx="4">
                  <c:v>пресмыкающиеся</c:v>
                </c:pt>
                <c:pt idx="5">
                  <c:v>миноги</c:v>
                </c:pt>
              </c:strCache>
            </c:strRef>
          </c:cat>
          <c:val>
            <c:numRef>
              <c:f>Лист1!$B$11:$B$16</c:f>
              <c:numCache>
                <c:formatCode>General</c:formatCode>
                <c:ptCount val="6"/>
                <c:pt idx="0">
                  <c:v>217</c:v>
                </c:pt>
                <c:pt idx="1">
                  <c:v>60</c:v>
                </c:pt>
                <c:pt idx="2">
                  <c:v>39</c:v>
                </c:pt>
                <c:pt idx="3">
                  <c:v>9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8D-4533-AF5A-3303D7FC2C5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Животный мир заповедника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Лист1!$A$11:$A$16</c:f>
              <c:strCache>
                <c:ptCount val="6"/>
                <c:pt idx="0">
                  <c:v>птицы</c:v>
                </c:pt>
                <c:pt idx="1">
                  <c:v>млекопитающие</c:v>
                </c:pt>
                <c:pt idx="2">
                  <c:v>рыбы</c:v>
                </c:pt>
                <c:pt idx="3">
                  <c:v>земноводные</c:v>
                </c:pt>
                <c:pt idx="4">
                  <c:v>пресмыкающиеся</c:v>
                </c:pt>
                <c:pt idx="5">
                  <c:v>миноги</c:v>
                </c:pt>
              </c:strCache>
            </c:strRef>
          </c:cat>
          <c:val>
            <c:numRef>
              <c:f>Лист1!$B$11:$B$16</c:f>
              <c:numCache>
                <c:formatCode>General</c:formatCode>
                <c:ptCount val="6"/>
                <c:pt idx="0">
                  <c:v>217</c:v>
                </c:pt>
                <c:pt idx="1">
                  <c:v>60</c:v>
                </c:pt>
                <c:pt idx="2">
                  <c:v>39</c:v>
                </c:pt>
                <c:pt idx="3">
                  <c:v>9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D9-4FF4-A244-71DE0F22DA7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Животный мир заповедника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Лист1!$A$11:$A$16</c:f>
              <c:strCache>
                <c:ptCount val="6"/>
                <c:pt idx="0">
                  <c:v>птицы</c:v>
                </c:pt>
                <c:pt idx="1">
                  <c:v>млекопитающие</c:v>
                </c:pt>
                <c:pt idx="2">
                  <c:v>рыбы</c:v>
                </c:pt>
                <c:pt idx="3">
                  <c:v>земноводные</c:v>
                </c:pt>
                <c:pt idx="4">
                  <c:v>пресмыкающиеся</c:v>
                </c:pt>
                <c:pt idx="5">
                  <c:v>миноги</c:v>
                </c:pt>
              </c:strCache>
            </c:strRef>
          </c:cat>
          <c:val>
            <c:numRef>
              <c:f>Лист1!$B$11:$B$16</c:f>
              <c:numCache>
                <c:formatCode>General</c:formatCode>
                <c:ptCount val="6"/>
                <c:pt idx="0">
                  <c:v>217</c:v>
                </c:pt>
                <c:pt idx="1">
                  <c:v>60</c:v>
                </c:pt>
                <c:pt idx="2">
                  <c:v>39</c:v>
                </c:pt>
                <c:pt idx="3">
                  <c:v>9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40-4961-B696-17B9F45ECE8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Животный мир заповедника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Лист1!$A$11:$A$16</c:f>
              <c:strCache>
                <c:ptCount val="6"/>
                <c:pt idx="0">
                  <c:v>птицы</c:v>
                </c:pt>
                <c:pt idx="1">
                  <c:v>млекопитающие</c:v>
                </c:pt>
                <c:pt idx="2">
                  <c:v>рыбы</c:v>
                </c:pt>
                <c:pt idx="3">
                  <c:v>земноводные</c:v>
                </c:pt>
                <c:pt idx="4">
                  <c:v>пресмыкающиеся</c:v>
                </c:pt>
                <c:pt idx="5">
                  <c:v>миноги</c:v>
                </c:pt>
              </c:strCache>
            </c:strRef>
          </c:cat>
          <c:val>
            <c:numRef>
              <c:f>Лист1!$B$11:$B$16</c:f>
              <c:numCache>
                <c:formatCode>General</c:formatCode>
                <c:ptCount val="6"/>
                <c:pt idx="0">
                  <c:v>217</c:v>
                </c:pt>
                <c:pt idx="1">
                  <c:v>60</c:v>
                </c:pt>
                <c:pt idx="2">
                  <c:v>39</c:v>
                </c:pt>
                <c:pt idx="3">
                  <c:v>9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A5-4708-ABD5-71B7AB800E9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Животный мир заповедника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Лист1!$A$11:$A$16</c:f>
              <c:strCache>
                <c:ptCount val="6"/>
                <c:pt idx="0">
                  <c:v>птицы</c:v>
                </c:pt>
                <c:pt idx="1">
                  <c:v>млекопитающие</c:v>
                </c:pt>
                <c:pt idx="2">
                  <c:v>рыбы</c:v>
                </c:pt>
                <c:pt idx="3">
                  <c:v>земноводные</c:v>
                </c:pt>
                <c:pt idx="4">
                  <c:v>пресмыкающиеся</c:v>
                </c:pt>
                <c:pt idx="5">
                  <c:v>миноги</c:v>
                </c:pt>
              </c:strCache>
            </c:strRef>
          </c:cat>
          <c:val>
            <c:numRef>
              <c:f>Лист1!$B$11:$B$16</c:f>
              <c:numCache>
                <c:formatCode>General</c:formatCode>
                <c:ptCount val="6"/>
                <c:pt idx="0">
                  <c:v>217</c:v>
                </c:pt>
                <c:pt idx="1">
                  <c:v>60</c:v>
                </c:pt>
                <c:pt idx="2">
                  <c:v>39</c:v>
                </c:pt>
                <c:pt idx="3">
                  <c:v>9</c:v>
                </c:pt>
                <c:pt idx="4">
                  <c:v>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AC-45A7-A4A9-DF51FCF1A36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НАСЕКОМЫЕ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Лист1!$A$11:$A$17</c:f>
              <c:strCache>
                <c:ptCount val="7"/>
                <c:pt idx="0">
                  <c:v>жесткокрылые</c:v>
                </c:pt>
                <c:pt idx="1">
                  <c:v>перепончатокрылые</c:v>
                </c:pt>
                <c:pt idx="2">
                  <c:v>двукрылые</c:v>
                </c:pt>
                <c:pt idx="3">
                  <c:v>чешуекрылые</c:v>
                </c:pt>
                <c:pt idx="4">
                  <c:v>прямокрылые</c:v>
                </c:pt>
                <c:pt idx="5">
                  <c:v>полужесткокрылые</c:v>
                </c:pt>
                <c:pt idx="6">
                  <c:v>равнокрылые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 formatCode="0.00%">
                  <c:v>0.28800000000000009</c:v>
                </c:pt>
                <c:pt idx="1">
                  <c:v>0.23</c:v>
                </c:pt>
                <c:pt idx="2" formatCode="0.00%">
                  <c:v>0.192</c:v>
                </c:pt>
                <c:pt idx="3" formatCode="0.00%">
                  <c:v>0.13500000000000001</c:v>
                </c:pt>
                <c:pt idx="4" formatCode="0.00%">
                  <c:v>7.8000000000000014E-2</c:v>
                </c:pt>
                <c:pt idx="5" formatCode="0.00%">
                  <c:v>4.8000000000000001E-2</c:v>
                </c:pt>
                <c:pt idx="6" formatCode="0.0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4BC8-9C1D-BF82CAAA906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НАСЕКОМЫЕ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Лист1!$A$11:$A$17</c:f>
              <c:strCache>
                <c:ptCount val="7"/>
                <c:pt idx="0">
                  <c:v>жесткокрылые</c:v>
                </c:pt>
                <c:pt idx="1">
                  <c:v>перепончатокрылые</c:v>
                </c:pt>
                <c:pt idx="2">
                  <c:v>двукрылые</c:v>
                </c:pt>
                <c:pt idx="3">
                  <c:v>чешуекрылые</c:v>
                </c:pt>
                <c:pt idx="4">
                  <c:v>прямокрылые</c:v>
                </c:pt>
                <c:pt idx="5">
                  <c:v>полужесткокрылые</c:v>
                </c:pt>
                <c:pt idx="6">
                  <c:v>равнокрылые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 formatCode="0.00%">
                  <c:v>0.28800000000000009</c:v>
                </c:pt>
                <c:pt idx="1">
                  <c:v>0.23</c:v>
                </c:pt>
                <c:pt idx="2" formatCode="0.00%">
                  <c:v>0.192</c:v>
                </c:pt>
                <c:pt idx="3" formatCode="0.00%">
                  <c:v>0.13500000000000001</c:v>
                </c:pt>
                <c:pt idx="4" formatCode="0.00%">
                  <c:v>7.8000000000000014E-2</c:v>
                </c:pt>
                <c:pt idx="5" formatCode="0.00%">
                  <c:v>4.8000000000000001E-2</c:v>
                </c:pt>
                <c:pt idx="6" formatCode="0.0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EC-4DED-BE54-6BCC64A5005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НАСЕКОМЫЕ</a:t>
            </a:r>
          </a:p>
        </c:rich>
      </c:tx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Лист1!$A$11:$A$17</c:f>
              <c:strCache>
                <c:ptCount val="7"/>
                <c:pt idx="0">
                  <c:v>жесткокрылые</c:v>
                </c:pt>
                <c:pt idx="1">
                  <c:v>перепончатокрылые</c:v>
                </c:pt>
                <c:pt idx="2">
                  <c:v>двукрылые</c:v>
                </c:pt>
                <c:pt idx="3">
                  <c:v>чешуекрылые</c:v>
                </c:pt>
                <c:pt idx="4">
                  <c:v>прямокрылые</c:v>
                </c:pt>
                <c:pt idx="5">
                  <c:v>полужесткокрылые</c:v>
                </c:pt>
                <c:pt idx="6">
                  <c:v>равнокрылые</c:v>
                </c:pt>
              </c:strCache>
            </c:strRef>
          </c:cat>
          <c:val>
            <c:numRef>
              <c:f>Лист1!$B$11:$B$17</c:f>
              <c:numCache>
                <c:formatCode>0%</c:formatCode>
                <c:ptCount val="7"/>
                <c:pt idx="0" formatCode="0.00%">
                  <c:v>0.28800000000000009</c:v>
                </c:pt>
                <c:pt idx="1">
                  <c:v>0.23</c:v>
                </c:pt>
                <c:pt idx="2" formatCode="0.00%">
                  <c:v>0.192</c:v>
                </c:pt>
                <c:pt idx="3" formatCode="0.00%">
                  <c:v>0.13500000000000001</c:v>
                </c:pt>
                <c:pt idx="4" formatCode="0.00%">
                  <c:v>7.8000000000000014E-2</c:v>
                </c:pt>
                <c:pt idx="5" formatCode="0.00%">
                  <c:v>4.8000000000000001E-2</c:v>
                </c:pt>
                <c:pt idx="6" formatCode="0.00%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28-4931-BC3D-B54090BE045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1AE3E-907F-4BF1-BC8E-2956DD9FF3A5}" type="datetimeFigureOut">
              <a:rPr lang="ru-RU" smtClean="0"/>
              <a:pPr/>
              <a:t>08.04.2017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4858C-7865-4239-97B2-72958F218C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10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64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15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46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018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30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092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67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655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783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4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84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863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4153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75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47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062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53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858C-7865-4239-97B2-72958F218CC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442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28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804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286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4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10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190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83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78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51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1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36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778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249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869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6487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8EDD16C-271C-4B2F-A262-33321123E3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8400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749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2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69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430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743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25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764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AC259-EBD3-4477-8ED1-9C4E8D32F78F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2C70-2A90-47DD-B4C7-2A4AE87F336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10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pPr/>
              <a:t>08.04.2017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39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40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2.png"/><Relationship Id="rId3" Type="http://schemas.openxmlformats.org/officeDocument/2006/relationships/image" Target="../media/image15.png"/><Relationship Id="rId21" Type="http://schemas.openxmlformats.org/officeDocument/2006/relationships/image" Target="../media/image42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45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44.png"/><Relationship Id="rId10" Type="http://schemas.openxmlformats.org/officeDocument/2006/relationships/image" Target="../media/image22.png"/><Relationship Id="rId19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4.png"/><Relationship Id="rId3" Type="http://schemas.openxmlformats.org/officeDocument/2006/relationships/image" Target="../media/image16.png"/><Relationship Id="rId21" Type="http://schemas.openxmlformats.org/officeDocument/2006/relationships/image" Target="../media/image43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47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46.png"/><Relationship Id="rId10" Type="http://schemas.openxmlformats.org/officeDocument/2006/relationships/image" Target="../media/image23.png"/><Relationship Id="rId19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41.png"/><Relationship Id="rId3" Type="http://schemas.openxmlformats.org/officeDocument/2006/relationships/image" Target="../media/image17.png"/><Relationship Id="rId21" Type="http://schemas.openxmlformats.org/officeDocument/2006/relationships/image" Target="../media/image4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49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48.png"/><Relationship Id="rId10" Type="http://schemas.openxmlformats.org/officeDocument/2006/relationships/image" Target="../media/image24.png"/><Relationship Id="rId19" Type="http://schemas.openxmlformats.org/officeDocument/2006/relationships/image" Target="../media/image4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42.png"/><Relationship Id="rId3" Type="http://schemas.openxmlformats.org/officeDocument/2006/relationships/image" Target="../media/image18.png"/><Relationship Id="rId21" Type="http://schemas.openxmlformats.org/officeDocument/2006/relationships/image" Target="../media/image4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51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23" Type="http://schemas.openxmlformats.org/officeDocument/2006/relationships/image" Target="../media/image50.png"/><Relationship Id="rId10" Type="http://schemas.openxmlformats.org/officeDocument/2006/relationships/image" Target="../media/image25.png"/><Relationship Id="rId19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43.png"/><Relationship Id="rId3" Type="http://schemas.openxmlformats.org/officeDocument/2006/relationships/image" Target="../media/image19.png"/><Relationship Id="rId21" Type="http://schemas.openxmlformats.org/officeDocument/2006/relationships/image" Target="../media/image4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53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23" Type="http://schemas.openxmlformats.org/officeDocument/2006/relationships/image" Target="../media/image52.png"/><Relationship Id="rId10" Type="http://schemas.openxmlformats.org/officeDocument/2006/relationships/image" Target="../media/image26.png"/><Relationship Id="rId19" Type="http://schemas.openxmlformats.org/officeDocument/2006/relationships/image" Target="../media/image4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2.png"/><Relationship Id="rId2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45.png"/><Relationship Id="rId3" Type="http://schemas.openxmlformats.org/officeDocument/2006/relationships/image" Target="../media/image20.png"/><Relationship Id="rId21" Type="http://schemas.openxmlformats.org/officeDocument/2006/relationships/image" Target="../media/image5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55.png"/><Relationship Id="rId5" Type="http://schemas.openxmlformats.org/officeDocument/2006/relationships/image" Target="../media/image22.png"/><Relationship Id="rId15" Type="http://schemas.openxmlformats.org/officeDocument/2006/relationships/image" Target="../media/image41.png"/><Relationship Id="rId23" Type="http://schemas.openxmlformats.org/officeDocument/2006/relationships/image" Target="../media/image54.png"/><Relationship Id="rId10" Type="http://schemas.openxmlformats.org/officeDocument/2006/relationships/image" Target="../media/image27.png"/><Relationship Id="rId19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4.png"/><Relationship Id="rId22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4.png"/><Relationship Id="rId18" Type="http://schemas.openxmlformats.org/officeDocument/2006/relationships/image" Target="../media/image47.png"/><Relationship Id="rId3" Type="http://schemas.openxmlformats.org/officeDocument/2006/relationships/image" Target="../media/image21.png"/><Relationship Id="rId21" Type="http://schemas.openxmlformats.org/officeDocument/2006/relationships/image" Target="../media/image53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57.png"/><Relationship Id="rId5" Type="http://schemas.openxmlformats.org/officeDocument/2006/relationships/image" Target="../media/image23.png"/><Relationship Id="rId15" Type="http://schemas.openxmlformats.org/officeDocument/2006/relationships/image" Target="../media/image42.png"/><Relationship Id="rId23" Type="http://schemas.openxmlformats.org/officeDocument/2006/relationships/image" Target="../media/image56.png"/><Relationship Id="rId10" Type="http://schemas.openxmlformats.org/officeDocument/2006/relationships/image" Target="../media/image28.png"/><Relationship Id="rId19" Type="http://schemas.openxmlformats.org/officeDocument/2006/relationships/image" Target="../media/image49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41.png"/><Relationship Id="rId22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png"/><Relationship Id="rId18" Type="http://schemas.openxmlformats.org/officeDocument/2006/relationships/image" Target="../media/image49.png"/><Relationship Id="rId3" Type="http://schemas.openxmlformats.org/officeDocument/2006/relationships/image" Target="../media/image22.png"/><Relationship Id="rId21" Type="http://schemas.openxmlformats.org/officeDocument/2006/relationships/image" Target="../media/image55.png"/><Relationship Id="rId7" Type="http://schemas.openxmlformats.org/officeDocument/2006/relationships/image" Target="../media/image26.png"/><Relationship Id="rId12" Type="http://schemas.openxmlformats.org/officeDocument/2006/relationships/image" Target="../media/image34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24" Type="http://schemas.openxmlformats.org/officeDocument/2006/relationships/image" Target="../media/image59.png"/><Relationship Id="rId5" Type="http://schemas.openxmlformats.org/officeDocument/2006/relationships/image" Target="../media/image24.png"/><Relationship Id="rId15" Type="http://schemas.openxmlformats.org/officeDocument/2006/relationships/image" Target="../media/image43.png"/><Relationship Id="rId23" Type="http://schemas.openxmlformats.org/officeDocument/2006/relationships/image" Target="../media/image58.png"/><Relationship Id="rId10" Type="http://schemas.openxmlformats.org/officeDocument/2006/relationships/image" Target="../media/image29.png"/><Relationship Id="rId19" Type="http://schemas.openxmlformats.org/officeDocument/2006/relationships/image" Target="../media/image51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42.png"/><Relationship Id="rId22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2.png"/><Relationship Id="rId18" Type="http://schemas.openxmlformats.org/officeDocument/2006/relationships/image" Target="../media/image51.png"/><Relationship Id="rId3" Type="http://schemas.openxmlformats.org/officeDocument/2006/relationships/image" Target="../media/image23.png"/><Relationship Id="rId21" Type="http://schemas.openxmlformats.org/officeDocument/2006/relationships/image" Target="../media/image57.png"/><Relationship Id="rId7" Type="http://schemas.openxmlformats.org/officeDocument/2006/relationships/image" Target="../media/image27.png"/><Relationship Id="rId12" Type="http://schemas.openxmlformats.org/officeDocument/2006/relationships/image" Target="../media/image41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7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24" Type="http://schemas.openxmlformats.org/officeDocument/2006/relationships/image" Target="../media/image61.png"/><Relationship Id="rId5" Type="http://schemas.openxmlformats.org/officeDocument/2006/relationships/image" Target="../media/image25.png"/><Relationship Id="rId15" Type="http://schemas.openxmlformats.org/officeDocument/2006/relationships/image" Target="../media/image45.png"/><Relationship Id="rId23" Type="http://schemas.openxmlformats.org/officeDocument/2006/relationships/image" Target="../media/image60.png"/><Relationship Id="rId10" Type="http://schemas.openxmlformats.org/officeDocument/2006/relationships/image" Target="../media/image32.png"/><Relationship Id="rId19" Type="http://schemas.openxmlformats.org/officeDocument/2006/relationships/image" Target="../media/image5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3.png"/><Relationship Id="rId2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3.png"/><Relationship Id="rId18" Type="http://schemas.openxmlformats.org/officeDocument/2006/relationships/image" Target="../media/image53.png"/><Relationship Id="rId3" Type="http://schemas.openxmlformats.org/officeDocument/2006/relationships/image" Target="../media/image24.png"/><Relationship Id="rId21" Type="http://schemas.openxmlformats.org/officeDocument/2006/relationships/image" Target="../media/image59.png"/><Relationship Id="rId7" Type="http://schemas.openxmlformats.org/officeDocument/2006/relationships/image" Target="../media/image28.png"/><Relationship Id="rId12" Type="http://schemas.openxmlformats.org/officeDocument/2006/relationships/image" Target="../media/image42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24" Type="http://schemas.openxmlformats.org/officeDocument/2006/relationships/image" Target="../media/image63.png"/><Relationship Id="rId5" Type="http://schemas.openxmlformats.org/officeDocument/2006/relationships/image" Target="../media/image26.png"/><Relationship Id="rId15" Type="http://schemas.openxmlformats.org/officeDocument/2006/relationships/image" Target="../media/image47.png"/><Relationship Id="rId23" Type="http://schemas.openxmlformats.org/officeDocument/2006/relationships/image" Target="../media/image62.png"/><Relationship Id="rId10" Type="http://schemas.openxmlformats.org/officeDocument/2006/relationships/image" Target="../media/image34.png"/><Relationship Id="rId19" Type="http://schemas.openxmlformats.org/officeDocument/2006/relationships/image" Target="../media/image55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45.png"/><Relationship Id="rId22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png"/><Relationship Id="rId18" Type="http://schemas.openxmlformats.org/officeDocument/2006/relationships/image" Target="../media/image55.png"/><Relationship Id="rId3" Type="http://schemas.openxmlformats.org/officeDocument/2006/relationships/image" Target="../media/image25.png"/><Relationship Id="rId21" Type="http://schemas.openxmlformats.org/officeDocument/2006/relationships/image" Target="../media/image61.png"/><Relationship Id="rId7" Type="http://schemas.openxmlformats.org/officeDocument/2006/relationships/image" Target="../media/image29.png"/><Relationship Id="rId12" Type="http://schemas.openxmlformats.org/officeDocument/2006/relationships/image" Target="../media/image43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1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24" Type="http://schemas.openxmlformats.org/officeDocument/2006/relationships/image" Target="../media/image65.png"/><Relationship Id="rId5" Type="http://schemas.openxmlformats.org/officeDocument/2006/relationships/image" Target="../media/image27.png"/><Relationship Id="rId15" Type="http://schemas.openxmlformats.org/officeDocument/2006/relationships/image" Target="../media/image49.png"/><Relationship Id="rId23" Type="http://schemas.openxmlformats.org/officeDocument/2006/relationships/image" Target="../media/image64.png"/><Relationship Id="rId10" Type="http://schemas.openxmlformats.org/officeDocument/2006/relationships/image" Target="../media/image41.png"/><Relationship Id="rId19" Type="http://schemas.openxmlformats.org/officeDocument/2006/relationships/image" Target="../media/image57.png"/><Relationship Id="rId4" Type="http://schemas.openxmlformats.org/officeDocument/2006/relationships/image" Target="../media/image26.png"/><Relationship Id="rId9" Type="http://schemas.openxmlformats.org/officeDocument/2006/relationships/image" Target="../media/image34.png"/><Relationship Id="rId14" Type="http://schemas.openxmlformats.org/officeDocument/2006/relationships/image" Target="../media/image47.png"/><Relationship Id="rId2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5.png"/><Relationship Id="rId18" Type="http://schemas.openxmlformats.org/officeDocument/2006/relationships/image" Target="../media/image55.png"/><Relationship Id="rId26" Type="http://schemas.openxmlformats.org/officeDocument/2006/relationships/image" Target="../media/image69.jpeg"/><Relationship Id="rId3" Type="http://schemas.openxmlformats.org/officeDocument/2006/relationships/image" Target="../media/image26.png"/><Relationship Id="rId21" Type="http://schemas.openxmlformats.org/officeDocument/2006/relationships/image" Target="../media/image61.png"/><Relationship Id="rId7" Type="http://schemas.openxmlformats.org/officeDocument/2006/relationships/image" Target="../media/image29.png"/><Relationship Id="rId12" Type="http://schemas.openxmlformats.org/officeDocument/2006/relationships/image" Target="../media/image43.png"/><Relationship Id="rId17" Type="http://schemas.openxmlformats.org/officeDocument/2006/relationships/image" Target="../media/image53.png"/><Relationship Id="rId25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1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42.png"/><Relationship Id="rId24" Type="http://schemas.openxmlformats.org/officeDocument/2006/relationships/image" Target="../media/image67.png"/><Relationship Id="rId5" Type="http://schemas.openxmlformats.org/officeDocument/2006/relationships/image" Target="../media/image27.png"/><Relationship Id="rId15" Type="http://schemas.openxmlformats.org/officeDocument/2006/relationships/image" Target="../media/image49.png"/><Relationship Id="rId23" Type="http://schemas.openxmlformats.org/officeDocument/2006/relationships/image" Target="../media/image65.png"/><Relationship Id="rId10" Type="http://schemas.openxmlformats.org/officeDocument/2006/relationships/image" Target="../media/image41.png"/><Relationship Id="rId19" Type="http://schemas.openxmlformats.org/officeDocument/2006/relationships/image" Target="../media/image57.png"/><Relationship Id="rId4" Type="http://schemas.openxmlformats.org/officeDocument/2006/relationships/image" Target="../media/image66.png"/><Relationship Id="rId9" Type="http://schemas.openxmlformats.org/officeDocument/2006/relationships/image" Target="../media/image34.png"/><Relationship Id="rId14" Type="http://schemas.openxmlformats.org/officeDocument/2006/relationships/image" Target="../media/image47.png"/><Relationship Id="rId2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zapovednik-vrn.ru/o-zapovednike/dokumenty/mezhdunarodnyj-status/" TargetMode="External"/><Relationship Id="rId2" Type="http://schemas.openxmlformats.org/officeDocument/2006/relationships/hyperlink" Target="http://zapovednik-vrn.ru/ru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gif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8.gif"/><Relationship Id="rId5" Type="http://schemas.openxmlformats.org/officeDocument/2006/relationships/image" Target="../media/image147.gif"/><Relationship Id="rId4" Type="http://schemas.openxmlformats.org/officeDocument/2006/relationships/image" Target="../media/image14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3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2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1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gi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6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4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21" Type="http://schemas.openxmlformats.org/officeDocument/2006/relationships/image" Target="../media/image3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6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5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21" Type="http://schemas.openxmlformats.org/officeDocument/2006/relationships/image" Target="../media/image3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8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7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УРОК МАТЕМАТИКИ </a:t>
            </a:r>
            <a:b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</a:br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В 5 КЛАССЕ</a:t>
            </a:r>
            <a:endParaRPr lang="uk-UA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8208912" cy="3672408"/>
          </a:xfrm>
        </p:spPr>
        <p:txBody>
          <a:bodyPr>
            <a:noAutofit/>
          </a:bodyPr>
          <a:lstStyle/>
          <a:p>
            <a:r>
              <a:rPr lang="uk-UA" sz="6000" dirty="0" smtClean="0">
                <a:solidFill>
                  <a:srgbClr val="FF0000"/>
                </a:solidFill>
              </a:rPr>
              <a:t>АРИФМЕТИЧЕСКИЕ ДЕЙСТВИЯ </a:t>
            </a:r>
          </a:p>
          <a:p>
            <a:r>
              <a:rPr lang="uk-UA" sz="6000" dirty="0" smtClean="0">
                <a:solidFill>
                  <a:srgbClr val="FF0000"/>
                </a:solidFill>
              </a:rPr>
              <a:t>С ДЕСЯТИЧНЫМИ ДРОБЯМИ</a:t>
            </a:r>
            <a:endParaRPr lang="uk-UA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6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75856" y="3573016"/>
            <a:ext cx="15525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941168"/>
            <a:ext cx="153352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573016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941168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21088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5589240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3648" y="6237312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3573016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288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64288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3648" y="558924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6237312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27984" y="1196752"/>
            <a:ext cx="695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14806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0"/>
            <a:ext cx="72008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6814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19872" y="3604374"/>
            <a:ext cx="1192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9738" y="4161119"/>
            <a:ext cx="146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86201" y="6249366"/>
            <a:ext cx="1286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270350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9362" y="6151924"/>
            <a:ext cx="142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475656" y="4797152"/>
            <a:ext cx="153352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148064" y="3573016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4797152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149080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5517232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03648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3573016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20072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03648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08304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08304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72569" y="328010"/>
            <a:ext cx="72728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62266" y="3561731"/>
            <a:ext cx="117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2730,5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2358" y="480920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27,305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2511" y="4797152"/>
            <a:ext cx="140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1075" y="5510733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3573016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4797152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4149080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5517232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3501008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5445224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6296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8064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6296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6296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88224" y="1196752"/>
            <a:ext cx="72008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73180" y="382737"/>
            <a:ext cx="72008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61781" y="3581772"/>
            <a:ext cx="122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2730,5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5437" y="4148728"/>
            <a:ext cx="1048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2,7305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1474" y="4782160"/>
            <a:ext cx="981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4519" y="551723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347864" y="4797152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4149080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5517232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3501008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475656" y="5445224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6237312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08304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08304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255501"/>
            <a:ext cx="72728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403648" y="2276872"/>
            <a:ext cx="72008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478814" y="4175422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2,7305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6735" y="4774304"/>
            <a:ext cx="1226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0913" y="5433036"/>
            <a:ext cx="1163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2,7035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4708" y="6237312"/>
            <a:ext cx="139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270350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4143933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445224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3573016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5445224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5445224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6282795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2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64288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03648" y="2276872"/>
            <a:ext cx="72008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120805"/>
            <a:ext cx="7344816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50110" y="4138047"/>
            <a:ext cx="1102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2,7305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0495" y="4132149"/>
            <a:ext cx="1317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4640" y="6312720"/>
            <a:ext cx="1250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270350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12" y="6131339"/>
            <a:ext cx="164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933056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347864" y="5445224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3573016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5445224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5445224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304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403648" y="2276872"/>
            <a:ext cx="72008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23728" y="2276872"/>
            <a:ext cx="72008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0"/>
            <a:ext cx="712879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02177" y="3573016"/>
            <a:ext cx="1547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27,05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2345" y="4797152"/>
            <a:ext cx="93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0269" y="5422379"/>
            <a:ext cx="105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27050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5241" y="5445224"/>
            <a:ext cx="146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0,002705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547664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80312" y="3573016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92080" y="5445224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80312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403648" y="2276872"/>
            <a:ext cx="7920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0"/>
            <a:ext cx="72008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635896" y="2276872"/>
            <a:ext cx="657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655210" y="356420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27,05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8535" y="478328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48101" y="5445224"/>
            <a:ext cx="135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209" y="6147033"/>
            <a:ext cx="133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0,02705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3501008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92D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5445224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6093296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75656" y="227687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635896" y="2276872"/>
            <a:ext cx="657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0"/>
            <a:ext cx="7200800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355976" y="2276872"/>
            <a:ext cx="704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554271" y="3496654"/>
            <a:ext cx="116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27,05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4271" y="4798978"/>
            <a:ext cx="126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7658" y="544522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7085" y="6237312"/>
            <a:ext cx="148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445224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17828" y="4116135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403648" y="2204864"/>
            <a:ext cx="79208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35896" y="2276872"/>
            <a:ext cx="657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355976" y="2276872"/>
            <a:ext cx="704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0"/>
            <a:ext cx="72008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148064" y="227687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409137" y="4140245"/>
            <a:ext cx="1440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3136" y="5517232"/>
            <a:ext cx="1419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0,002705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4298" y="6198939"/>
            <a:ext cx="1462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270350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4328" y="6214761"/>
            <a:ext cx="1411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364088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75656" y="227687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35896" y="2276872"/>
            <a:ext cx="657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55976" y="2276872"/>
            <a:ext cx="704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148064" y="227687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08878" y="94320"/>
            <a:ext cx="72008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868144" y="2276872"/>
            <a:ext cx="695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80312" y="4148118"/>
            <a:ext cx="1461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74260" y="479715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4999" y="5528307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9742" y="617036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270350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836712"/>
            <a:ext cx="8712968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Девиз  урока: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Думать - </a:t>
            </a: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коллективно!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Решать – </a:t>
            </a:r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оперативно!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Отвечать – </a:t>
            </a:r>
            <a:r>
              <a:rPr lang="ru-RU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доказательно!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всё 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будет у нас  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замечательно</a:t>
            </a:r>
            <a:r>
              <a:rPr lang="ru-RU" sz="4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ru-RU" sz="4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E:\fon-1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1" y="4214818"/>
            <a:ext cx="2571768" cy="2143128"/>
          </a:xfrm>
          <a:prstGeom prst="rect">
            <a:avLst/>
          </a:prstGeom>
          <a:noFill/>
        </p:spPr>
      </p:pic>
      <p:pic>
        <p:nvPicPr>
          <p:cNvPr id="1027" name="Picture 3" descr="E:\fon-1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214579" cy="1714500"/>
          </a:xfrm>
          <a:prstGeom prst="rect">
            <a:avLst/>
          </a:prstGeom>
          <a:noFill/>
        </p:spPr>
      </p:pic>
      <p:pic>
        <p:nvPicPr>
          <p:cNvPr id="1028" name="Picture 4" descr="E:\fon-1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5" y="0"/>
            <a:ext cx="2262195" cy="1714500"/>
          </a:xfrm>
          <a:prstGeom prst="rect">
            <a:avLst/>
          </a:prstGeom>
          <a:noFill/>
        </p:spPr>
      </p:pic>
      <p:pic>
        <p:nvPicPr>
          <p:cNvPr id="1029" name="Picture 5" descr="E:\бабоч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4500570"/>
            <a:ext cx="3286148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373786" y="6201786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80312" y="4221088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75656" y="227687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35896" y="2276872"/>
            <a:ext cx="657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355976" y="2276872"/>
            <a:ext cx="704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48064" y="227687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68144" y="2276872"/>
            <a:ext cx="695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121704"/>
            <a:ext cx="72008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660232" y="2276872"/>
            <a:ext cx="666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450362" y="4221088"/>
            <a:ext cx="142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4" y="5509442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7136" y="6206846"/>
            <a:ext cx="1274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270350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50362" y="6222735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331640" y="5445224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148064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308304" y="443711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75656" y="227687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35896" y="2276872"/>
            <a:ext cx="657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55976" y="2276872"/>
            <a:ext cx="704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48064" y="227687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868144" y="2276872"/>
            <a:ext cx="695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60232" y="2276872"/>
            <a:ext cx="666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95716"/>
            <a:ext cx="7272808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380312" y="2276872"/>
            <a:ext cx="68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408515" y="443653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3860" y="544873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2,7035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6376" y="6151671"/>
            <a:ext cx="167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270350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29627" y="6165304"/>
            <a:ext cx="1483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4365104"/>
            <a:ext cx="151447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64288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259632" y="5301208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1196752"/>
            <a:ext cx="7048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1196752"/>
            <a:ext cx="676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1196752"/>
            <a:ext cx="6667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80312" y="1196752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75656" y="2204864"/>
            <a:ext cx="6762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95736" y="2276872"/>
            <a:ext cx="67627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15816" y="227687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35896" y="2276872"/>
            <a:ext cx="6572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55976" y="2276872"/>
            <a:ext cx="70485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148064" y="227687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868144" y="2276872"/>
            <a:ext cx="695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60232" y="2276872"/>
            <a:ext cx="6667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380312" y="2276872"/>
            <a:ext cx="68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619672" y="139550"/>
            <a:ext cx="72008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100392" y="2276872"/>
            <a:ext cx="66675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Картинки по запросу Графский заповедник"/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043608" y="3429000"/>
            <a:ext cx="788436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артинки по запросу Графский заповедни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7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4139952" y="188640"/>
            <a:ext cx="482453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6D26"/>
                </a:solidFill>
                <a:effectLst/>
                <a:latin typeface="PT Sans Narrow"/>
                <a:cs typeface="Arial" pitchFamily="34" charset="0"/>
                <a:hlinkClick r:id="rId2"/>
              </a:rPr>
              <a:t>  </a:t>
            </a:r>
            <a:r>
              <a:rPr kumimoji="0" lang="ru-RU" sz="10400" b="0" i="0" u="none" strike="noStrike" cap="none" normalizeH="0" baseline="0" dirty="0" smtClean="0">
                <a:ln>
                  <a:noFill/>
                </a:ln>
                <a:solidFill>
                  <a:srgbClr val="006D26"/>
                </a:solidFill>
                <a:effectLst/>
                <a:latin typeface="PT Sans Narrow"/>
                <a:cs typeface="Arial" pitchFamily="34" charset="0"/>
              </a:rPr>
              <a:t>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6D26"/>
                </a:solidFill>
                <a:effectLst/>
                <a:latin typeface="PT Sans Narrow"/>
                <a:cs typeface="Arial" pitchFamily="34" charset="0"/>
              </a:rPr>
              <a:t>                                          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  <a:t/>
            </a:r>
            <a:b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</a:b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  <a:t>Федеральное государственное бюджетное учреждение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  <a:t>ВОРОНЕЖСКИЙ ГОСУДАРСТВЕННЫЙ 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  <a:t>ПРИРОДНЫЙ БИОСФЕРНЫЙ ЗАПОВЕДНИК </a:t>
            </a:r>
            <a:b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</a:b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PT Sans Narrow"/>
                <a:cs typeface="Arial" pitchFamily="34" charset="0"/>
              </a:rPr>
              <a:t>ИМЕНИ В.М. ПЕСКОВА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rgbClr val="006D26"/>
              </a:solidFill>
              <a:effectLst/>
              <a:latin typeface="PT Sans Narrow"/>
              <a:cs typeface="Arial" pitchFamily="34" charset="0"/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sng" strike="noStrike" cap="none" normalizeH="0" baseline="0" dirty="0" smtClean="0">
                <a:ln>
                  <a:noFill/>
                </a:ln>
                <a:solidFill>
                  <a:srgbClr val="006D26"/>
                </a:solidFill>
                <a:effectLst/>
                <a:latin typeface="PT Sans Narrow"/>
                <a:cs typeface="Arial" pitchFamily="34" charset="0"/>
                <a:hlinkClick r:id="rId3"/>
              </a:rPr>
              <a:t>Международный статус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6D26"/>
              </a:solidFill>
              <a:effectLst/>
              <a:latin typeface="PT Sans Narrow"/>
              <a:cs typeface="Arial" pitchFamily="34" charset="0"/>
            </a:endParaRPr>
          </a:p>
        </p:txBody>
      </p:sp>
      <p:pic>
        <p:nvPicPr>
          <p:cNvPr id="71682" name="Picture 2" descr="Воронежский государственный природный биосферный заповедник имени В.М. Пескова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0"/>
            <a:ext cx="3672408" cy="3651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НАЧИНАЕМ ПУТЕШЕСТВИЕ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124744"/>
            <a:ext cx="784887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000" dirty="0" smtClean="0"/>
              <a:t>РАССТОЯНИЕ  ОТ ГОРОДА    ЛИСКИ ДО   ЗАПОВЕДНИКА ПО ТРАССЕ РАВНО 127,2 КМ. СРЕДНЯЯ СКОРОСТЬ АВТОБУСА 60 КМ/Ч.</a:t>
            </a:r>
          </a:p>
          <a:p>
            <a:pPr>
              <a:buNone/>
            </a:pPr>
            <a:r>
              <a:rPr lang="ru-RU" sz="2000" dirty="0" smtClean="0"/>
              <a:t>      СКОЛЬКО ВРЕМЕНИ    МЫ ЗАТРАТИМ   НА   ДОРОГУ ?</a:t>
            </a:r>
            <a:endParaRPr lang="ru-RU" sz="2000" dirty="0"/>
          </a:p>
        </p:txBody>
      </p:sp>
      <p:pic>
        <p:nvPicPr>
          <p:cNvPr id="47106" name="Picture 2" descr="Картинки по запросу графский заповедник воронеж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5086051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apovednik-vrn.ru/images/cms/content/ecoturism/kart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7344816" cy="1512168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/>
              <a:t>Расположен заповедник на территории Воронежской и Липецкой областей, в </a:t>
            </a:r>
            <a:r>
              <a:rPr lang="ru-RU" sz="2700" dirty="0" err="1" smtClean="0"/>
              <a:t>Усманском</a:t>
            </a:r>
            <a:r>
              <a:rPr lang="ru-RU" sz="2700" dirty="0" smtClean="0"/>
              <a:t> бору. Протяженность с севера на юг примерно 12,52 км, с запада на восток - около 24,8 км.  Найдите площадь заповедника (в гектарах). Округлите её до тысяч.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7" name="Содержимое 16"/>
          <p:cNvGraphicFramePr>
            <a:graphicFrameLocks noGrp="1"/>
          </p:cNvGraphicFramePr>
          <p:nvPr>
            <p:ph sz="half" idx="1"/>
          </p:nvPr>
        </p:nvGraphicFramePr>
        <p:xfrm>
          <a:off x="5148064" y="3573016"/>
          <a:ext cx="2160240" cy="1993824"/>
        </p:xfrm>
        <a:graphic>
          <a:graphicData uri="http://schemas.openxmlformats.org/drawingml/2006/table">
            <a:tbl>
              <a:tblPr/>
              <a:tblGrid>
                <a:gridCol w="288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4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2,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x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4,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7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0,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4" descr="http://zapovednik-vrn.ru/images/cms/thumbs/1f75ecfe05aac0788ca77609cd9ec7b90cfc6459/-_15_261_204_5_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457200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996952"/>
            <a:ext cx="3384376" cy="432048"/>
          </a:xfrm>
          <a:prstGeom prst="rect">
            <a:avLst/>
          </a:prstGeom>
          <a:noFill/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4788024" y="292494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0" y="64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0" y="40466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8620" name="Picture 1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5661248"/>
            <a:ext cx="4248471" cy="720080"/>
          </a:xfrm>
          <a:prstGeom prst="rect">
            <a:avLst/>
          </a:prstGeom>
          <a:noFill/>
        </p:spPr>
      </p:pic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0" y="647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1" name="Rectangle 1"/>
          <p:cNvSpPr>
            <a:spLocks noGrp="1" noChangeArrowheads="1"/>
          </p:cNvSpPr>
          <p:nvPr>
            <p:ph sz="half" idx="2"/>
          </p:nvPr>
        </p:nvSpPr>
        <p:spPr bwMode="auto">
          <a:xfrm>
            <a:off x="4648200" y="2092583"/>
            <a:ext cx="4038600" cy="5847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S=а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*в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РАБОТА В ГРУППАХ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1628800"/>
            <a:ext cx="5194920" cy="4525963"/>
          </a:xfrm>
        </p:spPr>
        <p:txBody>
          <a:bodyPr/>
          <a:lstStyle/>
          <a:p>
            <a:r>
              <a:rPr lang="ru-RU" sz="3200" b="1" dirty="0" smtClean="0"/>
              <a:t>1 ГРУППА – </a:t>
            </a:r>
            <a:r>
              <a:rPr lang="ru-RU" sz="3200" b="1" dirty="0" smtClean="0">
                <a:solidFill>
                  <a:srgbClr val="00B050"/>
                </a:solidFill>
              </a:rPr>
              <a:t>БОТАНИКИ</a:t>
            </a:r>
          </a:p>
          <a:p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2 ГРУППА – </a:t>
            </a:r>
            <a:r>
              <a:rPr lang="ru-RU" sz="3200" b="1" dirty="0" smtClean="0">
                <a:solidFill>
                  <a:srgbClr val="FF0000"/>
                </a:solidFill>
              </a:rPr>
              <a:t>ЗООЛОГИ</a:t>
            </a:r>
          </a:p>
          <a:p>
            <a:endParaRPr lang="ru-RU" sz="3200" b="1" dirty="0" smtClean="0"/>
          </a:p>
          <a:p>
            <a:endParaRPr lang="ru-RU" sz="3200" b="1" dirty="0" smtClean="0"/>
          </a:p>
          <a:p>
            <a:r>
              <a:rPr lang="ru-RU" sz="3200" b="1" dirty="0" smtClean="0"/>
              <a:t>3 ГРУППА - </a:t>
            </a:r>
            <a:r>
              <a:rPr lang="ru-RU" sz="3200" b="1" dirty="0" smtClean="0">
                <a:solidFill>
                  <a:srgbClr val="FFC000"/>
                </a:solidFill>
              </a:rPr>
              <a:t>ЭНТОМОЛОГИ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32240" y="2060848"/>
            <a:ext cx="1954560" cy="40653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 descr="Картинки по запросу БЕСПОЗВОНОЧНЫЕ  ВОРОНЕЖСКИЙЙ ЗАПОВЕДНИ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581128"/>
            <a:ext cx="30243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артинки по запросу графский заповедник воронежской област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24744"/>
            <a:ext cx="30243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ртинки по запросу Графский заповедник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852936"/>
            <a:ext cx="30243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Растительный покров заповедника: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Рассчитайте площади территорий,  соответствующих каждому виду растительности.</a:t>
            </a:r>
            <a:endParaRPr lang="ru-RU" sz="1800" dirty="0"/>
          </a:p>
        </p:txBody>
      </p:sp>
      <p:pic>
        <p:nvPicPr>
          <p:cNvPr id="6" name="Рисунок 5" descr="Рис.3 Структура растительного покрова Воронежского заповедн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427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zapovednik-vrn.ru/images/cms/data/rastitelnost-i-pochvy/sosna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9230" y="1628775"/>
            <a:ext cx="33974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427984" y="5877272"/>
          <a:ext cx="4320480" cy="350520"/>
        </p:xfrm>
        <a:graphic>
          <a:graphicData uri="http://schemas.openxmlformats.org/drawingml/2006/table">
            <a:tbl>
              <a:tblPr/>
              <a:tblGrid>
                <a:gridCol w="1286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5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8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сосняки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32,3%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10013 га</a:t>
                      </a:r>
                      <a:endParaRPr lang="ru-RU" sz="20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86053" y="285730"/>
            <a:ext cx="41510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Загадка-шутка.</a:t>
            </a:r>
            <a:endParaRPr lang="ru-RU" sz="4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980728"/>
            <a:ext cx="4357719" cy="23314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Какой знак между цифрами 1 и 2 надо поставить, чтобы получилось число,           больше 1 ,  но меньше 2?</a:t>
            </a:r>
            <a:endParaRPr lang="ru-RU" sz="2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599016" flipH="1">
            <a:off x="2865658" y="5459402"/>
            <a:ext cx="507559" cy="76272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156176" y="1124744"/>
            <a:ext cx="28048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Молодцы!</a:t>
            </a:r>
            <a:endParaRPr lang="ru-RU" sz="44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4509120"/>
            <a:ext cx="58977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1&lt;  1  2 &lt; 2</a:t>
            </a:r>
            <a:endParaRPr lang="ru-RU" sz="9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Рисунок 12" descr="Картинки по запросу Графский заповедник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124744"/>
            <a:ext cx="36358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7 0.05342 C -0.23802 0.14893 -0.37864 0.24468 -0.44253 0.29139 C -0.50625 0.33788 -0.475 0.32423 -0.48125 0.3321 " pathEditMode="relative" rAng="-328170" ptsTypes="a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Растительный покров заповедника: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Рассчитайте площади территорий,  соответствующих каждому виду растительности.</a:t>
            </a:r>
            <a:endParaRPr lang="ru-RU" sz="1800" dirty="0"/>
          </a:p>
        </p:txBody>
      </p:sp>
      <p:pic>
        <p:nvPicPr>
          <p:cNvPr id="6" name="Рисунок 5" descr="Рис.3 Структура растительного покрова Воронежского заповедн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427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sz="half" idx="2"/>
          </p:nvPr>
        </p:nvGraphicFramePr>
        <p:xfrm>
          <a:off x="3779913" y="6021288"/>
          <a:ext cx="5184575" cy="315468"/>
        </p:xfrm>
        <a:graphic>
          <a:graphicData uri="http://schemas.openxmlformats.org/drawingml/2006/table">
            <a:tbl>
              <a:tblPr/>
              <a:tblGrid>
                <a:gridCol w="2145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7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широколиственные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29,3%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9083 га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577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712685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Растительный покров заповедника: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Рассчитайте площади территорий,  соответствующих каждому виду растительности.</a:t>
            </a:r>
            <a:endParaRPr lang="ru-RU" sz="1800" dirty="0"/>
          </a:p>
        </p:txBody>
      </p:sp>
      <p:pic>
        <p:nvPicPr>
          <p:cNvPr id="6" name="Рисунок 5" descr="Рис.3 Структура растительного покрова Воронежского заповедн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427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zapovednik-vrn.ru/images/cms/data/rastitelnost-i-pochvy/osinnik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3974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923928" y="5877272"/>
          <a:ext cx="4752527" cy="490728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осиновые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19,3%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5983 га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Растительный покров заповедника: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Рассчитайте площади территорий,  соответствующих каждому виду растительности.</a:t>
            </a:r>
            <a:endParaRPr lang="ru-RU" sz="1800" dirty="0"/>
          </a:p>
        </p:txBody>
      </p:sp>
      <p:pic>
        <p:nvPicPr>
          <p:cNvPr id="6" name="Рисунок 5" descr="Рис.3 Структура растительного покрова Воронежского заповедн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427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zapovednik-vrn.ru/images/cms/data/rastitelnost-i-pochvy/bereznyak_orlyakovyj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993" y="1268413"/>
            <a:ext cx="356844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707904" y="5805264"/>
          <a:ext cx="5112568" cy="504056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берёзовые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5,7%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1767 га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Растительный покров заповедника: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Рассчитайте площади территорий,  соответствующих каждому виду растительности.</a:t>
            </a:r>
            <a:endParaRPr lang="ru-RU" sz="1800" dirty="0"/>
          </a:p>
        </p:txBody>
      </p:sp>
      <p:pic>
        <p:nvPicPr>
          <p:cNvPr id="6" name="Рисунок 5" descr="Рис.3 Структура растительного покрова Воронежского заповедн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427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zapovednik-vrn.ru/images/cms/data/rastitelnost-i-pochvy/ol_shanik_2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410368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635896" y="5877272"/>
          <a:ext cx="5256584" cy="720080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ольшаники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5,2%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1612 га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Растительный покров заповедника: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Рассчитайте площади территорий,  соответствующих каждому виду растительности.</a:t>
            </a:r>
            <a:endParaRPr lang="ru-RU" sz="1800" dirty="0"/>
          </a:p>
        </p:txBody>
      </p:sp>
      <p:pic>
        <p:nvPicPr>
          <p:cNvPr id="6" name="Рисунок 5" descr="Рис.3 Структура растительного покрова Воронежского заповедн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427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zapovednik-vrn.ru/images/cms/data/rastitelnost-i-pochvy/lug_s_gladiolusom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268760"/>
            <a:ext cx="38884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19872" y="5949280"/>
          <a:ext cx="5400600" cy="648072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травянистые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930 га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Рисунок 9" descr="http://zapovednik-vrn.ru/images/cms/data/rastitelnost-i-pochvy/ostepnennye_polyany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268760"/>
            <a:ext cx="388843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1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Растительный покров заповедника: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Рассчитайте площади территорий,  соответствующих каждому виду растительности.</a:t>
            </a:r>
            <a:endParaRPr lang="ru-RU" sz="1800" dirty="0"/>
          </a:p>
        </p:txBody>
      </p:sp>
      <p:pic>
        <p:nvPicPr>
          <p:cNvPr id="6" name="Рисунок 5" descr="Рис.3 Структура растительного покрова Воронежского заповедник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4279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 descr="http://zapovednik-vrn.ru/images/cms/data/rastitelnost-i-pochvy/kuvshinka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4038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563888" y="5733256"/>
          <a:ext cx="5328593" cy="576064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болотные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2,5%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775 га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Рисунок 9" descr="http://zapovednik-vrn.ru/images/cms/data/rastitelnost-i-pochvy/omskoosokovoe_boloto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40324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</a:t>
            </a:r>
          </a:p>
          <a:p>
            <a:pPr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               </a:t>
            </a:r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На территории Воронежского заповедника зарегистрировано </a:t>
            </a:r>
            <a:r>
              <a:rPr lang="ru-RU" sz="1800" b="1" dirty="0" smtClean="0"/>
              <a:t>334 вида позвоночных животных.</a:t>
            </a:r>
            <a:r>
              <a:rPr lang="ru-RU" sz="1800" dirty="0" smtClean="0"/>
              <a:t>  Рассчитайте  количество   видов,  соответствующих каждому  классу животных.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0" y="1340768"/>
            <a:ext cx="4038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Птицы из Красной книги</a:t>
            </a:r>
          </a:p>
          <a:p>
            <a:pPr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67544" y="1124744"/>
          <a:ext cx="41044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Рисунок 10" descr="Circus macrouru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0324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716016" y="1844824"/>
            <a:ext cx="252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степной лунь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4644008" y="6165304"/>
          <a:ext cx="4032448" cy="504056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птицы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65%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217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Рисунок 13" descr="Greater Spotted Eagle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772816"/>
            <a:ext cx="40324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372200" y="1844824"/>
            <a:ext cx="2404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Большой подорлик </a:t>
            </a:r>
            <a:endParaRPr lang="ru-RU" sz="2000" b="1" dirty="0"/>
          </a:p>
        </p:txBody>
      </p:sp>
      <p:pic>
        <p:nvPicPr>
          <p:cNvPr id="16" name="Рисунок 15" descr="Osprey mg 96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772816"/>
            <a:ext cx="39604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516216" y="1772816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Скопа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8" name="Рисунок 17" descr="Bubo bubo winter 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772816"/>
            <a:ext cx="40324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644008" y="1772816"/>
            <a:ext cx="1455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филин</a:t>
            </a:r>
            <a:endParaRPr lang="ru-RU" sz="3600" dirty="0"/>
          </a:p>
        </p:txBody>
      </p:sp>
      <p:pic>
        <p:nvPicPr>
          <p:cNvPr id="20" name="Рисунок 19" descr="Lanius excubitor, Chilham, Kent 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772816"/>
            <a:ext cx="403244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4860032" y="2132856"/>
            <a:ext cx="3147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серый сорокопут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5" grpId="0"/>
      <p:bldP spid="17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</a:t>
            </a:r>
          </a:p>
          <a:p>
            <a:pPr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               </a:t>
            </a:r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На территории Воронежского заповедника зарегистрировано </a:t>
            </a:r>
            <a:r>
              <a:rPr lang="ru-RU" sz="1800" b="1" dirty="0" smtClean="0"/>
              <a:t>334 вида позвоночных животных.</a:t>
            </a:r>
            <a:r>
              <a:rPr lang="ru-RU" sz="1800" dirty="0" smtClean="0"/>
              <a:t>  Рассчитайте  количество   видов,  соответствующих каждому  классу животных.</a:t>
            </a:r>
            <a:endParaRPr lang="ru-RU" sz="1800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4572000" y="1340768"/>
            <a:ext cx="4038600" cy="4525963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611561" y="1196752"/>
          <a:ext cx="41044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 descr="Волк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42484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740352" y="1700808"/>
            <a:ext cx="1153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Волк</a:t>
            </a:r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91880" y="6165304"/>
          <a:ext cx="5400599" cy="504056"/>
        </p:xfrm>
        <a:graphic>
          <a:graphicData uri="http://schemas.openxmlformats.org/drawingml/2006/table">
            <a:tbl>
              <a:tblPr/>
              <a:tblGrid>
                <a:gridCol w="2783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8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млекопитающие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60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Рисунок 10" descr="Картинки по запросу Графский заповедник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8"/>
            <a:ext cx="424847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4572000" y="1340768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лисица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http://zapovednik-vrn.ru/images/cms/content/priroda/deers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40768"/>
            <a:ext cx="43924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7740352" y="1340768"/>
            <a:ext cx="11608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</a:rPr>
              <a:t>лось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Картинки по запросу кабан фото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340768"/>
            <a:ext cx="432048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4644008" y="1412776"/>
            <a:ext cx="1356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 smtClean="0">
                <a:solidFill>
                  <a:schemeClr val="bg1"/>
                </a:solidFill>
              </a:rPr>
              <a:t>кабан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8" name="Рисунок 17" descr="Картинки по запросу Графский заповедник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340768"/>
            <a:ext cx="439248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5724128" y="1340768"/>
            <a:ext cx="1872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</a:rPr>
              <a:t>косуля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0" name="Рисунок 19" descr="http://zapoved-kursk.ru/assets/modules/easy2/show.easy2gallery.php?fid=29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340768"/>
            <a:ext cx="4572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6588224" y="1412776"/>
            <a:ext cx="22890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заяц-русак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3" name="Рисунок 22" descr="0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1340768"/>
            <a:ext cx="46440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Прямоугольник 23"/>
          <p:cNvSpPr/>
          <p:nvPr/>
        </p:nvSpPr>
        <p:spPr>
          <a:xfrm>
            <a:off x="7668344" y="1412776"/>
            <a:ext cx="1269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бобр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5" name="Рисунок 24" descr="Волк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340768"/>
            <a:ext cx="46440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7812360" y="1412776"/>
            <a:ext cx="1331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волк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27" name="Рисунок 26" descr="Картинки по запросу Графский заповедник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340768"/>
            <a:ext cx="464400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7164288" y="1412776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лисица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  <p:bldP spid="24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</a:t>
            </a:r>
          </a:p>
          <a:p>
            <a:pPr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               </a:t>
            </a:r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На территории Воронежского заповедника зарегистрировано </a:t>
            </a:r>
            <a:r>
              <a:rPr lang="ru-RU" sz="1800" b="1" dirty="0" smtClean="0"/>
              <a:t>334 вида позвоночных животных.</a:t>
            </a:r>
            <a:r>
              <a:rPr lang="ru-RU" sz="1800" dirty="0" smtClean="0"/>
              <a:t>  Рассчитайте  количество   видов,  соответствующих каждому  классу животных.</a:t>
            </a:r>
            <a:endParaRPr lang="ru-RU" sz="1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499992" y="6021288"/>
          <a:ext cx="4320480" cy="504056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рыбы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11,70%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39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11561" y="1196752"/>
          <a:ext cx="41044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Пресноводные рыбы  и названия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446449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ресноводные рыбы  и названия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752"/>
            <a:ext cx="44103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12776"/>
            <a:ext cx="41536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261457"/>
            <a:ext cx="4104456" cy="273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196752"/>
            <a:ext cx="412642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</a:t>
            </a:r>
          </a:p>
          <a:p>
            <a:pPr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               </a:t>
            </a:r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На территории Воронежского заповедника зарегистрировано </a:t>
            </a:r>
            <a:r>
              <a:rPr lang="ru-RU" sz="1800" b="1" dirty="0" smtClean="0"/>
              <a:t>334 вида позвоночных животных.</a:t>
            </a:r>
            <a:r>
              <a:rPr lang="ru-RU" sz="1800" dirty="0" smtClean="0"/>
              <a:t>  Рассчитайте  количество   видов,  соответствующих каждому  классу животных.</a:t>
            </a:r>
            <a:endParaRPr lang="ru-RU" sz="1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427984" y="5733256"/>
          <a:ext cx="4320480" cy="792088"/>
        </p:xfrm>
        <a:graphic>
          <a:graphicData uri="http://schemas.openxmlformats.org/drawingml/2006/table">
            <a:tbl>
              <a:tblPr/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земноводные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2,70%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11561" y="1196752"/>
          <a:ext cx="41044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http://zapovednik-vrn.ru/images/cms/data/gallery/photo-gallery/priroda/zhivotnyj-mir/seraya_zhaba_fotograf_sapenl_nikova_an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39248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zapovednik-vrn.ru/images/cms/thumbs/c1ca3bba3c9f7b339f995779ea2d1c22fb15fced/bolotnaya_cherepaha_1_261_204_5_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432048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Picture 2" descr="Картинки по запросу земноводные картин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68760"/>
            <a:ext cx="4392488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581128"/>
            <a:ext cx="8229600" cy="17610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ПУТЕШЕСТВИЕ В СТРАНУ…</a:t>
            </a:r>
            <a:endParaRPr lang="ru-RU" sz="4400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24440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</a:t>
            </a:r>
          </a:p>
          <a:p>
            <a:pPr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               </a:t>
            </a:r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На территории Воронежского заповедника зарегистрировано </a:t>
            </a:r>
            <a:r>
              <a:rPr lang="ru-RU" sz="1800" b="1" dirty="0" smtClean="0"/>
              <a:t>334 вида позвоночных животных.</a:t>
            </a:r>
            <a:r>
              <a:rPr lang="ru-RU" sz="1800" dirty="0" smtClean="0"/>
              <a:t>  Рассчитайте  количество   видов,  соответствующих каждому  классу животных.</a:t>
            </a:r>
            <a:endParaRPr lang="ru-RU" sz="1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211960" y="5517232"/>
          <a:ext cx="4716016" cy="792088"/>
        </p:xfrm>
        <a:graphic>
          <a:graphicData uri="http://schemas.openxmlformats.org/drawingml/2006/table">
            <a:tbl>
              <a:tblPr/>
              <a:tblGrid>
                <a:gridCol w="3197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6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пресмыкающиеся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2,40%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11561" y="1196752"/>
          <a:ext cx="41044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Картинки по запросу ПРЕСМЫКАЮЩИЕСЯ картинки ВОРОНЕЖСКИЙ ЗАПОВЕДНИК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432048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Похожее изображени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760"/>
            <a:ext cx="41764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zapovednik-vrn.ru/images/cms/thumbs/c1ca3bba3c9f7b339f995779ea2d1c22fb15fced/medyanka_261_204_5_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68760"/>
            <a:ext cx="417646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2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600" y="1340768"/>
            <a:ext cx="3456384" cy="518457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1800" dirty="0" smtClean="0"/>
              <a:t>       </a:t>
            </a:r>
          </a:p>
          <a:p>
            <a:pPr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               </a:t>
            </a:r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endParaRPr lang="ru-RU" sz="1800" dirty="0" smtClean="0"/>
          </a:p>
          <a:p>
            <a:pPr algn="r">
              <a:buNone/>
            </a:pPr>
            <a:r>
              <a:rPr lang="ru-RU" sz="1800" dirty="0" smtClean="0"/>
              <a:t>На территории Воронежского заповедника зарегистрировано </a:t>
            </a:r>
            <a:r>
              <a:rPr lang="ru-RU" sz="1800" b="1" dirty="0" smtClean="0"/>
              <a:t>334 вида позвоночных животных.</a:t>
            </a:r>
            <a:r>
              <a:rPr lang="ru-RU" sz="1800" dirty="0" smtClean="0"/>
              <a:t>  Рассчитайте  количество   видов,  соответствующих каждому  классу животных.</a:t>
            </a:r>
            <a:endParaRPr lang="ru-RU" sz="1800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</p:nvPr>
        </p:nvGraphicFramePr>
        <p:xfrm>
          <a:off x="4499992" y="5805264"/>
          <a:ext cx="4176463" cy="720080"/>
        </p:xfrm>
        <a:graphic>
          <a:graphicData uri="http://schemas.openxmlformats.org/drawingml/2006/table">
            <a:tbl>
              <a:tblPr/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1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миноги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0,30%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611561" y="1196752"/>
          <a:ext cx="410445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Картинки по запросу МИНОГИ картинки ВОРОНЕЖСКИЙ ЗАПОВЕДНИК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248472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/>
              <a:t>Беспозвоночные</a:t>
            </a:r>
          </a:p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2132856"/>
          <a:ext cx="43204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5085185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 территории Воронежского заповедника зарегистрировано 5200</a:t>
            </a:r>
            <a:r>
              <a:rPr lang="ru-RU" b="1" dirty="0" smtClean="0"/>
              <a:t> видов насекомых.</a:t>
            </a:r>
            <a:r>
              <a:rPr lang="ru-RU" dirty="0" smtClean="0"/>
              <a:t>  Рассчитайте  количество   видов,  соответствующих каждому отряду</a:t>
            </a:r>
            <a:endParaRPr lang="ru-RU" dirty="0"/>
          </a:p>
        </p:txBody>
      </p:sp>
      <p:pic>
        <p:nvPicPr>
          <p:cNvPr id="7" name="Содержимое 6" descr="Картинки по запросу БЕСПОЗВОНОЧНЫЕ ВОРОНЕЖСКИЙ ЗАПОВЕДНИК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2484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4008" y="5661248"/>
          <a:ext cx="4248473" cy="576064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6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жесткокрылые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28,80%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1500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Рисунок 8" descr="http://zapovednik-vrn.ru/images/cms/thumbs/c1ca3bba3c9f7b339f995779ea2d1c22fb15fced/semitochechnaya_bozh_ya_korovka2_fotograf_sapenl_nikova_anna_261_204_5_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2484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484784"/>
            <a:ext cx="42484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/>
              <a:t>Беспозвоночные</a:t>
            </a:r>
          </a:p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2132856"/>
          <a:ext cx="43204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5085185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 территории Воронежского заповедника зарегистрировано 5200</a:t>
            </a:r>
            <a:r>
              <a:rPr lang="ru-RU" b="1" dirty="0" smtClean="0"/>
              <a:t> видов насекомых.</a:t>
            </a:r>
            <a:r>
              <a:rPr lang="ru-RU" dirty="0" smtClean="0"/>
              <a:t>  Рассчитайте  количество   видов,  соответствующих каждому отряду</a:t>
            </a:r>
            <a:endParaRPr lang="ru-RU" dirty="0"/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half" idx="2"/>
          </p:nvPr>
        </p:nvGraphicFramePr>
        <p:xfrm>
          <a:off x="4788024" y="5949280"/>
          <a:ext cx="4176465" cy="648072"/>
        </p:xfrm>
        <a:graphic>
          <a:graphicData uri="http://schemas.openxmlformats.org/drawingml/2006/table">
            <a:tbl>
              <a:tblPr/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Перепончатокрылые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23%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1200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Рисунок 11" descr="http://zapovednik-vrn.ru/images/cms/thumbs/c1ca3bba3c9f7b339f995779ea2d1c22fb15fced/sapel_nikova_anna_19_261_204_5_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42484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Картинки по запросу перепончатокрылые картинк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1340768"/>
            <a:ext cx="4248471" cy="42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Похожее изображе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340768"/>
            <a:ext cx="42484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Похожее изображение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340768"/>
            <a:ext cx="41764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Похожее изображение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340768"/>
            <a:ext cx="417646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/>
              <a:t>Беспозвоночные</a:t>
            </a:r>
          </a:p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2132856"/>
          <a:ext cx="43204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5085185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 территории Воронежского заповедника зарегистрировано 5200</a:t>
            </a:r>
            <a:r>
              <a:rPr lang="ru-RU" b="1" dirty="0" smtClean="0"/>
              <a:t> видов насекомых.</a:t>
            </a:r>
            <a:r>
              <a:rPr lang="ru-RU" dirty="0" smtClean="0"/>
              <a:t>  Рассчитайте  количество   видов,  соответствующих каждому отряду</a:t>
            </a:r>
            <a:endParaRPr lang="ru-RU" dirty="0"/>
          </a:p>
        </p:txBody>
      </p:sp>
      <p:pic>
        <p:nvPicPr>
          <p:cNvPr id="18" name="Содержимое 17" descr="Картинки по запросу двукрылые картинки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4788024" y="5661248"/>
          <a:ext cx="4032448" cy="576064"/>
        </p:xfrm>
        <a:graphic>
          <a:graphicData uri="http://schemas.openxmlformats.org/drawingml/2006/table">
            <a:tbl>
              <a:tblPr/>
              <a:tblGrid>
                <a:gridCol w="172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9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двукрылые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19,20%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1000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" name="Рисунок 19" descr="Картинки по запросу двукрылые картинки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://history-moments.ru/uploads/posts/2014-06/thumbs/1402446609_dvukrylye-diptera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412776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Картинки по запросу двукрылые картин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412776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Картинки по запросу двукрылые картинки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412776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Картинки по запросу двукрылые картинки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1412776"/>
            <a:ext cx="403244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/>
              <a:t>Беспозвоночные</a:t>
            </a:r>
          </a:p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2132856"/>
          <a:ext cx="43204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5085185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 территории Воронежского заповедника зарегистрировано 5200</a:t>
            </a:r>
            <a:r>
              <a:rPr lang="ru-RU" b="1" dirty="0" smtClean="0"/>
              <a:t> видов насекомых.</a:t>
            </a:r>
            <a:r>
              <a:rPr lang="ru-RU" dirty="0" smtClean="0"/>
              <a:t>  Рассчитайте  количество   видов,  соответствующих каждому отряду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644008" y="5661248"/>
          <a:ext cx="4104456" cy="720080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3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чешуекрылые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13,50%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700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 descr="Картинки по запросу БЕСПОЗВОНОЧНЫЕ  ВОРОНЕЖСКИЙЙ ЗАПОВЕДНИК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zapovednik-vrn.ru/images/cms/thumbs/c1ca3bba3c9f7b339f995779ea2d1c22fb15fced/fotograf_sapenl_nikova_anna_4_261_204_5_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артинки по запросу БЕСПОЗВОНОЧНЫЕ  ВОРОНЕЖСКИЙЙ ЗАПОВЕДНИК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556792"/>
            <a:ext cx="41044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Картинки по запросу БЕСПОЗВОНОЧНЫЕ  ВОРОНЕЖСКИЙЙ ЗАПОВЕДНИК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556792"/>
            <a:ext cx="403244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Картинки по запросу БЕСПОЗВОНОЧНЫЕ  ВОРОНЕЖСКИЙЙ ЗАПОВЕДНИК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556792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/>
              <a:t>Беспозвоночные</a:t>
            </a:r>
          </a:p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2132856"/>
          <a:ext cx="43204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5085185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 территории Воронежского заповедника зарегистрировано 5200</a:t>
            </a:r>
            <a:r>
              <a:rPr lang="ru-RU" b="1" dirty="0" smtClean="0"/>
              <a:t> видов насекомых.</a:t>
            </a:r>
            <a:r>
              <a:rPr lang="ru-RU" dirty="0" smtClean="0"/>
              <a:t>  Рассчитайте  количество   видов,  соответствующих каждому отряду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4572000" y="5589240"/>
          <a:ext cx="4320479" cy="720080"/>
        </p:xfrm>
        <a:graphic>
          <a:graphicData uri="http://schemas.openxmlformats.org/drawingml/2006/table">
            <a:tbl>
              <a:tblPr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7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прямокрылые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7,80%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 descr="Картинки по запросу прямокрылые картинки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1044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Похожее изображени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03244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артинки по запросу прямокрылые картинк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556792"/>
            <a:ext cx="41044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Картинки по запросу прямокрылые картин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556792"/>
            <a:ext cx="41044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/>
              <a:t>Беспозвоночные</a:t>
            </a:r>
          </a:p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2132856"/>
          <a:ext cx="43204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5085185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 территории Воронежского заповедника зарегистрировано 5200</a:t>
            </a:r>
            <a:r>
              <a:rPr lang="ru-RU" b="1" dirty="0" smtClean="0"/>
              <a:t> видов насекомых.</a:t>
            </a:r>
            <a:r>
              <a:rPr lang="ru-RU" dirty="0" smtClean="0"/>
              <a:t>  Рассчитайте  количество   видов,  соответствующих каждому отряду</a:t>
            </a:r>
            <a:endParaRPr lang="ru-RU" dirty="0"/>
          </a:p>
        </p:txBody>
      </p:sp>
      <p:pic>
        <p:nvPicPr>
          <p:cNvPr id="7" name="Содержимое 6" descr="Картинки по запросу полужесткокрылые картинки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8884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4008" y="5661248"/>
          <a:ext cx="4176465" cy="648072"/>
        </p:xfrm>
        <a:graphic>
          <a:graphicData uri="http://schemas.openxmlformats.org/drawingml/2006/table">
            <a:tbl>
              <a:tblPr/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4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полужесткокрылые</a:t>
                      </a:r>
                      <a:endParaRPr lang="ru-RU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4,80%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250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Рисунок 8" descr="Похожее изображени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38884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Похожее изображение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484784"/>
            <a:ext cx="38884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Картинки по запросу полужесткокрылые картинки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556792"/>
            <a:ext cx="38164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 3 группе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mtClean="0"/>
              <a:t>Беспозвоночные</a:t>
            </a:r>
          </a:p>
          <a:p>
            <a:endParaRPr lang="ru-RU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95536" y="2132856"/>
          <a:ext cx="432048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55576" y="5085185"/>
            <a:ext cx="38884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 территории Воронежского заповедника зарегистрировано 5200</a:t>
            </a:r>
            <a:r>
              <a:rPr lang="ru-RU" b="1" dirty="0" smtClean="0"/>
              <a:t> видов насекомых.</a:t>
            </a:r>
            <a:r>
              <a:rPr lang="ru-RU" dirty="0" smtClean="0"/>
              <a:t>  Рассчитайте  количество   видов,  соответствующих каждому отряду</a:t>
            </a:r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7" name="Рисунок 6" descr="http://zapovednik-vrn.ru/images/cms/thumbs/c1ca3bba3c9f7b339f995779ea2d1c22fb15fced/img_49621_261_204_5_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1044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4008" y="5661248"/>
          <a:ext cx="4176463" cy="576064"/>
        </p:xfrm>
        <a:graphic>
          <a:graphicData uri="http://schemas.openxmlformats.org/drawingml/2006/table">
            <a:tbl>
              <a:tblPr/>
              <a:tblGrid>
                <a:gridCol w="1944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равнокрылые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2,90%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150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Рисунок 8" descr="http://zapovednik-vrn.ru/images/cms/thumbs/c1ca3bba3c9f7b339f995779ea2d1c22fb15fced/fotograf_sapenl_nikova_anna_261_204_5_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41044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Картинки по запросу равнокрылые картинки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556792"/>
            <a:ext cx="412234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Похожее изображение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556792"/>
            <a:ext cx="410445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СПАСИБО ЗА РАБОТУ!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556792"/>
            <a:ext cx="4042792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 ЧТОБ ЛЕГКО БЫЛО УЧИТЬСЯ, НАДО, БРАТЦЫ, НЕ ЛЕНИТЬСЯ!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ЧТОБ ЛЕГКО ПРИМЕР РЕШАТЬ, 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ПРЕДЛАГАЮ ДРУЖНО ВСТАТЬ!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 «РАЗ» ХЛОПНУЛИ В ЛАДОШКИ,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НА «ДВА» ПОШАГАЮТ НОЖКИ.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РАЗВЕДИТЕ РУКИ ШИРЕ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И СКАЖИТЕ «ТРИ-ЧЕТЫРЕ»!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НА НОСОЧКИ НУЖНО ВСТАТЬ,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ЭТО БУДЕТ ЦИФРА «ПЯТЬ»!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И НА КОРТОЧКИ ПРИСЕСТЬ -</a:t>
            </a:r>
          </a:p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УПРАЖНЕНЬЕ НОМЕР «ШЕСТЬ».</a:t>
            </a:r>
          </a:p>
          <a:p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1556792"/>
            <a:ext cx="4176464" cy="2376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 СЧЁТ «СЕМЬ» ПОДНИМЕМ РУКИ,</a:t>
            </a:r>
          </a:p>
          <a:p>
            <a:pPr>
              <a:buNone/>
            </a:pPr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 ДОПУСТИМ ЛЕНИ, СКУКИ!</a:t>
            </a:r>
          </a:p>
          <a:p>
            <a:pPr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А ТЕПЕРЬ НА РАЗ ВОСЬМОЙ</a:t>
            </a:r>
          </a:p>
          <a:p>
            <a:pPr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МЫ ПОКРУЖИМ ГОЛОВОЙ!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НА ЗАРЯДКУ ВЫШЕЛ СРОК,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ПРОДОЛЖАЕМ НАШ УРОК!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pic>
        <p:nvPicPr>
          <p:cNvPr id="98306" name="Picture 2" descr="C:\Users\SONY\AppData\Local\Temp\Rar$DIa0.690\znanio.ru-anima-f2-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2492896"/>
            <a:ext cx="914400" cy="704850"/>
          </a:xfrm>
          <a:prstGeom prst="rect">
            <a:avLst/>
          </a:prstGeom>
          <a:noFill/>
        </p:spPr>
      </p:pic>
      <p:pic>
        <p:nvPicPr>
          <p:cNvPr id="98308" name="Picture 4" descr="C:\Users\SONY\AppData\Local\Temp\Rar$DIa0.955\znanio.ru-anima-f2-1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284984"/>
            <a:ext cx="1047750" cy="1047750"/>
          </a:xfrm>
          <a:prstGeom prst="rect">
            <a:avLst/>
          </a:prstGeom>
          <a:noFill/>
        </p:spPr>
      </p:pic>
      <p:pic>
        <p:nvPicPr>
          <p:cNvPr id="98310" name="Picture 6" descr="C:\Users\SONY\AppData\Local\Temp\Rar$DIa0.667\znanio.ru-anima-f2-1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789040"/>
            <a:ext cx="1695450" cy="2228850"/>
          </a:xfrm>
          <a:prstGeom prst="rect">
            <a:avLst/>
          </a:prstGeom>
          <a:noFill/>
        </p:spPr>
      </p:pic>
      <p:pic>
        <p:nvPicPr>
          <p:cNvPr id="98312" name="Picture 8" descr="C:\Users\SONY\AppData\Local\Temp\Rar$DIa0.561\znanio.ru-anima-f2-3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622600"/>
            <a:ext cx="3369196" cy="1043556"/>
          </a:xfrm>
          <a:prstGeom prst="rect">
            <a:avLst/>
          </a:prstGeom>
          <a:noFill/>
        </p:spPr>
      </p:pic>
      <p:pic>
        <p:nvPicPr>
          <p:cNvPr id="98314" name="Picture 10" descr="C:\Users\SONY\AppData\Local\Temp\Rar$DIa0.364\znanio.ru-anima-f2-70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4005064"/>
            <a:ext cx="1672580" cy="2007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68" y="107435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017" y="457406"/>
            <a:ext cx="640871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331640" y="4149080"/>
            <a:ext cx="1562100" cy="523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70C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331640" y="3501008"/>
            <a:ext cx="15240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797152"/>
            <a:ext cx="156210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4149080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6165304"/>
            <a:ext cx="154305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3501008"/>
            <a:ext cx="15525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4869160"/>
            <a:ext cx="153352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48064" y="3501008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4797152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8064" y="4149080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3848" y="5517232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1640" y="6237312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6296" y="3501008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148064" y="5589240"/>
            <a:ext cx="1514475" cy="43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45821" y="4804779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236296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31640" y="558924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076056" y="6237312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236296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236296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13484" y="3562722"/>
            <a:ext cx="1125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8608" y="4196987"/>
            <a:ext cx="121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2,735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2908" y="414908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8324" y="4836355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БОБРОВЫЙ ГОРОДОК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1700808"/>
            <a:ext cx="3740224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3100" dirty="0" smtClean="0"/>
              <a:t>Самый крупный и яркий представитель  отряда грызунов − </a:t>
            </a:r>
            <a:r>
              <a:rPr lang="ru-RU" sz="3100" b="1" dirty="0" smtClean="0"/>
              <a:t>речной бобр</a:t>
            </a:r>
            <a:r>
              <a:rPr lang="ru-RU" sz="3100" dirty="0" smtClean="0"/>
              <a:t>. Бобры населяют реки Усмань, </a:t>
            </a:r>
            <a:r>
              <a:rPr lang="ru-RU" sz="3100" dirty="0" err="1" smtClean="0"/>
              <a:t>Ивницу</a:t>
            </a:r>
            <a:r>
              <a:rPr lang="ru-RU" sz="3100" dirty="0" smtClean="0"/>
              <a:t>, пойменные озера и болота, иногда совсем небольшие ручьи.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Содержимое 5" descr="http://www.osd.ru/ftproot/users/0009079/t0002776/000004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00808"/>
            <a:ext cx="403244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ВСЁ НАЧИНАЛОСЬ?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В НАЧАЛЕ 20 ВЕКА БОБРОВ В СТРАНЕ ОСТАВАЛОСЬ ОЧЕНЬ МАЛО. СКОЛЬКО ИХ БЫЛО, ВЫ УЗНАЕТЕ, РЕШИВ УРАВНЕНИЕ:</a:t>
            </a:r>
          </a:p>
          <a:p>
            <a:pPr>
              <a:buNone/>
            </a:pPr>
            <a:r>
              <a:rPr lang="ru-RU" dirty="0" smtClean="0"/>
              <a:t>          250,1: Х = 0,2501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7984" y="5013176"/>
            <a:ext cx="4038600" cy="1473027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ДА, НАС БЫЛО ОКОЛО 1000….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6" name="Рисунок 5" descr="Картинки по запросу Графский заповедни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700808"/>
            <a:ext cx="446449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ВСЁ НАЧИНАЛОСЬ?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     А НА ТЕРРИТОРИИ, ГДЕ СЕЙЧАС РАСПОЛОЖЕН ЗАПОВЕДНИК, НАСЧИТЫВАЛОСЬ ВСЕГО 5% ОТ ОБЩЕГО КОЛИЧЕСТВА БОБРОВ, НАСЕЛЯЮЩИХ НАШУ СТРАНУ. ТАК СКОЛЬКО ИХ БЫЛО НА ДАННОЙ ТЕРРИТОРИИ?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4293097"/>
            <a:ext cx="4038600" cy="223224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dirty="0" smtClean="0"/>
              <a:t>ВСЕГО 1000 ОСОБЕЙ.</a:t>
            </a:r>
          </a:p>
          <a:p>
            <a:pPr>
              <a:buNone/>
            </a:pPr>
            <a:r>
              <a:rPr lang="ru-RU" dirty="0" smtClean="0"/>
              <a:t>5% ИЗ НИХ СОСТАВЛЯЮТ…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0,05*1000 =50 (ОСОБЕЙ)</a:t>
            </a:r>
            <a:endParaRPr lang="ru-RU" dirty="0"/>
          </a:p>
        </p:txBody>
      </p:sp>
      <p:pic>
        <p:nvPicPr>
          <p:cNvPr id="5" name="Рисунок 4" descr="Картинки по запросу Графский заповедни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84784"/>
            <a:ext cx="43924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СКОЛЬКО ЛЕТ СУЩЕСТВУЕТ ЗАПОВЕДНИК?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1772816"/>
            <a:ext cx="4038600" cy="46085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БОБРОВ НУЖНО БЫЛО ОХРАНЯТЬ, ПОЭТОМУ В ВОРОНЕЖСКОЙ ОБЛАСТИ БЫЛ СОЗДАН ЗАПОВЕДНИК 3 ДЕКАБРЯ 1923 ГОДА.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4293096"/>
            <a:ext cx="4038600" cy="208823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ВЕРНО! А В ГОД, КОГДА ВЫ ОКОНЧИТЕ ШКОЛУ, ЗАПОВЕДНИК БУДЕТ ОТМЕЧАТЬ СВОЙ 100-ЛЕТНИЙ ЮБИЛЕЙ!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844824"/>
            <a:ext cx="387662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СКОЛЬКО БОБРОВ В ЗАПОВЕДНИКЕ?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ЗА БОЛЕЕ 90 ЛЕТ СУЩЕСТВОВАНИЯ ЗАПОВЕДНИКА ПОПУЛЯЦИЯ БОБРОВ УВЕЛИЧИЛА СВОЮ ЧИСЛЕННОСТЬ ПРИМЕРНО В 6,2 РАЗА. СКОЛЬКО ЖЕ ОСОБЕЙ ПРОЖИВАЕТ НА ТЕРРИТОРИИ ЗАПОВЕДНИКА СЕГОДНЯ?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4008" y="3717032"/>
            <a:ext cx="4038600" cy="26928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БЫЛО 50 ОСОБЕЙ,</a:t>
            </a:r>
          </a:p>
          <a:p>
            <a:pPr>
              <a:buNone/>
            </a:pPr>
            <a:r>
              <a:rPr lang="ru-RU" dirty="0" smtClean="0"/>
              <a:t>УВЕЛИЧИЛОСЬ В 6,2 РАЗА.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СТАЛО: </a:t>
            </a:r>
          </a:p>
          <a:p>
            <a:pPr>
              <a:buNone/>
            </a:pPr>
            <a:r>
              <a:rPr lang="ru-RU" dirty="0" smtClean="0"/>
              <a:t>6,2*50=62*5=310 (ОСОБЕЙ)</a:t>
            </a:r>
            <a:endParaRPr lang="ru-RU" dirty="0"/>
          </a:p>
        </p:txBody>
      </p:sp>
      <p:pic>
        <p:nvPicPr>
          <p:cNvPr id="5" name="Рисунок 4" descr="Картинки по запросу Графский заповедник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340768"/>
            <a:ext cx="48965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КАКОВЫ РАЗМЕРЫ ВЗРОСЛОГО БОБРА?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6169" name="Rectangle 25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1628800"/>
            <a:ext cx="3682752" cy="4530725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1)Из первой строки выбери наименьшее число.</a:t>
            </a:r>
          </a:p>
          <a:p>
            <a:r>
              <a:rPr lang="ru-RU" sz="2400" dirty="0"/>
              <a:t>2)Из второй строки выбери наибольшее число.</a:t>
            </a:r>
          </a:p>
          <a:p>
            <a:r>
              <a:rPr lang="ru-RU" sz="2400" dirty="0"/>
              <a:t>3)Из </a:t>
            </a:r>
            <a:r>
              <a:rPr lang="ru-RU" sz="2400" dirty="0" smtClean="0"/>
              <a:t>третьей </a:t>
            </a:r>
            <a:r>
              <a:rPr lang="ru-RU" sz="2400" dirty="0"/>
              <a:t>строки выбери не наибольшее и не наименьшее </a:t>
            </a:r>
            <a:r>
              <a:rPr lang="ru-RU" sz="2400" dirty="0" smtClean="0"/>
              <a:t>число.</a:t>
            </a:r>
            <a:endParaRPr lang="ru-RU" sz="2400" dirty="0"/>
          </a:p>
          <a:p>
            <a:r>
              <a:rPr lang="ru-RU" sz="2400" dirty="0"/>
              <a:t>4) Найди сумму этих </a:t>
            </a:r>
            <a:r>
              <a:rPr lang="ru-RU" sz="2400" dirty="0" smtClean="0"/>
              <a:t>чисел. </a:t>
            </a:r>
            <a:endParaRPr lang="ru-RU" sz="2400" dirty="0"/>
          </a:p>
        </p:txBody>
      </p:sp>
      <p:graphicFrame>
        <p:nvGraphicFramePr>
          <p:cNvPr id="6172" name="Group 28"/>
          <p:cNvGraphicFramePr>
            <a:graphicFrameLocks noGrp="1"/>
          </p:cNvGraphicFramePr>
          <p:nvPr>
            <p:ph sz="half" idx="2"/>
          </p:nvPr>
        </p:nvGraphicFramePr>
        <p:xfrm>
          <a:off x="4648200" y="1600200"/>
          <a:ext cx="4038600" cy="4530726"/>
        </p:xfrm>
        <a:graphic>
          <a:graphicData uri="http://schemas.openxmlformats.org/drawingml/2006/table">
            <a:tbl>
              <a:tblPr/>
              <a:tblGrid>
                <a:gridCol w="134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5,9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6,3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2,3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3,7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rPr>
                        <a:t>1, 4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D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69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КАКОВЫ РАЗМЕРЫ ВЗРОСЛОГО БОБРА?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4000" dirty="0" smtClean="0"/>
              <a:t>           3,6</a:t>
            </a:r>
          </a:p>
          <a:p>
            <a:r>
              <a:rPr lang="ru-RU" sz="4000" dirty="0" smtClean="0"/>
              <a:t>         +2,7</a:t>
            </a:r>
          </a:p>
          <a:p>
            <a:r>
              <a:rPr lang="ru-RU" sz="4000" dirty="0" smtClean="0"/>
              <a:t>         +3,7</a:t>
            </a:r>
          </a:p>
          <a:p>
            <a:r>
              <a:rPr lang="ru-RU" sz="4000" dirty="0" smtClean="0"/>
              <a:t>         10,0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059832" y="3861048"/>
            <a:ext cx="5688632" cy="208823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b="1" dirty="0" smtClean="0">
                <a:solidFill>
                  <a:srgbClr val="C00000"/>
                </a:solidFill>
              </a:rPr>
              <a:t>ИТАК, ДЛИНА ТЕЛА ВЗРОСЛОГО БОБРА СОСТАВЛЯЕТ ОКОЛО 10 ДМ. ПЕРЕВЕДИТЕ ЭТУ ВЕЛИЧИНУ В САНТИМЕТРЫ.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СРАВНИТЕ СО СВОИМ РОСТОМ!</a:t>
            </a:r>
            <a:endParaRPr lang="ru-RU" b="1" dirty="0">
              <a:solidFill>
                <a:srgbClr val="C0000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47664" y="3501008"/>
            <a:ext cx="1440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Картинки по запросу бобры картинк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556792"/>
            <a:ext cx="58326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/>
          <a:lstStyle/>
          <a:p>
            <a:r>
              <a:rPr lang="ru-RU" sz="4000" dirty="0">
                <a:solidFill>
                  <a:srgbClr val="FF0000"/>
                </a:solidFill>
              </a:rPr>
              <a:t>Узнайте массу бобра в килограммах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99592" y="1556792"/>
            <a:ext cx="3096344" cy="28083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/>
              <a:t>1) Как называются фигуры, используемые в этом задании?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/>
              <a:t>2) Какая фигура лишняя, почему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923928" y="1196752"/>
            <a:ext cx="4402832" cy="5472608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/>
              <a:t> 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8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х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20,7 =            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- 150 =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/>
              <a:t>                   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+ 0,4 =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                  </a:t>
            </a:r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                   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+ 6,1 =</a:t>
            </a:r>
          </a:p>
          <a:p>
            <a:pPr>
              <a:lnSpc>
                <a:spcPct val="90000"/>
              </a:lnSpc>
              <a:buNone/>
            </a:pPr>
            <a:endParaRPr lang="ru-RU" dirty="0" smtClean="0"/>
          </a:p>
          <a:p>
            <a:pPr>
              <a:lnSpc>
                <a:spcPct val="90000"/>
              </a:lnSpc>
              <a:buNone/>
            </a:pPr>
            <a:r>
              <a:rPr lang="ru-RU" dirty="0" smtClean="0"/>
              <a:t>               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0,4 =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/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 flipH="1">
            <a:off x="7092280" y="1988840"/>
            <a:ext cx="1224136" cy="108012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15,6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298" name="AutoShape 10"/>
          <p:cNvSpPr>
            <a:spLocks noChangeArrowheads="1"/>
          </p:cNvSpPr>
          <p:nvPr/>
        </p:nvSpPr>
        <p:spPr bwMode="auto">
          <a:xfrm>
            <a:off x="4283968" y="4509120"/>
            <a:ext cx="1151955" cy="86518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16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7164288" y="4581128"/>
            <a:ext cx="1224136" cy="1080120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22,1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4067944" y="2132856"/>
            <a:ext cx="1162050" cy="6540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165,6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6156176" y="1196752"/>
            <a:ext cx="1162050" cy="654050"/>
          </a:xfrm>
          <a:prstGeom prst="rect">
            <a:avLst/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165,6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6516216" y="5805264"/>
            <a:ext cx="2232248" cy="792088"/>
          </a:xfrm>
          <a:prstGeom prst="parallelogram">
            <a:avLst>
              <a:gd name="adj" fmla="val 57795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55,25 кг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 flipH="1">
            <a:off x="4211960" y="3284984"/>
            <a:ext cx="1224136" cy="108012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15,6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7316688" y="3365376"/>
            <a:ext cx="1151955" cy="865188"/>
          </a:xfrm>
          <a:prstGeom prst="triangle">
            <a:avLst>
              <a:gd name="adj" fmla="val 50000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16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3779912" y="5589240"/>
            <a:ext cx="1224136" cy="1080120"/>
          </a:xfrm>
          <a:prstGeom prst="octagon">
            <a:avLst>
              <a:gd name="adj" fmla="val 29287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22,1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8" name="SMARTInkShape-Group1"/>
          <p:cNvGrpSpPr/>
          <p:nvPr/>
        </p:nvGrpSpPr>
        <p:grpSpPr>
          <a:xfrm>
            <a:off x="1357313" y="2281640"/>
            <a:ext cx="1535907" cy="1575417"/>
            <a:chOff x="1357313" y="2281640"/>
            <a:chExt cx="1535907" cy="1575417"/>
          </a:xfrm>
        </p:grpSpPr>
        <p:sp>
          <p:nvSpPr>
            <p:cNvPr id="2" name="SMARTInkShape-1"/>
            <p:cNvSpPr/>
            <p:nvPr>
              <p:custDataLst>
                <p:tags r:id="rId3"/>
              </p:custDataLst>
            </p:nvPr>
          </p:nvSpPr>
          <p:spPr>
            <a:xfrm>
              <a:off x="1750378" y="2281640"/>
              <a:ext cx="303451" cy="359503"/>
            </a:xfrm>
            <a:custGeom>
              <a:avLst/>
              <a:gdLst/>
              <a:ahLst/>
              <a:cxnLst/>
              <a:rect l="0" t="0" r="0" b="0"/>
              <a:pathLst>
                <a:path w="303451" h="359503">
                  <a:moveTo>
                    <a:pt x="62349" y="120446"/>
                  </a:moveTo>
                  <a:lnTo>
                    <a:pt x="62349" y="120446"/>
                  </a:lnTo>
                  <a:lnTo>
                    <a:pt x="62349" y="77545"/>
                  </a:lnTo>
                  <a:lnTo>
                    <a:pt x="71830" y="49526"/>
                  </a:lnTo>
                  <a:lnTo>
                    <a:pt x="96642" y="10853"/>
                  </a:lnTo>
                  <a:lnTo>
                    <a:pt x="104062" y="5712"/>
                  </a:lnTo>
                  <a:lnTo>
                    <a:pt x="122891" y="0"/>
                  </a:lnTo>
                  <a:lnTo>
                    <a:pt x="141842" y="2753"/>
                  </a:lnTo>
                  <a:lnTo>
                    <a:pt x="151063" y="6265"/>
                  </a:lnTo>
                  <a:lnTo>
                    <a:pt x="163954" y="18105"/>
                  </a:lnTo>
                  <a:lnTo>
                    <a:pt x="171999" y="32297"/>
                  </a:lnTo>
                  <a:lnTo>
                    <a:pt x="176528" y="52435"/>
                  </a:lnTo>
                  <a:lnTo>
                    <a:pt x="176877" y="76813"/>
                  </a:lnTo>
                  <a:lnTo>
                    <a:pt x="165931" y="120580"/>
                  </a:lnTo>
                  <a:lnTo>
                    <a:pt x="147375" y="162328"/>
                  </a:lnTo>
                  <a:lnTo>
                    <a:pt x="124601" y="202912"/>
                  </a:lnTo>
                  <a:lnTo>
                    <a:pt x="106921" y="237154"/>
                  </a:lnTo>
                  <a:lnTo>
                    <a:pt x="78429" y="279539"/>
                  </a:lnTo>
                  <a:lnTo>
                    <a:pt x="45039" y="318545"/>
                  </a:lnTo>
                  <a:lnTo>
                    <a:pt x="15278" y="354646"/>
                  </a:lnTo>
                  <a:lnTo>
                    <a:pt x="9017" y="358480"/>
                  </a:lnTo>
                  <a:lnTo>
                    <a:pt x="5958" y="359502"/>
                  </a:lnTo>
                  <a:lnTo>
                    <a:pt x="3919" y="359192"/>
                  </a:lnTo>
                  <a:lnTo>
                    <a:pt x="2560" y="357993"/>
                  </a:lnTo>
                  <a:lnTo>
                    <a:pt x="378" y="353680"/>
                  </a:lnTo>
                  <a:lnTo>
                    <a:pt x="0" y="348192"/>
                  </a:lnTo>
                  <a:lnTo>
                    <a:pt x="2557" y="343044"/>
                  </a:lnTo>
                  <a:lnTo>
                    <a:pt x="6009" y="337449"/>
                  </a:lnTo>
                  <a:lnTo>
                    <a:pt x="8944" y="328720"/>
                  </a:lnTo>
                  <a:lnTo>
                    <a:pt x="29729" y="304990"/>
                  </a:lnTo>
                  <a:lnTo>
                    <a:pt x="35614" y="301684"/>
                  </a:lnTo>
                  <a:lnTo>
                    <a:pt x="47477" y="299562"/>
                  </a:lnTo>
                  <a:lnTo>
                    <a:pt x="49457" y="300380"/>
                  </a:lnTo>
                  <a:lnTo>
                    <a:pt x="50778" y="301918"/>
                  </a:lnTo>
                  <a:lnTo>
                    <a:pt x="53237" y="306272"/>
                  </a:lnTo>
                  <a:lnTo>
                    <a:pt x="67555" y="322964"/>
                  </a:lnTo>
                  <a:lnTo>
                    <a:pt x="73189" y="334781"/>
                  </a:lnTo>
                  <a:lnTo>
                    <a:pt x="79073" y="340721"/>
                  </a:lnTo>
                  <a:lnTo>
                    <a:pt x="88302" y="346669"/>
                  </a:lnTo>
                  <a:lnTo>
                    <a:pt x="104655" y="350855"/>
                  </a:lnTo>
                  <a:lnTo>
                    <a:pt x="135087" y="351278"/>
                  </a:lnTo>
                  <a:lnTo>
                    <a:pt x="178606" y="340143"/>
                  </a:lnTo>
                  <a:lnTo>
                    <a:pt x="221316" y="322556"/>
                  </a:lnTo>
                  <a:lnTo>
                    <a:pt x="262679" y="305853"/>
                  </a:lnTo>
                  <a:lnTo>
                    <a:pt x="277392" y="297107"/>
                  </a:lnTo>
                  <a:lnTo>
                    <a:pt x="303450" y="29011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SMARTInkShape-2"/>
            <p:cNvSpPr/>
            <p:nvPr>
              <p:custDataLst>
                <p:tags r:id="rId4"/>
              </p:custDataLst>
            </p:nvPr>
          </p:nvSpPr>
          <p:spPr>
            <a:xfrm>
              <a:off x="2099097" y="2305791"/>
              <a:ext cx="239794" cy="317239"/>
            </a:xfrm>
            <a:custGeom>
              <a:avLst/>
              <a:gdLst/>
              <a:ahLst/>
              <a:cxnLst/>
              <a:rect l="0" t="0" r="0" b="0"/>
              <a:pathLst>
                <a:path w="239794" h="317239">
                  <a:moveTo>
                    <a:pt x="61887" y="51647"/>
                  </a:moveTo>
                  <a:lnTo>
                    <a:pt x="61887" y="51647"/>
                  </a:lnTo>
                  <a:lnTo>
                    <a:pt x="61887" y="56387"/>
                  </a:lnTo>
                  <a:lnTo>
                    <a:pt x="60895" y="57783"/>
                  </a:lnTo>
                  <a:lnTo>
                    <a:pt x="59241" y="58714"/>
                  </a:lnTo>
                  <a:lnTo>
                    <a:pt x="57147" y="59335"/>
                  </a:lnTo>
                  <a:lnTo>
                    <a:pt x="55751" y="60741"/>
                  </a:lnTo>
                  <a:lnTo>
                    <a:pt x="50864" y="70126"/>
                  </a:lnTo>
                  <a:lnTo>
                    <a:pt x="31999" y="102807"/>
                  </a:lnTo>
                  <a:lnTo>
                    <a:pt x="14252" y="145704"/>
                  </a:lnTo>
                  <a:lnTo>
                    <a:pt x="4091" y="190199"/>
                  </a:lnTo>
                  <a:lnTo>
                    <a:pt x="0" y="230847"/>
                  </a:lnTo>
                  <a:lnTo>
                    <a:pt x="648" y="247377"/>
                  </a:lnTo>
                  <a:lnTo>
                    <a:pt x="14635" y="286470"/>
                  </a:lnTo>
                  <a:lnTo>
                    <a:pt x="24295" y="303566"/>
                  </a:lnTo>
                  <a:lnTo>
                    <a:pt x="33935" y="311777"/>
                  </a:lnTo>
                  <a:lnTo>
                    <a:pt x="44834" y="316088"/>
                  </a:lnTo>
                  <a:lnTo>
                    <a:pt x="50518" y="317238"/>
                  </a:lnTo>
                  <a:lnTo>
                    <a:pt x="62126" y="315869"/>
                  </a:lnTo>
                  <a:lnTo>
                    <a:pt x="82463" y="306875"/>
                  </a:lnTo>
                  <a:lnTo>
                    <a:pt x="126496" y="278983"/>
                  </a:lnTo>
                  <a:lnTo>
                    <a:pt x="163183" y="239525"/>
                  </a:lnTo>
                  <a:lnTo>
                    <a:pt x="193793" y="207747"/>
                  </a:lnTo>
                  <a:lnTo>
                    <a:pt x="224338" y="164513"/>
                  </a:lnTo>
                  <a:lnTo>
                    <a:pt x="236998" y="127152"/>
                  </a:lnTo>
                  <a:lnTo>
                    <a:pt x="239793" y="95335"/>
                  </a:lnTo>
                  <a:lnTo>
                    <a:pt x="233216" y="61379"/>
                  </a:lnTo>
                  <a:lnTo>
                    <a:pt x="227992" y="47373"/>
                  </a:lnTo>
                  <a:lnTo>
                    <a:pt x="209992" y="28332"/>
                  </a:lnTo>
                  <a:lnTo>
                    <a:pt x="172218" y="4588"/>
                  </a:lnTo>
                  <a:lnTo>
                    <a:pt x="149479" y="0"/>
                  </a:lnTo>
                  <a:lnTo>
                    <a:pt x="128630" y="3381"/>
                  </a:lnTo>
                  <a:lnTo>
                    <a:pt x="91763" y="26798"/>
                  </a:lnTo>
                  <a:lnTo>
                    <a:pt x="82442" y="38618"/>
                  </a:lnTo>
                  <a:lnTo>
                    <a:pt x="57031" y="82061"/>
                  </a:lnTo>
                  <a:lnTo>
                    <a:pt x="52958" y="8736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SMARTInkShape-3"/>
            <p:cNvSpPr/>
            <p:nvPr>
              <p:custDataLst>
                <p:tags r:id="rId5"/>
              </p:custDataLst>
            </p:nvPr>
          </p:nvSpPr>
          <p:spPr>
            <a:xfrm>
              <a:off x="2375297" y="2598539"/>
              <a:ext cx="44649" cy="169665"/>
            </a:xfrm>
            <a:custGeom>
              <a:avLst/>
              <a:gdLst/>
              <a:ahLst/>
              <a:cxnLst/>
              <a:rect l="0" t="0" r="0" b="0"/>
              <a:pathLst>
                <a:path w="44649" h="169665">
                  <a:moveTo>
                    <a:pt x="44648" y="0"/>
                  </a:moveTo>
                  <a:lnTo>
                    <a:pt x="44648" y="0"/>
                  </a:lnTo>
                  <a:lnTo>
                    <a:pt x="44648" y="23939"/>
                  </a:lnTo>
                  <a:lnTo>
                    <a:pt x="32219" y="63826"/>
                  </a:lnTo>
                  <a:lnTo>
                    <a:pt x="17790" y="107330"/>
                  </a:lnTo>
                  <a:lnTo>
                    <a:pt x="3960" y="149843"/>
                  </a:lnTo>
                  <a:lnTo>
                    <a:pt x="0" y="16966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SMARTInkShape-4"/>
            <p:cNvSpPr/>
            <p:nvPr>
              <p:custDataLst>
                <p:tags r:id="rId6"/>
              </p:custDataLst>
            </p:nvPr>
          </p:nvSpPr>
          <p:spPr>
            <a:xfrm>
              <a:off x="2562820" y="2295088"/>
              <a:ext cx="267771" cy="374890"/>
            </a:xfrm>
            <a:custGeom>
              <a:avLst/>
              <a:gdLst/>
              <a:ahLst/>
              <a:cxnLst/>
              <a:rect l="0" t="0" r="0" b="0"/>
              <a:pathLst>
                <a:path w="267771" h="374890">
                  <a:moveTo>
                    <a:pt x="0" y="44490"/>
                  </a:moveTo>
                  <a:lnTo>
                    <a:pt x="0" y="44490"/>
                  </a:lnTo>
                  <a:lnTo>
                    <a:pt x="14239" y="29259"/>
                  </a:lnTo>
                  <a:lnTo>
                    <a:pt x="19790" y="17632"/>
                  </a:lnTo>
                  <a:lnTo>
                    <a:pt x="22123" y="14679"/>
                  </a:lnTo>
                  <a:lnTo>
                    <a:pt x="27361" y="11397"/>
                  </a:lnTo>
                  <a:lnTo>
                    <a:pt x="47884" y="3972"/>
                  </a:lnTo>
                  <a:lnTo>
                    <a:pt x="55347" y="5977"/>
                  </a:lnTo>
                  <a:lnTo>
                    <a:pt x="71279" y="18117"/>
                  </a:lnTo>
                  <a:lnTo>
                    <a:pt x="83313" y="29689"/>
                  </a:lnTo>
                  <a:lnTo>
                    <a:pt x="86637" y="38243"/>
                  </a:lnTo>
                  <a:lnTo>
                    <a:pt x="93512" y="59903"/>
                  </a:lnTo>
                  <a:lnTo>
                    <a:pt x="107320" y="79495"/>
                  </a:lnTo>
                  <a:lnTo>
                    <a:pt x="119095" y="91974"/>
                  </a:lnTo>
                  <a:lnTo>
                    <a:pt x="125030" y="95360"/>
                  </a:lnTo>
                  <a:lnTo>
                    <a:pt x="136596" y="97266"/>
                  </a:lnTo>
                  <a:lnTo>
                    <a:pt x="141666" y="97533"/>
                  </a:lnTo>
                  <a:lnTo>
                    <a:pt x="149944" y="95185"/>
                  </a:lnTo>
                  <a:lnTo>
                    <a:pt x="192649" y="77064"/>
                  </a:lnTo>
                  <a:lnTo>
                    <a:pt x="234002" y="42389"/>
                  </a:lnTo>
                  <a:lnTo>
                    <a:pt x="242907" y="32642"/>
                  </a:lnTo>
                  <a:lnTo>
                    <a:pt x="256682" y="8949"/>
                  </a:lnTo>
                  <a:lnTo>
                    <a:pt x="257442" y="5913"/>
                  </a:lnTo>
                  <a:lnTo>
                    <a:pt x="258941" y="3890"/>
                  </a:lnTo>
                  <a:lnTo>
                    <a:pt x="260932" y="2540"/>
                  </a:lnTo>
                  <a:lnTo>
                    <a:pt x="267484" y="0"/>
                  </a:lnTo>
                  <a:lnTo>
                    <a:pt x="267770" y="4629"/>
                  </a:lnTo>
                  <a:lnTo>
                    <a:pt x="254585" y="47697"/>
                  </a:lnTo>
                  <a:lnTo>
                    <a:pt x="238002" y="90661"/>
                  </a:lnTo>
                  <a:lnTo>
                    <a:pt x="225202" y="126150"/>
                  </a:lnTo>
                  <a:lnTo>
                    <a:pt x="207240" y="167703"/>
                  </a:lnTo>
                  <a:lnTo>
                    <a:pt x="193844" y="209609"/>
                  </a:lnTo>
                  <a:lnTo>
                    <a:pt x="189396" y="244337"/>
                  </a:lnTo>
                  <a:lnTo>
                    <a:pt x="180764" y="285490"/>
                  </a:lnTo>
                  <a:lnTo>
                    <a:pt x="172151" y="325516"/>
                  </a:lnTo>
                  <a:lnTo>
                    <a:pt x="162121" y="369843"/>
                  </a:lnTo>
                  <a:lnTo>
                    <a:pt x="160735" y="37488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SMARTInkShape-5"/>
            <p:cNvSpPr/>
            <p:nvPr>
              <p:custDataLst>
                <p:tags r:id="rId7"/>
              </p:custDataLst>
            </p:nvPr>
          </p:nvSpPr>
          <p:spPr>
            <a:xfrm>
              <a:off x="2661156" y="2500313"/>
              <a:ext cx="214204" cy="35719"/>
            </a:xfrm>
            <a:custGeom>
              <a:avLst/>
              <a:gdLst/>
              <a:ahLst/>
              <a:cxnLst/>
              <a:rect l="0" t="0" r="0" b="0"/>
              <a:pathLst>
                <a:path w="214204" h="35719">
                  <a:moveTo>
                    <a:pt x="8821" y="0"/>
                  </a:moveTo>
                  <a:lnTo>
                    <a:pt x="8821" y="0"/>
                  </a:lnTo>
                  <a:lnTo>
                    <a:pt x="4080" y="4740"/>
                  </a:lnTo>
                  <a:lnTo>
                    <a:pt x="2684" y="5144"/>
                  </a:lnTo>
                  <a:lnTo>
                    <a:pt x="1753" y="4421"/>
                  </a:lnTo>
                  <a:lnTo>
                    <a:pt x="0" y="258"/>
                  </a:lnTo>
                  <a:lnTo>
                    <a:pt x="20885" y="6"/>
                  </a:lnTo>
                  <a:lnTo>
                    <a:pt x="63458" y="7689"/>
                  </a:lnTo>
                  <a:lnTo>
                    <a:pt x="105456" y="15813"/>
                  </a:lnTo>
                  <a:lnTo>
                    <a:pt x="140200" y="23096"/>
                  </a:lnTo>
                  <a:lnTo>
                    <a:pt x="174638" y="26687"/>
                  </a:lnTo>
                  <a:lnTo>
                    <a:pt x="214203" y="3571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SMARTInkShape-6"/>
            <p:cNvSpPr/>
            <p:nvPr>
              <p:custDataLst>
                <p:tags r:id="rId8"/>
              </p:custDataLst>
            </p:nvPr>
          </p:nvSpPr>
          <p:spPr>
            <a:xfrm>
              <a:off x="1401961" y="2669977"/>
              <a:ext cx="151806" cy="250032"/>
            </a:xfrm>
            <a:custGeom>
              <a:avLst/>
              <a:gdLst/>
              <a:ahLst/>
              <a:cxnLst/>
              <a:rect l="0" t="0" r="0" b="0"/>
              <a:pathLst>
                <a:path w="151806" h="250032">
                  <a:moveTo>
                    <a:pt x="151805" y="0"/>
                  </a:moveTo>
                  <a:lnTo>
                    <a:pt x="151805" y="0"/>
                  </a:lnTo>
                  <a:lnTo>
                    <a:pt x="147064" y="0"/>
                  </a:lnTo>
                  <a:lnTo>
                    <a:pt x="145668" y="992"/>
                  </a:lnTo>
                  <a:lnTo>
                    <a:pt x="144737" y="2645"/>
                  </a:lnTo>
                  <a:lnTo>
                    <a:pt x="144116" y="4740"/>
                  </a:lnTo>
                  <a:lnTo>
                    <a:pt x="133325" y="18091"/>
                  </a:lnTo>
                  <a:lnTo>
                    <a:pt x="124832" y="29503"/>
                  </a:lnTo>
                  <a:lnTo>
                    <a:pt x="97426" y="72459"/>
                  </a:lnTo>
                  <a:lnTo>
                    <a:pt x="78996" y="107358"/>
                  </a:lnTo>
                  <a:lnTo>
                    <a:pt x="58672" y="150044"/>
                  </a:lnTo>
                  <a:lnTo>
                    <a:pt x="35549" y="194047"/>
                  </a:lnTo>
                  <a:lnTo>
                    <a:pt x="9699" y="237460"/>
                  </a:lnTo>
                  <a:lnTo>
                    <a:pt x="0" y="25003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SMARTInkShape-7"/>
            <p:cNvSpPr/>
            <p:nvPr>
              <p:custDataLst>
                <p:tags r:id="rId9"/>
              </p:custDataLst>
            </p:nvPr>
          </p:nvSpPr>
          <p:spPr>
            <a:xfrm>
              <a:off x="2540513" y="2768203"/>
              <a:ext cx="191368" cy="338082"/>
            </a:xfrm>
            <a:custGeom>
              <a:avLst/>
              <a:gdLst/>
              <a:ahLst/>
              <a:cxnLst/>
              <a:rect l="0" t="0" r="0" b="0"/>
              <a:pathLst>
                <a:path w="191368" h="338082">
                  <a:moveTo>
                    <a:pt x="174112" y="8930"/>
                  </a:moveTo>
                  <a:lnTo>
                    <a:pt x="174112" y="8930"/>
                  </a:lnTo>
                  <a:lnTo>
                    <a:pt x="166424" y="1241"/>
                  </a:lnTo>
                  <a:lnTo>
                    <a:pt x="160810" y="368"/>
                  </a:lnTo>
                  <a:lnTo>
                    <a:pt x="152863" y="109"/>
                  </a:lnTo>
                  <a:lnTo>
                    <a:pt x="111356" y="18096"/>
                  </a:lnTo>
                  <a:lnTo>
                    <a:pt x="75864" y="38385"/>
                  </a:lnTo>
                  <a:lnTo>
                    <a:pt x="34212" y="69858"/>
                  </a:lnTo>
                  <a:lnTo>
                    <a:pt x="16354" y="86734"/>
                  </a:lnTo>
                  <a:lnTo>
                    <a:pt x="9739" y="98411"/>
                  </a:lnTo>
                  <a:lnTo>
                    <a:pt x="0" y="133161"/>
                  </a:lnTo>
                  <a:lnTo>
                    <a:pt x="1810" y="142857"/>
                  </a:lnTo>
                  <a:lnTo>
                    <a:pt x="16645" y="175877"/>
                  </a:lnTo>
                  <a:lnTo>
                    <a:pt x="25083" y="184993"/>
                  </a:lnTo>
                  <a:lnTo>
                    <a:pt x="68882" y="215900"/>
                  </a:lnTo>
                  <a:lnTo>
                    <a:pt x="113015" y="239767"/>
                  </a:lnTo>
                  <a:lnTo>
                    <a:pt x="152826" y="272764"/>
                  </a:lnTo>
                  <a:lnTo>
                    <a:pt x="167915" y="283446"/>
                  </a:lnTo>
                  <a:lnTo>
                    <a:pt x="178119" y="297745"/>
                  </a:lnTo>
                  <a:lnTo>
                    <a:pt x="180854" y="305303"/>
                  </a:lnTo>
                  <a:lnTo>
                    <a:pt x="180591" y="308707"/>
                  </a:lnTo>
                  <a:lnTo>
                    <a:pt x="177653" y="315136"/>
                  </a:lnTo>
                  <a:lnTo>
                    <a:pt x="170421" y="324333"/>
                  </a:lnTo>
                  <a:lnTo>
                    <a:pt x="164865" y="327703"/>
                  </a:lnTo>
                  <a:lnTo>
                    <a:pt x="153513" y="329600"/>
                  </a:lnTo>
                  <a:lnTo>
                    <a:pt x="143129" y="331036"/>
                  </a:lnTo>
                  <a:lnTo>
                    <a:pt x="117647" y="337396"/>
                  </a:lnTo>
                  <a:lnTo>
                    <a:pt x="82634" y="338081"/>
                  </a:lnTo>
                  <a:lnTo>
                    <a:pt x="42859" y="328289"/>
                  </a:lnTo>
                  <a:lnTo>
                    <a:pt x="11800" y="309439"/>
                  </a:lnTo>
                  <a:lnTo>
                    <a:pt x="7716" y="303555"/>
                  </a:lnTo>
                  <a:lnTo>
                    <a:pt x="5900" y="296640"/>
                  </a:lnTo>
                  <a:lnTo>
                    <a:pt x="5094" y="286952"/>
                  </a:lnTo>
                  <a:lnTo>
                    <a:pt x="9380" y="270341"/>
                  </a:lnTo>
                  <a:lnTo>
                    <a:pt x="20709" y="246951"/>
                  </a:lnTo>
                  <a:lnTo>
                    <a:pt x="58281" y="202731"/>
                  </a:lnTo>
                  <a:lnTo>
                    <a:pt x="78607" y="180454"/>
                  </a:lnTo>
                  <a:lnTo>
                    <a:pt x="119900" y="149073"/>
                  </a:lnTo>
                  <a:lnTo>
                    <a:pt x="164057" y="106994"/>
                  </a:lnTo>
                  <a:lnTo>
                    <a:pt x="185086" y="74785"/>
                  </a:lnTo>
                  <a:lnTo>
                    <a:pt x="189931" y="56665"/>
                  </a:lnTo>
                  <a:lnTo>
                    <a:pt x="191367" y="43468"/>
                  </a:lnTo>
                  <a:lnTo>
                    <a:pt x="187052" y="28534"/>
                  </a:lnTo>
                  <a:lnTo>
                    <a:pt x="179532" y="19958"/>
                  </a:lnTo>
                  <a:lnTo>
                    <a:pt x="159943" y="4245"/>
                  </a:lnTo>
                  <a:lnTo>
                    <a:pt x="147323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SMARTInkShape-8"/>
            <p:cNvSpPr/>
            <p:nvPr>
              <p:custDataLst>
                <p:tags r:id="rId10"/>
              </p:custDataLst>
            </p:nvPr>
          </p:nvSpPr>
          <p:spPr>
            <a:xfrm>
              <a:off x="1357313" y="3214688"/>
              <a:ext cx="1535907" cy="35719"/>
            </a:xfrm>
            <a:custGeom>
              <a:avLst/>
              <a:gdLst/>
              <a:ahLst/>
              <a:cxnLst/>
              <a:rect l="0" t="0" r="0" b="0"/>
              <a:pathLst>
                <a:path w="1535907" h="35719">
                  <a:moveTo>
                    <a:pt x="0" y="35718"/>
                  </a:moveTo>
                  <a:lnTo>
                    <a:pt x="0" y="35718"/>
                  </a:lnTo>
                  <a:lnTo>
                    <a:pt x="42316" y="35718"/>
                  </a:lnTo>
                  <a:lnTo>
                    <a:pt x="83881" y="35718"/>
                  </a:lnTo>
                  <a:lnTo>
                    <a:pt x="117127" y="35718"/>
                  </a:lnTo>
                  <a:lnTo>
                    <a:pt x="154759" y="35718"/>
                  </a:lnTo>
                  <a:lnTo>
                    <a:pt x="183875" y="34726"/>
                  </a:lnTo>
                  <a:lnTo>
                    <a:pt x="216660" y="30978"/>
                  </a:lnTo>
                  <a:lnTo>
                    <a:pt x="248428" y="28650"/>
                  </a:lnTo>
                  <a:lnTo>
                    <a:pt x="280076" y="27616"/>
                  </a:lnTo>
                  <a:lnTo>
                    <a:pt x="313986" y="27156"/>
                  </a:lnTo>
                  <a:lnTo>
                    <a:pt x="348901" y="26952"/>
                  </a:lnTo>
                  <a:lnTo>
                    <a:pt x="385254" y="25869"/>
                  </a:lnTo>
                  <a:lnTo>
                    <a:pt x="424562" y="22080"/>
                  </a:lnTo>
                  <a:lnTo>
                    <a:pt x="465184" y="19735"/>
                  </a:lnTo>
                  <a:lnTo>
                    <a:pt x="507381" y="18693"/>
                  </a:lnTo>
                  <a:lnTo>
                    <a:pt x="529746" y="18415"/>
                  </a:lnTo>
                  <a:lnTo>
                    <a:pt x="552593" y="18229"/>
                  </a:lnTo>
                  <a:lnTo>
                    <a:pt x="575763" y="17114"/>
                  </a:lnTo>
                  <a:lnTo>
                    <a:pt x="599146" y="15378"/>
                  </a:lnTo>
                  <a:lnTo>
                    <a:pt x="622673" y="13228"/>
                  </a:lnTo>
                  <a:lnTo>
                    <a:pt x="645303" y="11795"/>
                  </a:lnTo>
                  <a:lnTo>
                    <a:pt x="688968" y="10203"/>
                  </a:lnTo>
                  <a:lnTo>
                    <a:pt x="712319" y="9778"/>
                  </a:lnTo>
                  <a:lnTo>
                    <a:pt x="736817" y="9495"/>
                  </a:lnTo>
                  <a:lnTo>
                    <a:pt x="762078" y="9306"/>
                  </a:lnTo>
                  <a:lnTo>
                    <a:pt x="786857" y="9181"/>
                  </a:lnTo>
                  <a:lnTo>
                    <a:pt x="811313" y="9097"/>
                  </a:lnTo>
                  <a:lnTo>
                    <a:pt x="835555" y="9041"/>
                  </a:lnTo>
                  <a:lnTo>
                    <a:pt x="859654" y="8011"/>
                  </a:lnTo>
                  <a:lnTo>
                    <a:pt x="883657" y="6333"/>
                  </a:lnTo>
                  <a:lnTo>
                    <a:pt x="907597" y="4222"/>
                  </a:lnTo>
                  <a:lnTo>
                    <a:pt x="932486" y="2814"/>
                  </a:lnTo>
                  <a:lnTo>
                    <a:pt x="958009" y="1876"/>
                  </a:lnTo>
                  <a:lnTo>
                    <a:pt x="983954" y="1251"/>
                  </a:lnTo>
                  <a:lnTo>
                    <a:pt x="1009188" y="834"/>
                  </a:lnTo>
                  <a:lnTo>
                    <a:pt x="1033948" y="555"/>
                  </a:lnTo>
                  <a:lnTo>
                    <a:pt x="1058392" y="370"/>
                  </a:lnTo>
                  <a:lnTo>
                    <a:pt x="1082626" y="247"/>
                  </a:lnTo>
                  <a:lnTo>
                    <a:pt x="1106719" y="164"/>
                  </a:lnTo>
                  <a:lnTo>
                    <a:pt x="1130719" y="109"/>
                  </a:lnTo>
                  <a:lnTo>
                    <a:pt x="1154656" y="73"/>
                  </a:lnTo>
                  <a:lnTo>
                    <a:pt x="1178552" y="48"/>
                  </a:lnTo>
                  <a:lnTo>
                    <a:pt x="1202420" y="32"/>
                  </a:lnTo>
                  <a:lnTo>
                    <a:pt x="1225277" y="21"/>
                  </a:lnTo>
                  <a:lnTo>
                    <a:pt x="1269195" y="9"/>
                  </a:lnTo>
                  <a:lnTo>
                    <a:pt x="1311865" y="4"/>
                  </a:lnTo>
                  <a:lnTo>
                    <a:pt x="1353980" y="1"/>
                  </a:lnTo>
                  <a:lnTo>
                    <a:pt x="1395850" y="0"/>
                  </a:lnTo>
                  <a:lnTo>
                    <a:pt x="1432317" y="0"/>
                  </a:lnTo>
                  <a:lnTo>
                    <a:pt x="1464070" y="0"/>
                  </a:lnTo>
                  <a:lnTo>
                    <a:pt x="1502274" y="0"/>
                  </a:lnTo>
                  <a:lnTo>
                    <a:pt x="1535906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SMARTInkShape-9"/>
            <p:cNvSpPr/>
            <p:nvPr>
              <p:custDataLst>
                <p:tags r:id="rId11"/>
              </p:custDataLst>
            </p:nvPr>
          </p:nvSpPr>
          <p:spPr>
            <a:xfrm>
              <a:off x="2634258" y="3360847"/>
              <a:ext cx="222875" cy="370241"/>
            </a:xfrm>
            <a:custGeom>
              <a:avLst/>
              <a:gdLst/>
              <a:ahLst/>
              <a:cxnLst/>
              <a:rect l="0" t="0" r="0" b="0"/>
              <a:pathLst>
                <a:path w="222875" h="370241">
                  <a:moveTo>
                    <a:pt x="214312" y="50294"/>
                  </a:moveTo>
                  <a:lnTo>
                    <a:pt x="214312" y="50294"/>
                  </a:lnTo>
                  <a:lnTo>
                    <a:pt x="214312" y="45553"/>
                  </a:lnTo>
                  <a:lnTo>
                    <a:pt x="215305" y="44157"/>
                  </a:lnTo>
                  <a:lnTo>
                    <a:pt x="216958" y="43226"/>
                  </a:lnTo>
                  <a:lnTo>
                    <a:pt x="219053" y="42605"/>
                  </a:lnTo>
                  <a:lnTo>
                    <a:pt x="220449" y="41199"/>
                  </a:lnTo>
                  <a:lnTo>
                    <a:pt x="222001" y="36991"/>
                  </a:lnTo>
                  <a:lnTo>
                    <a:pt x="222874" y="29044"/>
                  </a:lnTo>
                  <a:lnTo>
                    <a:pt x="220433" y="23321"/>
                  </a:lnTo>
                  <a:lnTo>
                    <a:pt x="201989" y="2298"/>
                  </a:lnTo>
                  <a:lnTo>
                    <a:pt x="199152" y="1429"/>
                  </a:lnTo>
                  <a:lnTo>
                    <a:pt x="196268" y="1842"/>
                  </a:lnTo>
                  <a:lnTo>
                    <a:pt x="193353" y="3110"/>
                  </a:lnTo>
                  <a:lnTo>
                    <a:pt x="190418" y="2963"/>
                  </a:lnTo>
                  <a:lnTo>
                    <a:pt x="184510" y="154"/>
                  </a:lnTo>
                  <a:lnTo>
                    <a:pt x="180554" y="0"/>
                  </a:lnTo>
                  <a:lnTo>
                    <a:pt x="144454" y="10107"/>
                  </a:lnTo>
                  <a:lnTo>
                    <a:pt x="127900" y="21814"/>
                  </a:lnTo>
                  <a:lnTo>
                    <a:pt x="109196" y="42206"/>
                  </a:lnTo>
                  <a:lnTo>
                    <a:pt x="105539" y="47878"/>
                  </a:lnTo>
                  <a:lnTo>
                    <a:pt x="61857" y="78369"/>
                  </a:lnTo>
                  <a:lnTo>
                    <a:pt x="34616" y="117160"/>
                  </a:lnTo>
                  <a:lnTo>
                    <a:pt x="21206" y="155518"/>
                  </a:lnTo>
                  <a:lnTo>
                    <a:pt x="11649" y="192787"/>
                  </a:lnTo>
                  <a:lnTo>
                    <a:pt x="9467" y="228812"/>
                  </a:lnTo>
                  <a:lnTo>
                    <a:pt x="9000" y="270880"/>
                  </a:lnTo>
                  <a:lnTo>
                    <a:pt x="8943" y="301564"/>
                  </a:lnTo>
                  <a:lnTo>
                    <a:pt x="14227" y="316089"/>
                  </a:lnTo>
                  <a:lnTo>
                    <a:pt x="43223" y="352045"/>
                  </a:lnTo>
                  <a:lnTo>
                    <a:pt x="54267" y="358038"/>
                  </a:lnTo>
                  <a:lnTo>
                    <a:pt x="95290" y="370240"/>
                  </a:lnTo>
                  <a:lnTo>
                    <a:pt x="117862" y="366571"/>
                  </a:lnTo>
                  <a:lnTo>
                    <a:pt x="157391" y="350732"/>
                  </a:lnTo>
                  <a:lnTo>
                    <a:pt x="166855" y="342241"/>
                  </a:lnTo>
                  <a:lnTo>
                    <a:pt x="198024" y="303142"/>
                  </a:lnTo>
                  <a:lnTo>
                    <a:pt x="203202" y="285395"/>
                  </a:lnTo>
                  <a:lnTo>
                    <a:pt x="204737" y="267569"/>
                  </a:lnTo>
                  <a:lnTo>
                    <a:pt x="200451" y="249719"/>
                  </a:lnTo>
                  <a:lnTo>
                    <a:pt x="192938" y="240461"/>
                  </a:lnTo>
                  <a:lnTo>
                    <a:pt x="183977" y="232047"/>
                  </a:lnTo>
                  <a:lnTo>
                    <a:pt x="171369" y="217145"/>
                  </a:lnTo>
                  <a:lnTo>
                    <a:pt x="150656" y="206998"/>
                  </a:lnTo>
                  <a:lnTo>
                    <a:pt x="106141" y="202529"/>
                  </a:lnTo>
                  <a:lnTo>
                    <a:pt x="71237" y="204829"/>
                  </a:lnTo>
                  <a:lnTo>
                    <a:pt x="54481" y="210258"/>
                  </a:lnTo>
                  <a:lnTo>
                    <a:pt x="40419" y="219284"/>
                  </a:lnTo>
                  <a:lnTo>
                    <a:pt x="7211" y="252651"/>
                  </a:lnTo>
                  <a:lnTo>
                    <a:pt x="0" y="27353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SMARTInkShape-10"/>
            <p:cNvSpPr/>
            <p:nvPr>
              <p:custDataLst>
                <p:tags r:id="rId12"/>
              </p:custDataLst>
            </p:nvPr>
          </p:nvSpPr>
          <p:spPr>
            <a:xfrm>
              <a:off x="2187773" y="3491508"/>
              <a:ext cx="204035" cy="357174"/>
            </a:xfrm>
            <a:custGeom>
              <a:avLst/>
              <a:gdLst/>
              <a:ahLst/>
              <a:cxnLst/>
              <a:rect l="0" t="0" r="0" b="0"/>
              <a:pathLst>
                <a:path w="204035" h="357174">
                  <a:moveTo>
                    <a:pt x="44649" y="0"/>
                  </a:moveTo>
                  <a:lnTo>
                    <a:pt x="44649" y="0"/>
                  </a:lnTo>
                  <a:lnTo>
                    <a:pt x="44649" y="20991"/>
                  </a:lnTo>
                  <a:lnTo>
                    <a:pt x="36271" y="62746"/>
                  </a:lnTo>
                  <a:lnTo>
                    <a:pt x="34972" y="74520"/>
                  </a:lnTo>
                  <a:lnTo>
                    <a:pt x="20904" y="118900"/>
                  </a:lnTo>
                  <a:lnTo>
                    <a:pt x="17135" y="139623"/>
                  </a:lnTo>
                  <a:lnTo>
                    <a:pt x="10206" y="150004"/>
                  </a:lnTo>
                  <a:lnTo>
                    <a:pt x="9781" y="149612"/>
                  </a:lnTo>
                  <a:lnTo>
                    <a:pt x="9042" y="143958"/>
                  </a:lnTo>
                  <a:lnTo>
                    <a:pt x="15089" y="135960"/>
                  </a:lnTo>
                  <a:lnTo>
                    <a:pt x="18031" y="127707"/>
                  </a:lnTo>
                  <a:lnTo>
                    <a:pt x="30181" y="113072"/>
                  </a:lnTo>
                  <a:lnTo>
                    <a:pt x="38549" y="109785"/>
                  </a:lnTo>
                  <a:lnTo>
                    <a:pt x="47891" y="107332"/>
                  </a:lnTo>
                  <a:lnTo>
                    <a:pt x="55350" y="102935"/>
                  </a:lnTo>
                  <a:lnTo>
                    <a:pt x="67265" y="102965"/>
                  </a:lnTo>
                  <a:lnTo>
                    <a:pt x="106790" y="109434"/>
                  </a:lnTo>
                  <a:lnTo>
                    <a:pt x="124908" y="114115"/>
                  </a:lnTo>
                  <a:lnTo>
                    <a:pt x="130897" y="114772"/>
                  </a:lnTo>
                  <a:lnTo>
                    <a:pt x="142843" y="120794"/>
                  </a:lnTo>
                  <a:lnTo>
                    <a:pt x="175946" y="145150"/>
                  </a:lnTo>
                  <a:lnTo>
                    <a:pt x="199275" y="184680"/>
                  </a:lnTo>
                  <a:lnTo>
                    <a:pt x="203573" y="202446"/>
                  </a:lnTo>
                  <a:lnTo>
                    <a:pt x="204034" y="232363"/>
                  </a:lnTo>
                  <a:lnTo>
                    <a:pt x="190121" y="271615"/>
                  </a:lnTo>
                  <a:lnTo>
                    <a:pt x="180466" y="293799"/>
                  </a:lnTo>
                  <a:lnTo>
                    <a:pt x="148470" y="324029"/>
                  </a:lnTo>
                  <a:lnTo>
                    <a:pt x="122299" y="338657"/>
                  </a:lnTo>
                  <a:lnTo>
                    <a:pt x="80913" y="354482"/>
                  </a:lnTo>
                  <a:lnTo>
                    <a:pt x="38728" y="357029"/>
                  </a:lnTo>
                  <a:lnTo>
                    <a:pt x="12461" y="357173"/>
                  </a:lnTo>
                  <a:lnTo>
                    <a:pt x="7853" y="354536"/>
                  </a:lnTo>
                  <a:lnTo>
                    <a:pt x="0" y="34825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SMARTInkShape-11"/>
            <p:cNvSpPr/>
            <p:nvPr>
              <p:custDataLst>
                <p:tags r:id="rId13"/>
              </p:custDataLst>
            </p:nvPr>
          </p:nvSpPr>
          <p:spPr>
            <a:xfrm>
              <a:off x="2259211" y="3455789"/>
              <a:ext cx="133946" cy="17860"/>
            </a:xfrm>
            <a:custGeom>
              <a:avLst/>
              <a:gdLst/>
              <a:ahLst/>
              <a:cxnLst/>
              <a:rect l="0" t="0" r="0" b="0"/>
              <a:pathLst>
                <a:path w="133946" h="17860">
                  <a:moveTo>
                    <a:pt x="0" y="17859"/>
                  </a:moveTo>
                  <a:lnTo>
                    <a:pt x="0" y="17859"/>
                  </a:lnTo>
                  <a:lnTo>
                    <a:pt x="4741" y="13119"/>
                  </a:lnTo>
                  <a:lnTo>
                    <a:pt x="5145" y="11723"/>
                  </a:lnTo>
                  <a:lnTo>
                    <a:pt x="4422" y="10792"/>
                  </a:lnTo>
                  <a:lnTo>
                    <a:pt x="2948" y="10171"/>
                  </a:lnTo>
                  <a:lnTo>
                    <a:pt x="2958" y="9757"/>
                  </a:lnTo>
                  <a:lnTo>
                    <a:pt x="5614" y="9298"/>
                  </a:lnTo>
                  <a:lnTo>
                    <a:pt x="6719" y="8183"/>
                  </a:lnTo>
                  <a:lnTo>
                    <a:pt x="8639" y="1274"/>
                  </a:lnTo>
                  <a:lnTo>
                    <a:pt x="11446" y="566"/>
                  </a:lnTo>
                  <a:lnTo>
                    <a:pt x="53876" y="15"/>
                  </a:lnTo>
                  <a:lnTo>
                    <a:pt x="96391" y="1"/>
                  </a:lnTo>
                  <a:lnTo>
                    <a:pt x="133945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SMARTInkShape-12"/>
            <p:cNvSpPr/>
            <p:nvPr>
              <p:custDataLst>
                <p:tags r:id="rId14"/>
              </p:custDataLst>
            </p:nvPr>
          </p:nvSpPr>
          <p:spPr>
            <a:xfrm>
              <a:off x="1482328" y="3500438"/>
              <a:ext cx="62509" cy="330399"/>
            </a:xfrm>
            <a:custGeom>
              <a:avLst/>
              <a:gdLst/>
              <a:ahLst/>
              <a:cxnLst/>
              <a:rect l="0" t="0" r="0" b="0"/>
              <a:pathLst>
                <a:path w="62509" h="330399">
                  <a:moveTo>
                    <a:pt x="62508" y="0"/>
                  </a:moveTo>
                  <a:lnTo>
                    <a:pt x="62508" y="0"/>
                  </a:lnTo>
                  <a:lnTo>
                    <a:pt x="57768" y="4740"/>
                  </a:lnTo>
                  <a:lnTo>
                    <a:pt x="57363" y="6136"/>
                  </a:lnTo>
                  <a:lnTo>
                    <a:pt x="58086" y="7067"/>
                  </a:lnTo>
                  <a:lnTo>
                    <a:pt x="59560" y="7688"/>
                  </a:lnTo>
                  <a:lnTo>
                    <a:pt x="59550" y="10086"/>
                  </a:lnTo>
                  <a:lnTo>
                    <a:pt x="47104" y="46448"/>
                  </a:lnTo>
                  <a:lnTo>
                    <a:pt x="32674" y="89534"/>
                  </a:lnTo>
                  <a:lnTo>
                    <a:pt x="26959" y="131199"/>
                  </a:lnTo>
                  <a:lnTo>
                    <a:pt x="17305" y="171767"/>
                  </a:lnTo>
                  <a:lnTo>
                    <a:pt x="8766" y="206006"/>
                  </a:lnTo>
                  <a:lnTo>
                    <a:pt x="1732" y="248390"/>
                  </a:lnTo>
                  <a:lnTo>
                    <a:pt x="228" y="291817"/>
                  </a:lnTo>
                  <a:lnTo>
                    <a:pt x="0" y="33039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SMARTInkShape-13"/>
            <p:cNvSpPr/>
            <p:nvPr>
              <p:custDataLst>
                <p:tags r:id="rId15"/>
              </p:custDataLst>
            </p:nvPr>
          </p:nvSpPr>
          <p:spPr>
            <a:xfrm>
              <a:off x="1761074" y="3491660"/>
              <a:ext cx="212388" cy="365397"/>
            </a:xfrm>
            <a:custGeom>
              <a:avLst/>
              <a:gdLst/>
              <a:ahLst/>
              <a:cxnLst/>
              <a:rect l="0" t="0" r="0" b="0"/>
              <a:pathLst>
                <a:path w="212388" h="365397">
                  <a:moveTo>
                    <a:pt x="212387" y="35567"/>
                  </a:moveTo>
                  <a:lnTo>
                    <a:pt x="212387" y="35567"/>
                  </a:lnTo>
                  <a:lnTo>
                    <a:pt x="212387" y="30826"/>
                  </a:lnTo>
                  <a:lnTo>
                    <a:pt x="211395" y="29430"/>
                  </a:lnTo>
                  <a:lnTo>
                    <a:pt x="209741" y="28499"/>
                  </a:lnTo>
                  <a:lnTo>
                    <a:pt x="207647" y="27878"/>
                  </a:lnTo>
                  <a:lnTo>
                    <a:pt x="206250" y="26472"/>
                  </a:lnTo>
                  <a:lnTo>
                    <a:pt x="201363" y="17087"/>
                  </a:lnTo>
                  <a:lnTo>
                    <a:pt x="191137" y="5678"/>
                  </a:lnTo>
                  <a:lnTo>
                    <a:pt x="182768" y="2439"/>
                  </a:lnTo>
                  <a:lnTo>
                    <a:pt x="151449" y="0"/>
                  </a:lnTo>
                  <a:lnTo>
                    <a:pt x="134579" y="4633"/>
                  </a:lnTo>
                  <a:lnTo>
                    <a:pt x="89969" y="29661"/>
                  </a:lnTo>
                  <a:lnTo>
                    <a:pt x="72376" y="43297"/>
                  </a:lnTo>
                  <a:lnTo>
                    <a:pt x="44448" y="82135"/>
                  </a:lnTo>
                  <a:lnTo>
                    <a:pt x="22300" y="126273"/>
                  </a:lnTo>
                  <a:lnTo>
                    <a:pt x="9704" y="169698"/>
                  </a:lnTo>
                  <a:lnTo>
                    <a:pt x="1223" y="214185"/>
                  </a:lnTo>
                  <a:lnTo>
                    <a:pt x="0" y="240957"/>
                  </a:lnTo>
                  <a:lnTo>
                    <a:pt x="5886" y="280858"/>
                  </a:lnTo>
                  <a:lnTo>
                    <a:pt x="19335" y="318185"/>
                  </a:lnTo>
                  <a:lnTo>
                    <a:pt x="36807" y="349305"/>
                  </a:lnTo>
                  <a:lnTo>
                    <a:pt x="50451" y="359485"/>
                  </a:lnTo>
                  <a:lnTo>
                    <a:pt x="67061" y="364045"/>
                  </a:lnTo>
                  <a:lnTo>
                    <a:pt x="84551" y="365396"/>
                  </a:lnTo>
                  <a:lnTo>
                    <a:pt x="102300" y="361056"/>
                  </a:lnTo>
                  <a:lnTo>
                    <a:pt x="126076" y="343571"/>
                  </a:lnTo>
                  <a:lnTo>
                    <a:pt x="165093" y="303366"/>
                  </a:lnTo>
                  <a:lnTo>
                    <a:pt x="189788" y="267730"/>
                  </a:lnTo>
                  <a:lnTo>
                    <a:pt x="193903" y="237972"/>
                  </a:lnTo>
                  <a:lnTo>
                    <a:pt x="193351" y="221105"/>
                  </a:lnTo>
                  <a:lnTo>
                    <a:pt x="182074" y="198036"/>
                  </a:lnTo>
                  <a:lnTo>
                    <a:pt x="176425" y="192111"/>
                  </a:lnTo>
                  <a:lnTo>
                    <a:pt x="159769" y="181858"/>
                  </a:lnTo>
                  <a:lnTo>
                    <a:pt x="146337" y="179960"/>
                  </a:lnTo>
                  <a:lnTo>
                    <a:pt x="126781" y="183632"/>
                  </a:lnTo>
                  <a:lnTo>
                    <a:pt x="82722" y="199472"/>
                  </a:lnTo>
                  <a:lnTo>
                    <a:pt x="63945" y="208265"/>
                  </a:lnTo>
                  <a:lnTo>
                    <a:pt x="54470" y="216831"/>
                  </a:lnTo>
                  <a:lnTo>
                    <a:pt x="42723" y="23202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SMARTInkShape-14"/>
          <p:cNvSpPr/>
          <p:nvPr>
            <p:custDataLst>
              <p:tags r:id="rId1"/>
            </p:custDataLst>
          </p:nvPr>
        </p:nvSpPr>
        <p:spPr>
          <a:xfrm>
            <a:off x="1401961" y="2678906"/>
            <a:ext cx="133946" cy="241103"/>
          </a:xfrm>
          <a:custGeom>
            <a:avLst/>
            <a:gdLst/>
            <a:ahLst/>
            <a:cxnLst/>
            <a:rect l="0" t="0" r="0" b="0"/>
            <a:pathLst>
              <a:path w="133946" h="241103">
                <a:moveTo>
                  <a:pt x="0" y="0"/>
                </a:moveTo>
                <a:lnTo>
                  <a:pt x="0" y="0"/>
                </a:lnTo>
                <a:lnTo>
                  <a:pt x="0" y="12429"/>
                </a:lnTo>
                <a:lnTo>
                  <a:pt x="2646" y="18092"/>
                </a:lnTo>
                <a:lnTo>
                  <a:pt x="6137" y="23916"/>
                </a:lnTo>
                <a:lnTo>
                  <a:pt x="24088" y="66828"/>
                </a:lnTo>
                <a:lnTo>
                  <a:pt x="38419" y="96434"/>
                </a:lnTo>
                <a:lnTo>
                  <a:pt x="64607" y="136434"/>
                </a:lnTo>
                <a:lnTo>
                  <a:pt x="91343" y="180674"/>
                </a:lnTo>
                <a:lnTo>
                  <a:pt x="115482" y="222641"/>
                </a:lnTo>
                <a:lnTo>
                  <a:pt x="121770" y="232897"/>
                </a:lnTo>
                <a:lnTo>
                  <a:pt x="133945" y="241102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SMARTInkShape-15"/>
          <p:cNvSpPr/>
          <p:nvPr>
            <p:custDataLst>
              <p:tags r:id="rId2"/>
            </p:custDataLst>
          </p:nvPr>
        </p:nvSpPr>
        <p:spPr>
          <a:xfrm>
            <a:off x="2518182" y="3759398"/>
            <a:ext cx="68315" cy="196455"/>
          </a:xfrm>
          <a:custGeom>
            <a:avLst/>
            <a:gdLst/>
            <a:ahLst/>
            <a:cxnLst/>
            <a:rect l="0" t="0" r="0" b="0"/>
            <a:pathLst>
              <a:path w="68315" h="196455">
                <a:moveTo>
                  <a:pt x="8920" y="0"/>
                </a:moveTo>
                <a:lnTo>
                  <a:pt x="8920" y="0"/>
                </a:lnTo>
                <a:lnTo>
                  <a:pt x="0" y="0"/>
                </a:lnTo>
                <a:lnTo>
                  <a:pt x="4733" y="0"/>
                </a:lnTo>
                <a:lnTo>
                  <a:pt x="9705" y="2646"/>
                </a:lnTo>
                <a:lnTo>
                  <a:pt x="34542" y="25732"/>
                </a:lnTo>
                <a:lnTo>
                  <a:pt x="60921" y="64441"/>
                </a:lnTo>
                <a:lnTo>
                  <a:pt x="68314" y="94610"/>
                </a:lnTo>
                <a:lnTo>
                  <a:pt x="65765" y="128685"/>
                </a:lnTo>
                <a:lnTo>
                  <a:pt x="56014" y="167633"/>
                </a:lnTo>
                <a:lnTo>
                  <a:pt x="44638" y="196454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Помогите бобрёнку!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628801"/>
            <a:ext cx="3168352" cy="3672408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    </a:t>
            </a:r>
            <a:r>
              <a:rPr lang="ru-RU" dirty="0" smtClean="0">
                <a:solidFill>
                  <a:srgbClr val="7030A0"/>
                </a:solidFill>
              </a:rPr>
              <a:t>Детёныш бобра отстал от мамы, и бросился её догонять. Когда он пробежал 4/5 пути, ему осталось пробежать ещё     3,1 метра. </a:t>
            </a:r>
          </a:p>
          <a:p>
            <a:pPr algn="ctr">
              <a:buNone/>
            </a:pPr>
            <a:r>
              <a:rPr lang="ru-RU" dirty="0" smtClean="0"/>
              <a:t>         </a:t>
            </a:r>
            <a:r>
              <a:rPr lang="ru-RU" dirty="0" smtClean="0">
                <a:solidFill>
                  <a:srgbClr val="FFC000"/>
                </a:solidFill>
              </a:rPr>
              <a:t>Какой путь пробежит бобрёнок?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07904" y="4077072"/>
            <a:ext cx="4038600" cy="26208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Весь путь - 1. </a:t>
            </a:r>
          </a:p>
          <a:p>
            <a:pPr>
              <a:buNone/>
            </a:pPr>
            <a:r>
              <a:rPr lang="ru-RU" dirty="0" smtClean="0"/>
              <a:t>Пробежал: 4/5 пути.</a:t>
            </a:r>
          </a:p>
          <a:p>
            <a:pPr>
              <a:buNone/>
            </a:pPr>
            <a:r>
              <a:rPr lang="ru-RU" dirty="0" smtClean="0"/>
              <a:t>Осталось пробежать:              1-4/5=1/5 пути.</a:t>
            </a:r>
          </a:p>
          <a:p>
            <a:pPr>
              <a:buNone/>
            </a:pPr>
            <a:r>
              <a:rPr lang="ru-RU" dirty="0" smtClean="0"/>
              <a:t>1/5 пути составляет 3,1 м.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Весь путь составит 3,1*5=15,5 (м).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Картинки по запросу бобры картинки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340768"/>
            <a:ext cx="2736304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3880" y="5661248"/>
            <a:ext cx="1380120" cy="1048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268760"/>
            <a:ext cx="5436096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2.42368E-6 C 0.0099 -0.03192 0.01094 -0.05412 0.01823 -0.07632 C 0.01927 -0.0865 0.02014 -0.09598 0.02101 -0.10592 C 0.02257 -0.19219 0.02934 -0.28839 0.01996 -0.37072 C 0.01823 -0.38876 0.01858 -0.39709 0.01545 -0.41166 C 0.01389 -0.43201 0.0125 -0.4556 0.00885 -0.47364 C 0.00781 -0.49029 0.00712 -0.50347 0.00399 -0.51758 C 0.00278 -0.52984 0.00191 -0.53677 -0.00156 -0.54417 C -0.00313 -0.55319 -0.00417 -0.56846 -0.00625 -0.57655 C -0.00764 -0.5821 -0.01042 -0.58534 -0.01198 -0.59112 C -0.01267 -0.5939 -0.01285 -0.59806 -0.01389 -0.59968 C -0.01545 -0.60292 -0.01771 -0.60384 -0.01945 -0.60569 C -0.02066 -0.60685 -0.02135 -0.61009 -0.0224 -0.61147 C -0.02656 -0.61749 -0.03195 -0.62489 -0.03646 -0.62905 C -0.04063 -0.64269 -0.05122 -0.63876 -0.05712 -0.64108 C -0.06285 -0.64015 -0.06858 -0.63946 -0.07396 -0.63807 C -0.07951 -0.63645 -0.0849 -0.62743 -0.0901 -0.6235 C -0.0974 -0.61795 -0.10451 -0.61263 -0.11163 -0.60569 C -0.11476 -0.59598 -0.11233 -0.60153 -0.11736 -0.59667 C -0.11927 -0.59528 -0.12292 -0.59112 -0.12292 -0.59089 C -0.12361 -0.58927 -0.12413 -0.5865 -0.125 -0.58488 C -0.12674 -0.5821 -0.13056 -0.5791 -0.13056 -0.57886 C -0.13351 -0.57031 -0.13837 -0.55528 -0.14184 -0.54972 C -0.14618 -0.54279 -0.1533 -0.54024 -0.15677 -0.52914 " pathEditMode="relative" rAng="0" ptsTypes="fffffffffffffffffffffffA">
                                      <p:cBhvr>
                                        <p:cTn id="64" dur="20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340768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ДОМАШНЕЕ ЗАДАНИЕ</a:t>
            </a:r>
            <a:endParaRPr lang="ru-RU" sz="6000" b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7624" y="3284984"/>
            <a:ext cx="3462536" cy="324036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7030A0"/>
                </a:solidFill>
              </a:rPr>
              <a:t>ДЛЯ ОДАРЁННЫХ: </a:t>
            </a:r>
          </a:p>
          <a:p>
            <a:pPr>
              <a:buNone/>
            </a:pPr>
            <a:r>
              <a:rPr lang="ru-RU" dirty="0" smtClean="0"/>
              <a:t>№ </a:t>
            </a:r>
            <a:r>
              <a:rPr lang="ru-RU" dirty="0" smtClean="0"/>
              <a:t>1781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№ 1785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ПОВТОРИТЬ П. </a:t>
            </a:r>
            <a:r>
              <a:rPr lang="ru-RU" smtClean="0"/>
              <a:t>35,36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smtClean="0">
                <a:solidFill>
                  <a:srgbClr val="FF0000"/>
                </a:solidFill>
              </a:rPr>
              <a:t>ПОДГОТОВКА К КОНТРОЛЬНОЙ РАБОТЕ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3356992"/>
            <a:ext cx="4038600" cy="280831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ДЛЯ ОСОБО ОДАРЁННЫХ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pPr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СОЧИНИТЬ РАССКАЗ, СКАЗКУ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ИЛИ РАЗРАБОТАТЬ ПРЕЗЕНТАЦИЮ НА ТЕМУ </a:t>
            </a:r>
            <a:r>
              <a:rPr lang="ru-RU" b="1" dirty="0" smtClean="0">
                <a:solidFill>
                  <a:srgbClr val="C00000"/>
                </a:solidFill>
              </a:rPr>
              <a:t>«КАК ПРОЖИТЬ БЕЗ ДЕСЯТИЧНЫХ ДРОБЕЙ ?»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403648" y="3501008"/>
            <a:ext cx="15240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97152"/>
            <a:ext cx="156210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149080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6165304"/>
            <a:ext cx="154305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03848" y="3501008"/>
            <a:ext cx="15525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4725144"/>
            <a:ext cx="153352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3501008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4797152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149080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3848" y="5445224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1640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6296" y="3501008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220072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6296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331640" y="5445224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148064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64288" y="6237312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236296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899091" y="407742"/>
            <a:ext cx="63367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636465" y="3507402"/>
            <a:ext cx="96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273,5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0063" y="3503537"/>
            <a:ext cx="132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004" y="5534050"/>
            <a:ext cx="109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270,35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1584" y="6189414"/>
            <a:ext cx="126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C000"/>
                </a:solidFill>
              </a:rPr>
              <a:t>Итоги урока</a:t>
            </a:r>
            <a:endParaRPr lang="ru-RU" sz="8000" b="1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3356992"/>
            <a:ext cx="8532440" cy="33018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ВСЁ ОТЛИЧНО!</a:t>
            </a:r>
            <a:r>
              <a:rPr lang="ru-RU" sz="2400" dirty="0" smtClean="0"/>
              <a:t>               </a:t>
            </a:r>
            <a:r>
              <a:rPr lang="ru-RU" sz="2400" dirty="0" smtClean="0">
                <a:solidFill>
                  <a:srgbClr val="00B050"/>
                </a:solidFill>
              </a:rPr>
              <a:t>У МЕНЯ ПОЧТИ</a:t>
            </a:r>
            <a:r>
              <a:rPr lang="ru-RU" sz="2400" dirty="0" smtClean="0"/>
              <a:t>                       </a:t>
            </a:r>
            <a:r>
              <a:rPr lang="ru-RU" sz="2400" dirty="0" smtClean="0">
                <a:solidFill>
                  <a:srgbClr val="0070C0"/>
                </a:solidFill>
              </a:rPr>
              <a:t>Я НИЧЕГО </a:t>
            </a:r>
          </a:p>
          <a:p>
            <a:pPr>
              <a:buNone/>
            </a:pPr>
            <a:r>
              <a:rPr lang="ru-RU" sz="2400" dirty="0" smtClean="0"/>
              <a:t>         </a:t>
            </a:r>
            <a:r>
              <a:rPr lang="ru-RU" sz="2400" dirty="0" smtClean="0">
                <a:solidFill>
                  <a:srgbClr val="FF0000"/>
                </a:solidFill>
              </a:rPr>
              <a:t>УРА!</a:t>
            </a:r>
            <a:r>
              <a:rPr lang="ru-RU" sz="2400" dirty="0" smtClean="0"/>
              <a:t>                          </a:t>
            </a:r>
            <a:r>
              <a:rPr lang="ru-RU" sz="2400" dirty="0" smtClean="0">
                <a:solidFill>
                  <a:srgbClr val="00B050"/>
                </a:solidFill>
              </a:rPr>
              <a:t>ВСЁ ПОЛУЧИЛОСЬ!                 </a:t>
            </a:r>
            <a:r>
              <a:rPr lang="ru-RU" sz="2400" dirty="0" smtClean="0">
                <a:solidFill>
                  <a:srgbClr val="0070C0"/>
                </a:solidFill>
              </a:rPr>
              <a:t>НЕ УСПЕЛ…</a:t>
            </a:r>
          </a:p>
          <a:p>
            <a:pPr algn="ctr">
              <a:buNone/>
            </a:pPr>
            <a:r>
              <a:rPr lang="ru-RU" sz="5400" b="1" dirty="0" smtClean="0">
                <a:solidFill>
                  <a:srgbClr val="FFC000"/>
                </a:solidFill>
              </a:rPr>
              <a:t>А КАК ЧУВСТВУЕТЕ СЕБЯ ВЫ?</a:t>
            </a:r>
            <a:endParaRPr lang="ru-RU" sz="5400" b="1" dirty="0">
              <a:solidFill>
                <a:srgbClr val="FFC000"/>
              </a:solidFill>
            </a:endParaRPr>
          </a:p>
        </p:txBody>
      </p:sp>
      <p:pic>
        <p:nvPicPr>
          <p:cNvPr id="5" name="Рисунок 4" descr="Картинки по запросу смайлики картинки веселые и грустны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556792"/>
            <a:ext cx="30598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628800"/>
            <a:ext cx="20002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628800"/>
            <a:ext cx="20097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MARTInkShape-16"/>
          <p:cNvSpPr/>
          <p:nvPr>
            <p:custDataLst>
              <p:tags r:id="rId1"/>
            </p:custDataLst>
          </p:nvPr>
        </p:nvSpPr>
        <p:spPr>
          <a:xfrm>
            <a:off x="1473398" y="4232672"/>
            <a:ext cx="946548" cy="71438"/>
          </a:xfrm>
          <a:custGeom>
            <a:avLst/>
            <a:gdLst/>
            <a:ahLst/>
            <a:cxnLst/>
            <a:rect l="0" t="0" r="0" b="0"/>
            <a:pathLst>
              <a:path w="946548" h="71438">
                <a:moveTo>
                  <a:pt x="0" y="71437"/>
                </a:moveTo>
                <a:lnTo>
                  <a:pt x="0" y="71437"/>
                </a:lnTo>
                <a:lnTo>
                  <a:pt x="7689" y="63749"/>
                </a:lnTo>
                <a:lnTo>
                  <a:pt x="13303" y="62876"/>
                </a:lnTo>
                <a:lnTo>
                  <a:pt x="14822" y="61760"/>
                </a:lnTo>
                <a:lnTo>
                  <a:pt x="16510" y="57876"/>
                </a:lnTo>
                <a:lnTo>
                  <a:pt x="18944" y="56444"/>
                </a:lnTo>
                <a:lnTo>
                  <a:pt x="41114" y="53830"/>
                </a:lnTo>
                <a:lnTo>
                  <a:pt x="82632" y="53588"/>
                </a:lnTo>
                <a:lnTo>
                  <a:pt x="126456" y="45890"/>
                </a:lnTo>
                <a:lnTo>
                  <a:pt x="169854" y="37744"/>
                </a:lnTo>
                <a:lnTo>
                  <a:pt x="214338" y="29848"/>
                </a:lnTo>
                <a:lnTo>
                  <a:pt x="252682" y="24748"/>
                </a:lnTo>
                <a:lnTo>
                  <a:pt x="286536" y="19900"/>
                </a:lnTo>
                <a:lnTo>
                  <a:pt x="321702" y="18464"/>
                </a:lnTo>
                <a:lnTo>
                  <a:pt x="359903" y="15392"/>
                </a:lnTo>
                <a:lnTo>
                  <a:pt x="399995" y="10845"/>
                </a:lnTo>
                <a:lnTo>
                  <a:pt x="439655" y="6851"/>
                </a:lnTo>
                <a:lnTo>
                  <a:pt x="480180" y="2030"/>
                </a:lnTo>
                <a:lnTo>
                  <a:pt x="517323" y="601"/>
                </a:lnTo>
                <a:lnTo>
                  <a:pt x="556109" y="178"/>
                </a:lnTo>
                <a:lnTo>
                  <a:pt x="596375" y="53"/>
                </a:lnTo>
                <a:lnTo>
                  <a:pt x="636087" y="15"/>
                </a:lnTo>
                <a:lnTo>
                  <a:pt x="676627" y="4"/>
                </a:lnTo>
                <a:lnTo>
                  <a:pt x="716420" y="1"/>
                </a:lnTo>
                <a:lnTo>
                  <a:pt x="756984" y="1"/>
                </a:lnTo>
                <a:lnTo>
                  <a:pt x="794138" y="0"/>
                </a:lnTo>
                <a:lnTo>
                  <a:pt x="830282" y="2645"/>
                </a:lnTo>
                <a:lnTo>
                  <a:pt x="866127" y="7068"/>
                </a:lnTo>
                <a:lnTo>
                  <a:pt x="909054" y="8561"/>
                </a:lnTo>
                <a:lnTo>
                  <a:pt x="946547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    ДО НОВЫХ ВСТРЕЧ!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Картинки по запросу графский заповедник воронежской области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684076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2210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C00000"/>
                </a:solidFill>
              </a:rPr>
              <a:t>СПАСИБО ЗА ПОНИМАНИЕ!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556792"/>
            <a:ext cx="8007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00B05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solidFill>
                <a:srgbClr val="00B05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19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0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27" dur="5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28" dur="5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933056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220072" y="4797152"/>
            <a:ext cx="156210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75856" y="4194224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6165304"/>
            <a:ext cx="154305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75856" y="3573016"/>
            <a:ext cx="15525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4869160"/>
            <a:ext cx="153352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573016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797152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4149080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75856" y="5517232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03648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6296" y="3501008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20072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6296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64288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03648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48064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64288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236296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098402" y="412486"/>
            <a:ext cx="61926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70264" y="3597126"/>
            <a:ext cx="1211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1968" y="4206278"/>
            <a:ext cx="98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4826140"/>
            <a:ext cx="1192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8808" y="6165304"/>
            <a:ext cx="151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75856" y="4149080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75856" y="6165304"/>
            <a:ext cx="154305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75856" y="3501008"/>
            <a:ext cx="15525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869160"/>
            <a:ext cx="153352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501008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869160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4149080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5517232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6165304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3573016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0072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6296" y="4797152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6296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31640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20072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4288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236296" y="4149080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0"/>
            <a:ext cx="720080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427984" y="1196752"/>
            <a:ext cx="695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00553" y="3503537"/>
            <a:ext cx="133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1968" y="4161134"/>
            <a:ext cx="986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0312" y="4141205"/>
            <a:ext cx="161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8990" y="6217567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19672" y="-27384"/>
            <a:ext cx="7200800" cy="1368152"/>
          </a:xfrm>
        </p:spPr>
        <p:txBody>
          <a:bodyPr/>
          <a:lstStyle/>
          <a:p>
            <a:endParaRPr lang="uk-UA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gray">
          <a:xfrm>
            <a:off x="1890968" y="4559648"/>
            <a:ext cx="60144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FEFEFE"/>
                </a:solidFill>
              </a:rPr>
              <a:t>200</a:t>
            </a:r>
            <a:r>
              <a:rPr lang="ru-RU" sz="1600" dirty="0" smtClean="0">
                <a:solidFill>
                  <a:srgbClr val="FEFEFE"/>
                </a:solidFill>
              </a:rPr>
              <a:t>8</a:t>
            </a:r>
            <a:endParaRPr lang="en-US" sz="1600" dirty="0">
              <a:solidFill>
                <a:srgbClr val="FEFEFE"/>
              </a:solidFill>
            </a:endParaRPr>
          </a:p>
        </p:txBody>
      </p:sp>
      <p:sp>
        <p:nvSpPr>
          <p:cNvPr id="21" name="Text Box 18"/>
          <p:cNvSpPr txBox="1">
            <a:spLocks noChangeArrowheads="1"/>
          </p:cNvSpPr>
          <p:nvPr/>
        </p:nvSpPr>
        <p:spPr bwMode="black">
          <a:xfrm>
            <a:off x="1475656" y="3861048"/>
            <a:ext cx="79819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EFEFE"/>
                </a:solidFill>
              </a:rPr>
              <a:t>0</a:t>
            </a:r>
            <a:endParaRPr lang="en-US" dirty="0">
              <a:solidFill>
                <a:srgbClr val="FEFEF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1403648" y="1196752"/>
          <a:ext cx="7416820" cy="2160240"/>
        </p:xfrm>
        <a:graphic>
          <a:graphicData uri="http://schemas.openxmlformats.org/drawingml/2006/table">
            <a:tbl>
              <a:tblPr/>
              <a:tblGrid>
                <a:gridCol w="741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18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smtClean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3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59917" marR="599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347864" y="6165304"/>
            <a:ext cx="1543050" cy="53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75856" y="3573016"/>
            <a:ext cx="15525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797152"/>
            <a:ext cx="1533525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3573016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797152"/>
            <a:ext cx="15621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4221088"/>
            <a:ext cx="1562100" cy="51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5517232"/>
            <a:ext cx="1543050" cy="504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6237312"/>
            <a:ext cx="1524000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3573016"/>
            <a:ext cx="1485900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5517232"/>
            <a:ext cx="15144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64288" y="4869160"/>
            <a:ext cx="155257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64288" y="5517232"/>
            <a:ext cx="1533525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03648" y="5517232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220072" y="6165304"/>
            <a:ext cx="1552575" cy="466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64288" y="6165304"/>
            <a:ext cx="156210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64288" y="4221088"/>
            <a:ext cx="1514475" cy="485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98" name="Picture 26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95736" y="1196752"/>
            <a:ext cx="69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91581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635896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27984" y="1196752"/>
            <a:ext cx="695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0"/>
            <a:ext cx="7200800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148064" y="1196752"/>
            <a:ext cx="676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44150" y="3591297"/>
            <a:ext cx="1358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0,02735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36296" y="4238739"/>
            <a:ext cx="1680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2735000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5896" y="6196070"/>
            <a:ext cx="14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27350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5082" y="6173948"/>
            <a:ext cx="136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0,002735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1546</Words>
  <Application>Microsoft Office PowerPoint</Application>
  <PresentationFormat>Экран (4:3)</PresentationFormat>
  <Paragraphs>858</Paragraphs>
  <Slides>62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PT Sans Narrow</vt:lpstr>
      <vt:lpstr>Times New Roman</vt:lpstr>
      <vt:lpstr>Wingdings</vt:lpstr>
      <vt:lpstr>Тема Office</vt:lpstr>
      <vt:lpstr>Специальное оформление</vt:lpstr>
      <vt:lpstr>УРОК МАТЕМАТИКИ  В 5 КЛАССЕ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НАЧИНАЕМ ПУТЕШЕСТВИЕ</vt:lpstr>
      <vt:lpstr>Презентация PowerPoint</vt:lpstr>
      <vt:lpstr>Расположен заповедник на территории Воронежской и Липецкой областей, в Усманском бору. Протяженность с севера на юг примерно 12,52 км, с запада на восток - около 24,8 км.  Найдите площадь заповедника (в гектарах). Округлите её до тысяч. </vt:lpstr>
      <vt:lpstr>РАБОТА В ГРУППАХ</vt:lpstr>
      <vt:lpstr>Задание 1 группе</vt:lpstr>
      <vt:lpstr>Задание 1 группе</vt:lpstr>
      <vt:lpstr>Задание 1 группе</vt:lpstr>
      <vt:lpstr>Задание 1 группе</vt:lpstr>
      <vt:lpstr>Задание 1 группе</vt:lpstr>
      <vt:lpstr>Задание 1 группе</vt:lpstr>
      <vt:lpstr>Задание 1 группе</vt:lpstr>
      <vt:lpstr>Задание 2 группе</vt:lpstr>
      <vt:lpstr>Задание 2 группе</vt:lpstr>
      <vt:lpstr>Задание 2 группе</vt:lpstr>
      <vt:lpstr>Задание 2 группе</vt:lpstr>
      <vt:lpstr>Задание 2 группе</vt:lpstr>
      <vt:lpstr>Задание 2 группе</vt:lpstr>
      <vt:lpstr>Задание 3 группе</vt:lpstr>
      <vt:lpstr>Задание 3 группе</vt:lpstr>
      <vt:lpstr>Задание 3 группе</vt:lpstr>
      <vt:lpstr>Задание 3 группе</vt:lpstr>
      <vt:lpstr>Задание 3 группе</vt:lpstr>
      <vt:lpstr>Задание 3 группе</vt:lpstr>
      <vt:lpstr>Задание 3 группе</vt:lpstr>
      <vt:lpstr>СПАСИБО ЗА РАБОТУ!</vt:lpstr>
      <vt:lpstr>БОБРОВЫЙ ГОРОДОК</vt:lpstr>
      <vt:lpstr>КАК ВСЁ НАЧИНАЛОСЬ?</vt:lpstr>
      <vt:lpstr>КАК ВСЁ НАЧИНАЛОСЬ?</vt:lpstr>
      <vt:lpstr>СКОЛЬКО ЛЕТ СУЩЕСТВУЕТ ЗАПОВЕДНИК?</vt:lpstr>
      <vt:lpstr>СКОЛЬКО БОБРОВ В ЗАПОВЕДНИКЕ?</vt:lpstr>
      <vt:lpstr>КАКОВЫ РАЗМЕРЫ ВЗРОСЛОГО БОБРА?</vt:lpstr>
      <vt:lpstr>        КАКОВЫ РАЗМЕРЫ ВЗРОСЛОГО БОБРА?</vt:lpstr>
      <vt:lpstr>Узнайте массу бобра в килограммах</vt:lpstr>
      <vt:lpstr>Помогите бобрёнку!</vt:lpstr>
      <vt:lpstr>ДОМАШНЕЕ ЗАДАНИЕ</vt:lpstr>
      <vt:lpstr>Итоги урока</vt:lpstr>
      <vt:lpstr>    ДО НОВЫХ ВСТРЕЧ!</vt:lpstr>
      <vt:lpstr>СПАСИБО ЗА ПОНИМАНИЕ!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 презентации</dc:title>
  <dc:creator>Павел</dc:creator>
  <cp:lastModifiedBy>Марина</cp:lastModifiedBy>
  <cp:revision>142</cp:revision>
  <dcterms:created xsi:type="dcterms:W3CDTF">2009-01-08T12:15:48Z</dcterms:created>
  <dcterms:modified xsi:type="dcterms:W3CDTF">2017-04-08T06:23:11Z</dcterms:modified>
</cp:coreProperties>
</file>