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6" r:id="rId9"/>
    <p:sldId id="265" r:id="rId10"/>
    <p:sldId id="268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imp.ru/i/articles/upload/2013/08/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gimp.ru/i/articles/upload/2013/08/1607/31.gif" TargetMode="External"/><Relationship Id="rId5" Type="http://schemas.openxmlformats.org/officeDocument/2006/relationships/hyperlink" Target="http://ljubimyj-detskij.ru/stikhi/46-detyam-stikhi-pro-igrushki-nevalyashka.html" TargetMode="External"/><Relationship Id="rId4" Type="http://schemas.openxmlformats.org/officeDocument/2006/relationships/hyperlink" Target="http://static.sakh.com/market/files/b/b/2015/07/24/c12cc2ef8d5d1a99ca20f71bb2ea2afd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85852" y="500042"/>
            <a:ext cx="7572428" cy="6183482"/>
            <a:chOff x="1047373" y="145514"/>
            <a:chExt cx="7233720" cy="66613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7373" y="145514"/>
              <a:ext cx="7233720" cy="4409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Презентация к уроку математики в 1 классе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Тема: Число и цифра 8. Соотнесение числа, количества и цифры.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4916971"/>
              <a:ext cx="5084703" cy="1889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Иванова Лариса Васильевна, </a:t>
              </a:r>
              <a:endPara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</a:t>
              </a:r>
              <a:r>
                <a:rPr lang="ru-RU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«Каширская коррекционная общеобразовательная школа-интернат» </a:t>
              </a:r>
              <a:endPara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Кашира</a:t>
              </a:r>
              <a:endPara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2016-2017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на что похож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757239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User\Desktop\неваляш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71612"/>
            <a:ext cx="5214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br>
              <a:rPr lang="ru-RU" sz="44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Picture 3" descr="C:\Users\User\Desktop\невал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004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1428736"/>
            <a:ext cx="7429552" cy="5262979"/>
            <a:chOff x="607288" y="-2072098"/>
            <a:chExt cx="8002094" cy="841693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607288" y="-2072098"/>
              <a:ext cx="8002094" cy="841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buAutoNum type="arabicPeriod"/>
              </a:pPr>
              <a:r>
                <a:rPr lang="en-US" sz="2800" b="1" dirty="0" smtClean="0">
                  <a:solidFill>
                    <a:srgbClr val="00B050"/>
                  </a:solidFill>
                  <a:latin typeface="Monotype Corsiva" pitchFamily="66" charset="0"/>
                  <a:hlinkClick r:id="rId2"/>
                </a:rPr>
                <a:t>http</a:t>
              </a:r>
              <a:r>
                <a:rPr lang="en-US" sz="2800" b="1" dirty="0">
                  <a:solidFill>
                    <a:srgbClr val="00B050"/>
                  </a:solidFill>
                  <a:latin typeface="Monotype Corsiva" pitchFamily="66" charset="0"/>
                  <a:hlinkClick r:id="rId2"/>
                </a:rPr>
                <a:t>://linda6035.ucoz.ru</a:t>
              </a:r>
              <a:r>
                <a:rPr lang="en-US" sz="2800" b="1" dirty="0" smtClean="0">
                  <a:solidFill>
                    <a:srgbClr val="00B050"/>
                  </a:solidFill>
                  <a:latin typeface="Monotype Corsiva" pitchFamily="66" charset="0"/>
                  <a:hlinkClick r:id="rId2"/>
                </a:rPr>
                <a:t>/</a:t>
              </a:r>
              <a:endParaRPr lang="ru-RU" sz="2800" b="1" dirty="0" smtClean="0">
                <a:solidFill>
                  <a:srgbClr val="00B050"/>
                </a:solidFill>
                <a:latin typeface="Monotype Corsiva" pitchFamily="66" charset="0"/>
              </a:endParaRPr>
            </a:p>
            <a:p>
              <a:pPr marL="457200" indent="-457200" algn="ctr">
                <a:buFontTx/>
                <a:buAutoNum type="arabicPeriod"/>
              </a:pPr>
              <a:r>
                <a:rPr lang="en-US" sz="2800" b="1" dirty="0" smtClean="0">
                  <a:solidFill>
                    <a:srgbClr val="00B050"/>
                  </a:solidFill>
                  <a:latin typeface="Monotype Corsiva" pitchFamily="66" charset="0"/>
                  <a:hlinkClick r:id="rId3"/>
                </a:rPr>
                <a:t>http://www.progimp.ru/i/articles/upload/2013/08/</a:t>
              </a:r>
              <a:endParaRPr lang="ru-RU" sz="2800" b="1" dirty="0" smtClean="0">
                <a:solidFill>
                  <a:srgbClr val="00B050"/>
                </a:solidFill>
                <a:latin typeface="Monotype Corsiva" pitchFamily="66" charset="0"/>
              </a:endParaRPr>
            </a:p>
            <a:p>
              <a:pPr marL="457200" indent="-457200" algn="ctr">
                <a:buFontTx/>
                <a:buAutoNum type="arabicPeriod"/>
              </a:pPr>
              <a:r>
                <a:rPr lang="en-US" sz="2800" b="1" dirty="0" smtClean="0">
                  <a:solidFill>
                    <a:srgbClr val="00B050"/>
                  </a:solidFill>
                  <a:latin typeface="Monotype Corsiva" pitchFamily="66" charset="0"/>
                  <a:hlinkClick r:id="rId4"/>
                </a:rPr>
                <a:t>http://static.sakh.com/market/files/b/b/2015/07/24/c12cc2ef8d5d1a99ca20f71bb2ea2afd.jpeg</a:t>
              </a:r>
              <a:endParaRPr lang="ru-RU" sz="2800" b="1" dirty="0" smtClean="0">
                <a:solidFill>
                  <a:srgbClr val="00B050"/>
                </a:solidFill>
                <a:latin typeface="Monotype Corsiva" pitchFamily="66" charset="0"/>
              </a:endParaRPr>
            </a:p>
            <a:p>
              <a:pPr marL="457200" indent="-457200" algn="ctr">
                <a:buFontTx/>
                <a:buAutoNum type="arabicPeriod"/>
              </a:pPr>
              <a:r>
                <a:rPr lang="en-US" sz="2800" b="1" dirty="0" smtClean="0">
                  <a:solidFill>
                    <a:srgbClr val="00B050"/>
                  </a:solidFill>
                  <a:latin typeface="Monotype Corsiva" pitchFamily="66" charset="0"/>
                  <a:hlinkClick r:id="rId5"/>
                </a:rPr>
                <a:t>http://ljubimyj-detskij.ru/stikhi/46-detyam-stikhi-pro-igrushki-nevalyashka.html</a:t>
              </a:r>
              <a:endParaRPr lang="ru-RU" sz="2800" b="1" dirty="0" smtClean="0">
                <a:solidFill>
                  <a:srgbClr val="00B050"/>
                </a:solidFill>
                <a:latin typeface="Monotype Corsiva" pitchFamily="66" charset="0"/>
              </a:endParaRPr>
            </a:p>
            <a:p>
              <a:pPr marL="457200" indent="-457200" algn="ctr">
                <a:buAutoNum type="arabicPeriod"/>
              </a:pPr>
              <a:r>
                <a:rPr lang="en-US" sz="2800" b="1" dirty="0" smtClean="0">
                  <a:solidFill>
                    <a:srgbClr val="00B050"/>
                  </a:solidFill>
                  <a:latin typeface="Monotype Corsiva" pitchFamily="66" charset="0"/>
                  <a:hlinkClick r:id="rId6"/>
                </a:rPr>
                <a:t>http://www.progimp.ru/i/articles/upload/2013/08/1607/31.gif</a:t>
              </a:r>
              <a:r>
                <a:rPr lang="ru-RU" sz="2800" b="1" dirty="0" smtClean="0">
                  <a:solidFill>
                    <a:srgbClr val="00B050"/>
                  </a:solidFill>
                  <a:latin typeface="Monotype Corsiva" pitchFamily="66" charset="0"/>
                </a:rPr>
                <a:t>    </a:t>
              </a:r>
              <a:r>
                <a:rPr lang="ru-RU" sz="2800" b="1" i="1" dirty="0" smtClean="0">
                  <a:solidFill>
                    <a:srgbClr val="00B050"/>
                  </a:solidFill>
                  <a:latin typeface="Monotype Corsiva" pitchFamily="66" charset="0"/>
                </a:rPr>
                <a:t>  </a:t>
              </a:r>
              <a:endParaRPr lang="ru-RU" sz="2800" b="1" i="1" dirty="0" smtClean="0">
                <a:solidFill>
                  <a:srgbClr val="00B050"/>
                </a:solidFill>
                <a:latin typeface="Monotype Corsiva" pitchFamily="66" charset="0"/>
              </a:endParaRPr>
            </a:p>
            <a:p>
              <a:pPr marL="457200" indent="-457200" algn="ctr">
                <a:buAutoNum type="arabicPeriod"/>
              </a:pPr>
              <a:r>
                <a:rPr lang="en-US" sz="2800" b="1" i="1" dirty="0" smtClean="0">
                  <a:solidFill>
                    <a:srgbClr val="00B050"/>
                  </a:solidFill>
                  <a:latin typeface="Monotype Corsiva" pitchFamily="66" charset="0"/>
                </a:rPr>
                <a:t>http://music-tanec.ru/img.php?aHR0cHM6Ly9pLnl0aW1nLmNvbS92aS9TQVdyLUtaaEQwRS9tYXhyZXNkZWZhdWx0LmpwZw==.jpg</a:t>
              </a:r>
              <a:endParaRPr lang="ru-RU" sz="2800" b="1" i="1" dirty="0" smtClean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0233" y="50004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Информационные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857364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Monotype Corsiva" pitchFamily="66" charset="0"/>
                <a:cs typeface="Mongolian Baiti" pitchFamily="66" charset="0"/>
              </a:rPr>
              <a:t>Цели: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Mongolian Baiti" pitchFamily="66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познакомить учащихся с числом и цифрой 8.</a:t>
            </a:r>
            <a:endParaRPr lang="ru-RU" sz="4400" dirty="0">
              <a:solidFill>
                <a:srgbClr val="00B050"/>
              </a:solidFill>
              <a:latin typeface="Monotype Corsiva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736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Задачи:</a:t>
            </a:r>
            <a:b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Образовательные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-  научить учащихся распознавать и писать цифру 8;</a:t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- познакомить учащихся с образованием числа 8.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73581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Коррекционные:</a:t>
            </a:r>
            <a:b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- активизировать память и внимание, развивать мыслительные операции путём выполнения практических упражнений с использованием форм </a:t>
            </a:r>
            <a:r>
              <a:rPr lang="ru-RU" sz="44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Нумикон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;</a:t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- учить детей анализировать, сравнивать, обобщать.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85860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Воспитательные:</a:t>
            </a:r>
            <a:b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- формировать положительную мотивацию к процессу обучения;</a:t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- воспитывать чувства товарищества и сопереживания удачам и неудачам одноклассников.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8"/>
            <a:ext cx="5143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Большие у неё глаза.</a:t>
            </a:r>
            <a:b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Улыбка на лице всегда.</a:t>
            </a:r>
            <a:b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Красивая есть у неё рубашка.</a:t>
            </a:r>
            <a:b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Зовут её все Неваляшка.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Picture 5" descr="C:\Users\User\Desktop\неваляш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120" y="2357430"/>
            <a:ext cx="4989086" cy="411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Распознаём геометрические фигуры 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Picture 9" descr="C:\Users\User\Desktop\невал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User\Desktop\фигу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7186634" cy="45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7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Получение числа 8:</a:t>
            </a:r>
            <a:b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Picture 4" descr="C:\Users\User\Desktop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81200"/>
            <a:ext cx="268131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User\Desktop\цвето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928802"/>
            <a:ext cx="17875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429388" y="5786454"/>
          <a:ext cx="2452687" cy="685800"/>
        </p:xfrm>
        <a:graphic>
          <a:graphicData uri="http://schemas.openxmlformats.org/presentationml/2006/ole">
            <p:oleObj spid="_x0000_s1026" name="Объект упаковщика для оболочки" showAsIcon="1" r:id="rId3" imgW="2452320" imgH="685080" progId="Package">
              <p:embed/>
            </p:oleObj>
          </a:graphicData>
        </a:graphic>
      </p:graphicFrame>
      <p:pic>
        <p:nvPicPr>
          <p:cNvPr id="1027" name="Picture 3" descr="C:\Users\User\Desktop\мальч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85728"/>
            <a:ext cx="7500990" cy="485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19</cp:revision>
  <dcterms:created xsi:type="dcterms:W3CDTF">2014-11-07T17:01:55Z</dcterms:created>
  <dcterms:modified xsi:type="dcterms:W3CDTF">2017-04-06T18:53:11Z</dcterms:modified>
</cp:coreProperties>
</file>