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8" r:id="rId2"/>
    <p:sldId id="256" r:id="rId3"/>
    <p:sldId id="260" r:id="rId4"/>
    <p:sldId id="257" r:id="rId5"/>
    <p:sldId id="259" r:id="rId6"/>
    <p:sldId id="262" r:id="rId7"/>
    <p:sldId id="270" r:id="rId8"/>
    <p:sldId id="271" r:id="rId9"/>
    <p:sldId id="293" r:id="rId10"/>
    <p:sldId id="268" r:id="rId11"/>
    <p:sldId id="273" r:id="rId12"/>
    <p:sldId id="269" r:id="rId13"/>
    <p:sldId id="283" r:id="rId14"/>
    <p:sldId id="279" r:id="rId15"/>
    <p:sldId id="266" r:id="rId16"/>
    <p:sldId id="289" r:id="rId17"/>
    <p:sldId id="290" r:id="rId18"/>
    <p:sldId id="281" r:id="rId19"/>
    <p:sldId id="280" r:id="rId20"/>
    <p:sldId id="294" r:id="rId21"/>
    <p:sldId id="295" r:id="rId22"/>
    <p:sldId id="276" r:id="rId23"/>
    <p:sldId id="274" r:id="rId24"/>
    <p:sldId id="263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05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BE1B59-77C0-4053-9462-9B51D3BF7C0A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A99BA8-0138-4341-B47E-6E847B9B06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13971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/>
            <a:fld id="{0D3C454E-6237-42EE-A3FC-DAD3C32578A3}" type="slidenum">
              <a:rPr lang="ru-RU" alt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8</a:t>
            </a:fld>
            <a:endParaRPr lang="ru-RU" alt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8903" tIns="41030" rIns="78903" bIns="41030"/>
          <a:lstStyle/>
          <a:p>
            <a:pPr marL="193455" indent="-193455">
              <a:spcBef>
                <a:spcPts val="395"/>
              </a:spcBef>
              <a:buFont typeface="Times New Roman" pitchFamily="16" charset="0"/>
              <a:buAutoNum type="arabicPeriod"/>
              <a:tabLst>
                <a:tab pos="193455" algn="l"/>
                <a:tab pos="585932" algn="l"/>
                <a:tab pos="979800" algn="l"/>
                <a:tab pos="1373669" algn="l"/>
                <a:tab pos="1767537" algn="l"/>
                <a:tab pos="2161406" algn="l"/>
                <a:tab pos="2555274" algn="l"/>
                <a:tab pos="2949143" algn="l"/>
                <a:tab pos="3343011" algn="l"/>
                <a:tab pos="3736879" algn="l"/>
                <a:tab pos="4130747" algn="l"/>
                <a:tab pos="4524616" algn="l"/>
                <a:tab pos="4918484" algn="l"/>
                <a:tab pos="5312353" algn="l"/>
                <a:tab pos="5706221" algn="l"/>
                <a:tab pos="6100090" algn="l"/>
                <a:tab pos="6493958" algn="l"/>
                <a:tab pos="6887827" algn="l"/>
                <a:tab pos="7281695" algn="l"/>
                <a:tab pos="7675564" algn="l"/>
                <a:tab pos="8069432" algn="l"/>
              </a:tabLst>
            </a:pPr>
            <a:r>
              <a:rPr lang="ru-RU" altLang="ru-RU" dirty="0" smtClean="0"/>
              <a:t> Ядовиты все те грибы, которые при употреблении в пищу могут нанести вред здоровью, – начиная от расстройства желудка, тошноты, рвоты и заканчивая тяжелым поражением печени и почек или даже смертью.</a:t>
            </a:r>
          </a:p>
          <a:p>
            <a:pPr marL="193455" indent="-193455">
              <a:spcBef>
                <a:spcPts val="395"/>
              </a:spcBef>
              <a:buFont typeface="Times New Roman" pitchFamily="16" charset="0"/>
              <a:buAutoNum type="arabicPeriod"/>
              <a:tabLst>
                <a:tab pos="193455" algn="l"/>
                <a:tab pos="585932" algn="l"/>
                <a:tab pos="979800" algn="l"/>
                <a:tab pos="1373669" algn="l"/>
                <a:tab pos="1767537" algn="l"/>
                <a:tab pos="2161406" algn="l"/>
                <a:tab pos="2555274" algn="l"/>
                <a:tab pos="2949143" algn="l"/>
                <a:tab pos="3343011" algn="l"/>
                <a:tab pos="3736879" algn="l"/>
                <a:tab pos="4130747" algn="l"/>
                <a:tab pos="4524616" algn="l"/>
                <a:tab pos="4918484" algn="l"/>
                <a:tab pos="5312353" algn="l"/>
                <a:tab pos="5706221" algn="l"/>
                <a:tab pos="6100090" algn="l"/>
                <a:tab pos="6493958" algn="l"/>
                <a:tab pos="6887827" algn="l"/>
                <a:tab pos="7281695" algn="l"/>
                <a:tab pos="7675564" algn="l"/>
                <a:tab pos="8069432" algn="l"/>
              </a:tabLst>
            </a:pPr>
            <a:r>
              <a:rPr lang="ru-RU" altLang="ru-RU" dirty="0" smtClean="0"/>
              <a:t> Съедобны все те виды грибов, которые можно употреблять в пищу.</a:t>
            </a:r>
          </a:p>
          <a:p>
            <a:pPr marL="193455" indent="-193455">
              <a:spcBef>
                <a:spcPts val="395"/>
              </a:spcBef>
              <a:tabLst>
                <a:tab pos="193455" algn="l"/>
                <a:tab pos="585932" algn="l"/>
                <a:tab pos="979800" algn="l"/>
                <a:tab pos="1373669" algn="l"/>
                <a:tab pos="1767537" algn="l"/>
                <a:tab pos="2161406" algn="l"/>
                <a:tab pos="2555274" algn="l"/>
                <a:tab pos="2949143" algn="l"/>
                <a:tab pos="3343011" algn="l"/>
                <a:tab pos="3736879" algn="l"/>
                <a:tab pos="4130747" algn="l"/>
                <a:tab pos="4524616" algn="l"/>
                <a:tab pos="4918484" algn="l"/>
                <a:tab pos="5312353" algn="l"/>
                <a:tab pos="5706221" algn="l"/>
                <a:tab pos="6100090" algn="l"/>
                <a:tab pos="6493958" algn="l"/>
                <a:tab pos="6887827" algn="l"/>
                <a:tab pos="7281695" algn="l"/>
                <a:tab pos="7675564" algn="l"/>
                <a:tab pos="8069432" algn="l"/>
              </a:tabLst>
            </a:pPr>
            <a:r>
              <a:rPr lang="ru-RU" altLang="ru-RU" dirty="0" smtClean="0"/>
              <a:t>Существует так много съедобных грибов, что лучше попросту отказаться от тех или иных, если в них не уверен.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1772816"/>
            <a:ext cx="7484368" cy="1470025"/>
          </a:xfrm>
        </p:spPr>
        <p:txBody>
          <a:bodyPr/>
          <a:lstStyle>
            <a:lvl1pPr>
              <a:defRPr b="1">
                <a:solidFill>
                  <a:schemeClr val="bg2">
                    <a:lumMod val="10000"/>
                  </a:schemeClr>
                </a:solidFill>
                <a:latin typeface="Century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328498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>
                    <a:lumMod val="25000"/>
                  </a:schemeClr>
                </a:solidFill>
                <a:latin typeface="Century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CA987-E3BA-4BEC-A961-32C4341AFCA5}" type="datetimeFigureOut">
              <a:rPr lang="ru-RU"/>
              <a:pPr>
                <a:defRPr/>
              </a:pPr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00406-5932-461B-87C5-5E70CC9033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2198615"/>
      </p:ext>
    </p:extLst>
  </p:cSld>
  <p:clrMapOvr>
    <a:masterClrMapping/>
  </p:clrMapOvr>
  <p:transition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7397A-7239-4021-85E1-AFD037D48065}" type="datetimeFigureOut">
              <a:rPr lang="ru-RU"/>
              <a:pPr>
                <a:defRPr/>
              </a:pPr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6C70C-810C-49E7-9905-AF158BF5A7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23391314"/>
      </p:ext>
    </p:extLst>
  </p:cSld>
  <p:clrMapOvr>
    <a:masterClrMapping/>
  </p:clrMapOvr>
  <p:transition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47659-5D44-45C5-B149-2FEB1F807CAD}" type="datetimeFigureOut">
              <a:rPr lang="ru-RU"/>
              <a:pPr>
                <a:defRPr/>
              </a:pPr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8C08E-9460-488C-A2AE-F14EB65680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36333714"/>
      </p:ext>
    </p:extLst>
  </p:cSld>
  <p:clrMapOvr>
    <a:masterClrMapping/>
  </p:clrMapOvr>
  <p:transition>
    <p:diamond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040" y="514134"/>
            <a:ext cx="7800480" cy="124429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69658124"/>
      </p:ext>
    </p:extLst>
  </p:cSld>
  <p:clrMapOvr>
    <a:masterClrMapping/>
  </p:clrMapOvr>
  <p:transition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AF4B5-FD12-4626-9687-CDD938B4C5F9}" type="datetimeFigureOut">
              <a:rPr lang="ru-RU"/>
              <a:pPr>
                <a:defRPr/>
              </a:pPr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D2ACB-0779-4164-8752-8860BC8AF6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8085684"/>
      </p:ext>
    </p:extLst>
  </p:cSld>
  <p:clrMapOvr>
    <a:masterClrMapping/>
  </p:clrMapOvr>
  <p:transition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40123-8EC2-4384-93C0-30083A73A2A4}" type="datetimeFigureOut">
              <a:rPr lang="ru-RU"/>
              <a:pPr>
                <a:defRPr/>
              </a:pPr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D771E-EA79-4347-8105-B9C4872993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95820770"/>
      </p:ext>
    </p:extLst>
  </p:cSld>
  <p:clrMapOvr>
    <a:masterClrMapping/>
  </p:clrMapOvr>
  <p:transition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96141-C6FF-49AB-B786-F0FA1D39009A}" type="datetimeFigureOut">
              <a:rPr lang="ru-RU"/>
              <a:pPr>
                <a:defRPr/>
              </a:pPr>
              <a:t>04.04.2017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D6028-9FB3-49BF-8FBE-C14529BFD6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19500739"/>
      </p:ext>
    </p:extLst>
  </p:cSld>
  <p:clrMapOvr>
    <a:masterClrMapping/>
  </p:clrMapOvr>
  <p:transition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B2CA4-61FA-4AB2-BDCC-8BC6737D3201}" type="datetimeFigureOut">
              <a:rPr lang="ru-RU"/>
              <a:pPr>
                <a:defRPr/>
              </a:pPr>
              <a:t>04.04.2017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0E987-EE91-4ABF-8245-62EFF2985F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17376187"/>
      </p:ext>
    </p:extLst>
  </p:cSld>
  <p:clrMapOvr>
    <a:masterClrMapping/>
  </p:clrMapOvr>
  <p:transition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67879-6B29-48A3-99B9-D4BF56531211}" type="datetimeFigureOut">
              <a:rPr lang="ru-RU"/>
              <a:pPr>
                <a:defRPr/>
              </a:pPr>
              <a:t>04.04.2017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4F47B-C1AA-4D93-9D16-F1DD9DA333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48065799"/>
      </p:ext>
    </p:extLst>
  </p:cSld>
  <p:clrMapOvr>
    <a:masterClrMapping/>
  </p:clrMapOvr>
  <p:transition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9AB39-539D-4CB1-AD95-CCD14EF68AC3}" type="datetimeFigureOut">
              <a:rPr lang="ru-RU"/>
              <a:pPr>
                <a:defRPr/>
              </a:pPr>
              <a:t>04.04.2017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96A99-F351-4A11-9597-01EE4576D4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4512613"/>
      </p:ext>
    </p:extLst>
  </p:cSld>
  <p:clrMapOvr>
    <a:masterClrMapping/>
  </p:clrMapOvr>
  <p:transition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36E38-9345-47A0-9610-CB7F8285ACDD}" type="datetimeFigureOut">
              <a:rPr lang="ru-RU"/>
              <a:pPr>
                <a:defRPr/>
              </a:pPr>
              <a:t>04.04.2017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6D1BC-62B4-4C20-B4E3-03A436BE78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08915147"/>
      </p:ext>
    </p:extLst>
  </p:cSld>
  <p:clrMapOvr>
    <a:masterClrMapping/>
  </p:clrMapOvr>
  <p:transition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62C9A-9C2D-4F4D-9D6A-077F2F9F1FC3}" type="datetimeFigureOut">
              <a:rPr lang="ru-RU"/>
              <a:pPr>
                <a:defRPr/>
              </a:pPr>
              <a:t>04.04.2017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D1863-5B55-4A5B-B5F3-BFB566312A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21739934"/>
      </p:ext>
    </p:extLst>
  </p:cSld>
  <p:clrMapOvr>
    <a:masterClrMapping/>
  </p:clrMapOvr>
  <p:transition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75000"/>
              </a:schemeClr>
            </a:gs>
            <a:gs pos="21000">
              <a:schemeClr val="bg2">
                <a:lumMod val="90000"/>
              </a:schemeClr>
            </a:gs>
            <a:gs pos="46000">
              <a:schemeClr val="bg2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34972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619250" y="1600200"/>
            <a:ext cx="70675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0210544-0F9A-4E20-B869-FEA415FB7FDA}" type="datetimeFigureOut">
              <a:rPr lang="ru-RU"/>
              <a:pPr>
                <a:defRPr/>
              </a:pPr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48D63FD-BA8B-45FA-BBC5-F426D6613C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diamond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i="1" kern="1200">
          <a:solidFill>
            <a:srgbClr val="1E1C11"/>
          </a:solidFill>
          <a:latin typeface="Century" pitchFamily="18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1E1C11"/>
          </a:solidFill>
          <a:latin typeface="Century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1E1C11"/>
          </a:solidFill>
          <a:latin typeface="Century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1E1C11"/>
          </a:solidFill>
          <a:latin typeface="Century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1E1C11"/>
          </a:solidFill>
          <a:latin typeface="Century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1E1C11"/>
          </a:solidFill>
          <a:latin typeface="Century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1E1C11"/>
          </a:solidFill>
          <a:latin typeface="Century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1E1C11"/>
          </a:solidFill>
          <a:latin typeface="Century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1E1C11"/>
          </a:solidFill>
          <a:latin typeface="Century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Century" pitchFamily="18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Century" pitchFamily="18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Century" pitchFamily="18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Century" pitchFamily="18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Century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59632" y="1857364"/>
            <a:ext cx="7484368" cy="1470025"/>
          </a:xfrm>
        </p:spPr>
        <p:txBody>
          <a:bodyPr/>
          <a:lstStyle/>
          <a:p>
            <a:r>
              <a:rPr lang="ru-RU" dirty="0" smtClean="0"/>
              <a:t>Урок на тему </a:t>
            </a:r>
            <a:br>
              <a:rPr lang="ru-RU" dirty="0" smtClean="0"/>
            </a:br>
            <a:r>
              <a:rPr lang="ru-RU" dirty="0" smtClean="0"/>
              <a:t>«Царство </a:t>
            </a:r>
            <a:r>
              <a:rPr lang="ru-RU" dirty="0" smtClean="0"/>
              <a:t>грибы»</a:t>
            </a:r>
            <a:br>
              <a:rPr lang="ru-RU" dirty="0" smtClean="0"/>
            </a:br>
            <a:r>
              <a:rPr lang="ru-RU" dirty="0" smtClean="0"/>
              <a:t>6 класс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2000" dirty="0" smtClean="0"/>
              <a:t>С использованием </a:t>
            </a:r>
            <a:r>
              <a:rPr lang="ru-RU" sz="2000" dirty="0" smtClean="0"/>
              <a:t>инновационных технологий </a:t>
            </a:r>
            <a:br>
              <a:rPr lang="ru-RU" sz="2000" dirty="0" smtClean="0"/>
            </a:br>
            <a:r>
              <a:rPr lang="ru-RU" sz="2000" dirty="0" smtClean="0"/>
              <a:t>в соответствии с ФГОС</a:t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14546" y="4429132"/>
            <a:ext cx="6400800" cy="17526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Автор: учитель биологии Голикова О.Н. 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D:\Мои рисунки\Clipart\Природа\Грибы\000381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9" y="654730"/>
            <a:ext cx="1840275" cy="12144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10" descr="D:\Мои рисунки\Clipart\Природа\Грибы\000381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1428736"/>
            <a:ext cx="1500998" cy="1800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6" descr="D:\Мои рисунки\Clipart\Природа\Грибы\000380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1628800"/>
            <a:ext cx="2189113" cy="1600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D:\Мои рисунки\Clipart\Природа\Грибы\0003808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21600" y="112605"/>
            <a:ext cx="1422400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7" descr="D:\Мои рисунки\Clipart\Природа\Грибы\0003811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6556" y="2577708"/>
            <a:ext cx="1427163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8" descr="D:\Мои рисунки\Clipart\Природа\Грибы\0003811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05255" y="1869152"/>
            <a:ext cx="1923167" cy="2747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1" descr="D:\Мои рисунки\Clipart\Природа\Грибы\0003808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33800" y="3429000"/>
            <a:ext cx="2553909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536583" y="285736"/>
            <a:ext cx="8229600" cy="1143000"/>
          </a:xfrm>
        </p:spPr>
        <p:txBody>
          <a:bodyPr/>
          <a:lstStyle/>
          <a:p>
            <a:r>
              <a:rPr lang="ru-RU" b="1" dirty="0" smtClean="0"/>
              <a:t>Многообразие грибов</a:t>
            </a:r>
            <a:endParaRPr lang="ru-RU" b="1" dirty="0"/>
          </a:p>
        </p:txBody>
      </p:sp>
      <p:pic>
        <p:nvPicPr>
          <p:cNvPr id="13" name="Picture 16" descr="D:\Мои рисунки\Clipart\Природа\Грибы\0003810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00826" y="3195624"/>
            <a:ext cx="2449645" cy="1643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5" descr="D:\Мои рисунки\Clipart\Природа\Грибы\00038089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8651" y="5043499"/>
            <a:ext cx="2057400" cy="1462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2" descr="D:\Мои рисунки\Clipart\Природа\Грибы\00038092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356051" y="5191113"/>
            <a:ext cx="2271086" cy="16668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 descr="D:\Мои рисунки\Clipart\Природа\Грибы\00038091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008610" y="5256205"/>
            <a:ext cx="1680220" cy="1536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4" descr="D:\Мои рисунки\Clipart\Природа\Грибы\00038097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10400" y="5143512"/>
            <a:ext cx="2133600" cy="1439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030702417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276872"/>
            <a:ext cx="8229600" cy="1143000"/>
          </a:xfrm>
        </p:spPr>
        <p:txBody>
          <a:bodyPr/>
          <a:lstStyle/>
          <a:p>
            <a:r>
              <a:rPr lang="ru-RU" b="1" dirty="0" smtClean="0"/>
              <a:t>Наука ,изучающая грибы «Микология</a:t>
            </a:r>
            <a:r>
              <a:rPr lang="ru-RU" b="1" dirty="0"/>
              <a:t>» (греч. «</a:t>
            </a:r>
            <a:r>
              <a:rPr lang="ru-RU" b="1" dirty="0" err="1"/>
              <a:t>микос</a:t>
            </a:r>
            <a:r>
              <a:rPr lang="ru-RU" b="1" dirty="0"/>
              <a:t>» - «гриб», «логос»- «наука»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10776031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3068960"/>
            <a:ext cx="8229600" cy="1143000"/>
          </a:xfrm>
        </p:spPr>
        <p:txBody>
          <a:bodyPr/>
          <a:lstStyle/>
          <a:p>
            <a:pPr algn="l"/>
            <a:r>
              <a:rPr lang="ru-RU" b="1" dirty="0" smtClean="0"/>
              <a:t>       Аутотренинг.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 smtClean="0"/>
              <a:t>« </a:t>
            </a:r>
            <a:r>
              <a:rPr lang="ru-RU" b="1" dirty="0"/>
              <a:t>Вырос гриб на тонкой ножке.</a:t>
            </a:r>
            <a:br>
              <a:rPr lang="ru-RU" b="1" dirty="0"/>
            </a:br>
            <a:r>
              <a:rPr lang="ru-RU" b="1" dirty="0"/>
              <a:t>Встань и ты, постой немножко.</a:t>
            </a:r>
            <a:br>
              <a:rPr lang="ru-RU" b="1" dirty="0"/>
            </a:br>
            <a:r>
              <a:rPr lang="ru-RU" b="1" dirty="0"/>
              <a:t>Крышу сделай над собой,</a:t>
            </a:r>
            <a:br>
              <a:rPr lang="ru-RU" b="1" dirty="0"/>
            </a:br>
            <a:r>
              <a:rPr lang="ru-RU" b="1" dirty="0"/>
              <a:t>Как из шляпки грибной.</a:t>
            </a:r>
            <a:br>
              <a:rPr lang="ru-RU" b="1" dirty="0"/>
            </a:br>
            <a:r>
              <a:rPr lang="ru-RU" b="1" dirty="0"/>
              <a:t>Все тихонечко вздохнем,</a:t>
            </a:r>
            <a:br>
              <a:rPr lang="ru-RU" b="1" dirty="0"/>
            </a:br>
            <a:r>
              <a:rPr lang="ru-RU" b="1" dirty="0"/>
              <a:t>Вновь грибы учить начнем».</a:t>
            </a:r>
            <a:br>
              <a:rPr lang="ru-RU" b="1" dirty="0"/>
            </a:b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2205412205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0"/>
            <a:ext cx="8280400" cy="649408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u="sng" dirty="0">
                <a:latin typeface="+mn-lt"/>
                <a:cs typeface="+mn-cs"/>
              </a:rPr>
              <a:t>ПРАВИЛА РАБОТЫ В ГРУППЕ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>
                <a:latin typeface="+mn-lt"/>
                <a:cs typeface="+mn-cs"/>
              </a:rPr>
              <a:t>Выберите ответственного  группы.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>
                <a:latin typeface="+mn-lt"/>
                <a:cs typeface="+mn-cs"/>
              </a:rPr>
              <a:t>Ответственный распределяет задания между членами группы или источники информации для более эффективной работы (не выполняйте каждый одну и ту же работу  - это не продуктивно!)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>
                <a:latin typeface="+mn-lt"/>
                <a:cs typeface="+mn-cs"/>
              </a:rPr>
              <a:t>При обмене информации слушайте друг друга, поправляйте друг друга, но не критикуйте.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>
                <a:latin typeface="+mn-lt"/>
                <a:cs typeface="+mn-cs"/>
              </a:rPr>
              <a:t>Ответственный следит за работой группы</a:t>
            </a:r>
            <a:r>
              <a:rPr lang="ru-RU" sz="3200" dirty="0">
                <a:latin typeface="+mn-lt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493519929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Питание грибов</a:t>
            </a:r>
            <a:endParaRPr lang="ru-RU" dirty="0"/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2323119" y="1340768"/>
            <a:ext cx="432048" cy="16561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6876256" y="1340768"/>
            <a:ext cx="288032" cy="16561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3779912" y="1441342"/>
            <a:ext cx="0" cy="27797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5168957" y="1521852"/>
            <a:ext cx="288032" cy="1915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6430500" y="-142900"/>
            <a:ext cx="27135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 группа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1540073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www.outcastii.net/image.php?aHR0cDovL21pcmJpb2xvZ2lpLnJ1L3dwLWNvbnRlbnQvdXBsb2Fkcy8yMDEyLzAyL3BpdGFuaWVfZ3JpYm92LmpwZw=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642918"/>
            <a:ext cx="7858180" cy="57150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82542197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32656"/>
            <a:ext cx="8229600" cy="1143000"/>
          </a:xfrm>
        </p:spPr>
        <p:txBody>
          <a:bodyPr/>
          <a:lstStyle/>
          <a:p>
            <a:r>
              <a:rPr lang="ru-RU" b="1" dirty="0" smtClean="0"/>
              <a:t>Виды размножения грибов</a:t>
            </a:r>
            <a:endParaRPr lang="ru-RU" b="1" dirty="0"/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1967338" y="1340768"/>
            <a:ext cx="864096" cy="16561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6588224" y="1340768"/>
            <a:ext cx="1152128" cy="16561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499992" y="1340768"/>
            <a:ext cx="0" cy="20882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6430500" y="-142900"/>
            <a:ext cx="27135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 группа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2790354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32656"/>
            <a:ext cx="8229600" cy="1143000"/>
          </a:xfrm>
        </p:spPr>
        <p:txBody>
          <a:bodyPr/>
          <a:lstStyle/>
          <a:p>
            <a:r>
              <a:rPr lang="ru-RU" b="1" dirty="0" smtClean="0"/>
              <a:t>Виды размножения грибов</a:t>
            </a:r>
            <a:endParaRPr lang="ru-RU" b="1" dirty="0"/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2399386" y="1340768"/>
            <a:ext cx="864096" cy="1656184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6938652" y="1340768"/>
            <a:ext cx="864096" cy="183786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860032" y="1340767"/>
            <a:ext cx="0" cy="2088232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662112" y="3013501"/>
            <a:ext cx="254984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Вегетативное  </a:t>
            </a:r>
          </a:p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размножение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94153" y="3178628"/>
            <a:ext cx="254984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половое  </a:t>
            </a:r>
          </a:p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размножение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55259" y="3474383"/>
            <a:ext cx="254984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бесполое  </a:t>
            </a:r>
          </a:p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размножение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4744909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IMG_0006.jpg"/>
          <p:cNvPicPr>
            <a:picLocks noChangeAspect="1"/>
          </p:cNvPicPr>
          <p:nvPr/>
        </p:nvPicPr>
        <p:blipFill rotWithShape="1">
          <a:blip r:embed="rId2" cstate="print"/>
          <a:srcRect l="50000" t="7449"/>
          <a:stretch/>
        </p:blipFill>
        <p:spPr>
          <a:xfrm>
            <a:off x="6286512" y="571480"/>
            <a:ext cx="2167081" cy="3550593"/>
          </a:xfrm>
          <a:prstGeom prst="rect">
            <a:avLst/>
          </a:prstGeom>
        </p:spPr>
      </p:pic>
      <p:pic>
        <p:nvPicPr>
          <p:cNvPr id="7" name="Рисунок 4" descr="IMG_000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3786190"/>
            <a:ext cx="5600700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единительная линия 3"/>
          <p:cNvCxnSpPr/>
          <p:nvPr/>
        </p:nvCxnSpPr>
        <p:spPr>
          <a:xfrm flipH="1">
            <a:off x="3214678" y="980728"/>
            <a:ext cx="30835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 flipV="1">
            <a:off x="3214678" y="1942231"/>
            <a:ext cx="3083539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3214678" y="3212976"/>
            <a:ext cx="36615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6430500" y="-285776"/>
            <a:ext cx="27135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 группа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6252256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IMG_000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429256" y="214290"/>
            <a:ext cx="3482975" cy="3082925"/>
          </a:xfrm>
          <a:prstGeom prst="rect">
            <a:avLst/>
          </a:prstGeom>
        </p:spPr>
      </p:pic>
      <p:pic>
        <p:nvPicPr>
          <p:cNvPr id="7" name="Рисунок 4" descr="IMG_000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3786190"/>
            <a:ext cx="5600700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Текст 9"/>
          <p:cNvSpPr>
            <a:spLocks noGrp="1"/>
          </p:cNvSpPr>
          <p:nvPr>
            <p:ph type="body" sz="half" idx="4294967295"/>
          </p:nvPr>
        </p:nvSpPr>
        <p:spPr>
          <a:xfrm>
            <a:off x="2195736" y="21303"/>
            <a:ext cx="3008313" cy="5697559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 </a:t>
            </a:r>
            <a:r>
              <a:rPr lang="ru-RU" sz="2400" dirty="0" smtClean="0"/>
              <a:t>Грибы, которые мы привыкли видеть в лесу,   состоят из </a:t>
            </a:r>
            <a:r>
              <a:rPr lang="ru-RU" sz="2400" b="1" dirty="0" smtClean="0"/>
              <a:t>плодового тела </a:t>
            </a:r>
            <a:r>
              <a:rPr lang="ru-RU" sz="2400" dirty="0" smtClean="0"/>
              <a:t>которое появляется на поверхности земли в грибной сезон и </a:t>
            </a:r>
            <a:r>
              <a:rPr lang="ru-RU" sz="2400" b="1" dirty="0" smtClean="0"/>
              <a:t>грибницы,</a:t>
            </a:r>
            <a:r>
              <a:rPr lang="ru-RU" sz="2400" dirty="0" smtClean="0"/>
              <a:t> которая круглый год живёт в почве. Она всасывает из почвы воду и питательные 	вещества.	         </a:t>
            </a:r>
            <a:r>
              <a:rPr lang="ru-RU" dirty="0" smtClean="0"/>
              <a:t>	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26252256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657888" y="2060848"/>
            <a:ext cx="7483475" cy="1470025"/>
          </a:xfrm>
        </p:spPr>
        <p:txBody>
          <a:bodyPr/>
          <a:lstStyle/>
          <a:p>
            <a:r>
              <a:rPr lang="ru-RU" dirty="0"/>
              <a:t>Я умею думать.</a:t>
            </a:r>
            <a:br>
              <a:rPr lang="ru-RU" dirty="0"/>
            </a:br>
            <a:r>
              <a:rPr lang="ru-RU" dirty="0"/>
              <a:t>Я умею рассуждать.</a:t>
            </a:r>
            <a:br>
              <a:rPr lang="ru-RU" dirty="0"/>
            </a:br>
            <a:r>
              <a:rPr lang="ru-RU" dirty="0"/>
              <a:t>Что полезно для работы,</a:t>
            </a:r>
            <a:br>
              <a:rPr lang="ru-RU" dirty="0"/>
            </a:br>
            <a:r>
              <a:rPr lang="ru-RU" dirty="0"/>
              <a:t>То и буду выполнять.</a:t>
            </a:r>
            <a:endParaRPr lang="ru-RU" altLang="ru-RU" dirty="0" smtClean="0">
              <a:solidFill>
                <a:srgbClr val="1E1C11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900igr.net/datas/biologija/Nauka-o-prirode/0006-006-TSarstva-zhivoj-prirod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230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23528" y="1700808"/>
            <a:ext cx="194421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267744" y="2763081"/>
            <a:ext cx="194421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004048" y="2763081"/>
            <a:ext cx="201622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732240" y="1700808"/>
            <a:ext cx="201622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17566139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K:\1234031_grib-volnushka-kartinki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3500438"/>
            <a:ext cx="4476749" cy="3357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5" name="Picture 7" descr="K:\chanterell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7462" y="0"/>
            <a:ext cx="4466538" cy="3214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8" name="Picture 10" descr="K:\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3700564"/>
            <a:ext cx="4214810" cy="3157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61" name="Picture 13" descr="K:\seer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153414" cy="3071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2" descr="K:\Amanita phalloide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71736" y="1424468"/>
            <a:ext cx="4520544" cy="33904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75 0.02405 L 0.21354 0.28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" y="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900igr.net/datas/biologija/Obschaja-kharakteristika-gribov/0003-003-Vse-organizmy-TSarstva-Griby-imejut-osobennos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42" y="-1"/>
            <a:ext cx="9144000" cy="685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39400732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2276872"/>
            <a:ext cx="4613379" cy="1872208"/>
          </a:xfrm>
          <a:prstGeom prst="rect">
            <a:avLst/>
          </a:prstGeom>
          <a:noFill/>
        </p:spPr>
        <p:txBody>
          <a:bodyPr wrap="none">
            <a:prstTxWarp prst="textCurveUp">
              <a:avLst>
                <a:gd name="adj" fmla="val 625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solidFill>
                  <a:srgbClr val="0070C0"/>
                </a:solidFill>
                <a:latin typeface="+mn-lt"/>
                <a:cs typeface="+mn-cs"/>
              </a:rPr>
              <a:t>РЕФЛЕКСИЯ</a:t>
            </a:r>
          </a:p>
        </p:txBody>
      </p:sp>
      <p:pic>
        <p:nvPicPr>
          <p:cNvPr id="1026" name="Picture 2" descr="\\psf\Home\Desktop\0_eb3d2_8100a2b5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9370" y="-216024"/>
            <a:ext cx="10123826" cy="70740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17126710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Задание на дом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2332037"/>
            <a:ext cx="7067550" cy="4525963"/>
          </a:xfrm>
        </p:spPr>
        <p:txBody>
          <a:bodyPr/>
          <a:lstStyle/>
          <a:p>
            <a:r>
              <a:rPr lang="ru-RU" dirty="0" smtClean="0"/>
              <a:t>Учебник параграф №7</a:t>
            </a:r>
            <a:endParaRPr lang="ru-RU" dirty="0"/>
          </a:p>
        </p:txBody>
      </p:sp>
      <p:pic>
        <p:nvPicPr>
          <p:cNvPr id="4" name="Picture 2" descr="\\psf\Home\Desktop\depositphotos_3376956-Schoolbo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771" y="1124744"/>
            <a:ext cx="2695156" cy="47997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16462812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492896"/>
            <a:ext cx="8229600" cy="1143000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chemeClr val="tx1"/>
                </a:solidFill>
              </a:rPr>
              <a:t>     Правила урока:</a:t>
            </a:r>
            <a:r>
              <a:rPr lang="ru-RU" b="1" u="sng" dirty="0" smtClean="0">
                <a:solidFill>
                  <a:schemeClr val="tx1"/>
                </a:solidFill>
              </a:rPr>
              <a:t/>
            </a:r>
            <a:br>
              <a:rPr lang="ru-RU" b="1" u="sng" dirty="0" smtClean="0">
                <a:solidFill>
                  <a:schemeClr val="tx1"/>
                </a:solidFill>
              </a:rPr>
            </a:br>
            <a:r>
              <a:rPr lang="ru-RU" b="1" dirty="0" smtClean="0"/>
              <a:t>1</a:t>
            </a:r>
            <a:r>
              <a:rPr lang="ru-RU" b="1" dirty="0"/>
              <a:t>. Сначала выслушай,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затем </a:t>
            </a:r>
            <a:r>
              <a:rPr lang="ru-RU" b="1" dirty="0"/>
              <a:t>задай вопрос. </a:t>
            </a:r>
            <a:br>
              <a:rPr lang="ru-RU" b="1" dirty="0"/>
            </a:br>
            <a:r>
              <a:rPr lang="ru-RU" b="1" dirty="0"/>
              <a:t>2. Максимальная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активность </a:t>
            </a:r>
            <a:r>
              <a:rPr lang="ru-RU" b="1" dirty="0"/>
              <a:t>каждого. </a:t>
            </a:r>
            <a:br>
              <a:rPr lang="ru-RU" b="1" dirty="0"/>
            </a:br>
            <a:r>
              <a:rPr lang="ru-RU" b="1" dirty="0"/>
              <a:t>3. Никакой критики</a:t>
            </a:r>
          </a:p>
        </p:txBody>
      </p:sp>
    </p:spTree>
    <p:extLst>
      <p:ext uri="{BB962C8B-B14F-4D97-AF65-F5344CB8AC3E}">
        <p14:creationId xmlns="" xmlns:p14="http://schemas.microsoft.com/office/powerpoint/2010/main" val="2179042171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03648" y="1412776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7200" b="1" i="1" dirty="0" smtClean="0">
                <a:solidFill>
                  <a:schemeClr val="tx1"/>
                </a:solidFill>
              </a:rPr>
              <a:t>Тема урока:????</a:t>
            </a:r>
          </a:p>
        </p:txBody>
      </p:sp>
      <p:pic>
        <p:nvPicPr>
          <p:cNvPr id="3074" name="Picture 2" descr="\\psf\Home\Desktop\2204903-4a4937e4f7b2d6f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564904"/>
            <a:ext cx="2716138" cy="37608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64249040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2492896"/>
            <a:ext cx="7484368" cy="1470025"/>
          </a:xfrm>
        </p:spPr>
        <p:txBody>
          <a:bodyPr/>
          <a:lstStyle/>
          <a:p>
            <a:r>
              <a:rPr lang="ru-RU" sz="4800" dirty="0"/>
              <a:t>ТЕМА: 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>ЦАРСТВО ГРИБЫ</a:t>
            </a:r>
            <a:endParaRPr lang="ru-RU" sz="4800" dirty="0"/>
          </a:p>
        </p:txBody>
      </p:sp>
      <p:pic>
        <p:nvPicPr>
          <p:cNvPr id="4" name="Picture 2" descr="E:\биология уроки\6 класс\грибы\Подберёзовик обыкновенный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6852" y="4298144"/>
            <a:ext cx="3414167" cy="25598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K:\биология уроки\6 класс\грибы\Белый гриб берёзовый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3092" y="-20283"/>
            <a:ext cx="3350906" cy="25131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55976" y="494116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Гриб – одно из самых интересных и таинственных явлений природы.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smtClean="0"/>
              <a:t>В.А. </a:t>
            </a:r>
            <a:r>
              <a:rPr lang="ru-RU" b="1" i="1" dirty="0"/>
              <a:t>Солоухин.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85219036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2708920"/>
            <a:ext cx="7484368" cy="1470025"/>
          </a:xfrm>
        </p:spPr>
        <p:txBody>
          <a:bodyPr/>
          <a:lstStyle/>
          <a:p>
            <a:pPr algn="l"/>
            <a:r>
              <a:rPr lang="ru-RU" dirty="0"/>
              <a:t>«Доказать, что …. сочетают в себе признаки</a:t>
            </a:r>
            <a:r>
              <a:rPr lang="ru-RU" dirty="0" smtClean="0"/>
              <a:t>…..,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/>
              <a:t>…..и свои собственные». 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05900855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0"/>
            <a:ext cx="7357403" cy="4525963"/>
          </a:xfrm>
        </p:spPr>
        <p:txBody>
          <a:bodyPr/>
          <a:lstStyle/>
          <a:p>
            <a:r>
              <a:rPr lang="ru-RU" b="1" dirty="0"/>
              <a:t>В кастрюле под крышкой остался вареный картофель, и про него забыли. Когда через несколько дней открыли крышку, то увидели пушистую "вату” –белую плесень. Как можно объяснить её образование?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317397"/>
            <a:ext cx="4568754" cy="35347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11659853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4190400" cy="45076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162721" y="5649714"/>
            <a:ext cx="8981280" cy="940418"/>
          </a:xfrm>
        </p:spPr>
        <p:txBody>
          <a:bodyPr lIns="81639" tIns="42452" rIns="81639" bIns="42452"/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altLang="ru-RU" sz="3300" dirty="0" smtClean="0">
                <a:solidFill>
                  <a:srgbClr val="000080"/>
                </a:solidFill>
              </a:rPr>
              <a:t>                </a:t>
            </a:r>
            <a:r>
              <a:rPr lang="ru-RU" altLang="ru-RU" sz="3300" b="1" dirty="0" smtClean="0">
                <a:solidFill>
                  <a:schemeClr val="tx1"/>
                </a:solidFill>
              </a:rPr>
              <a:t>Какое </a:t>
            </a:r>
            <a:r>
              <a:rPr lang="ru-RU" altLang="ru-RU" sz="3300" b="1" dirty="0">
                <a:solidFill>
                  <a:schemeClr val="tx1"/>
                </a:solidFill>
              </a:rPr>
              <a:t>отношение это лекарство имеет к грибам?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4355976" y="1988840"/>
            <a:ext cx="4376059" cy="2392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945" tIns="41473" rIns="82945" bIns="41473">
            <a:spAutoFit/>
          </a:bodyPr>
          <a:lstStyle/>
          <a:p>
            <a:r>
              <a:rPr lang="ru-RU" altLang="ru-RU" sz="2500" b="1" dirty="0"/>
              <a:t>В годы войны благодаря ученым появилось лекарство пенициллин. С его помощью спасли много раненых и больных с воспалением легких.</a:t>
            </a:r>
          </a:p>
        </p:txBody>
      </p:sp>
    </p:spTree>
    <p:extLst>
      <p:ext uri="{BB962C8B-B14F-4D97-AF65-F5344CB8AC3E}">
        <p14:creationId xmlns="" xmlns:p14="http://schemas.microsoft.com/office/powerpoint/2010/main" val="3116359297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Врач </a:t>
            </a:r>
            <a:r>
              <a:rPr lang="ru-RU" dirty="0" err="1" smtClean="0"/>
              <a:t>Эрнгест</a:t>
            </a:r>
            <a:r>
              <a:rPr lang="ru-RU" dirty="0" smtClean="0"/>
              <a:t> </a:t>
            </a:r>
            <a:r>
              <a:rPr lang="ru-RU" dirty="0" err="1" smtClean="0"/>
              <a:t>Дюшен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 descr="K:\penecillin_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500174"/>
            <a:ext cx="6381795" cy="4786346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</p:sld>
</file>

<file path=ppt/theme/theme1.xml><?xml version="1.0" encoding="utf-8"?>
<a:theme xmlns:a="http://schemas.openxmlformats.org/drawingml/2006/main" name="открытый урок Грибы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открытый урок Грибы</Template>
  <TotalTime>189</TotalTime>
  <Words>339</Words>
  <Application>Microsoft Office PowerPoint</Application>
  <PresentationFormat>Экран (4:3)</PresentationFormat>
  <Paragraphs>41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открытый урок Грибы</vt:lpstr>
      <vt:lpstr>Урок на тему  «Царство грибы» 6 класс  С использованием инновационных технологий  в соответствии с ФГОС </vt:lpstr>
      <vt:lpstr>Я умею думать. Я умею рассуждать. Что полезно для работы, То и буду выполнять.</vt:lpstr>
      <vt:lpstr>     Правила урока: 1. Сначала выслушай,  затем задай вопрос.  2. Максимальная  активность каждого.  3. Никакой критики</vt:lpstr>
      <vt:lpstr>Тема урока:????</vt:lpstr>
      <vt:lpstr>ТЕМА:  ЦАРСТВО ГРИБЫ</vt:lpstr>
      <vt:lpstr>«Доказать, что …. сочетают в себе признаки…..,  …..и свои собственные».  </vt:lpstr>
      <vt:lpstr>Слайд 7</vt:lpstr>
      <vt:lpstr>                Какое отношение это лекарство имеет к грибам?</vt:lpstr>
      <vt:lpstr>Врач Эрнгест Дюшен </vt:lpstr>
      <vt:lpstr>Многообразие грибов</vt:lpstr>
      <vt:lpstr>Наука ,изучающая грибы «Микология» (греч. «микос» - «гриб», «логос»- «наука»</vt:lpstr>
      <vt:lpstr>       Аутотренинг. « Вырос гриб на тонкой ножке. Встань и ты, постой немножко. Крышу сделай над собой, Как из шляпки грибной. Все тихонечко вздохнем, Вновь грибы учить начнем». </vt:lpstr>
      <vt:lpstr>Слайд 13</vt:lpstr>
      <vt:lpstr>Питание грибов</vt:lpstr>
      <vt:lpstr>Слайд 15</vt:lpstr>
      <vt:lpstr>Виды размножения грибов</vt:lpstr>
      <vt:lpstr>Виды размножения грибов</vt:lpstr>
      <vt:lpstr>Слайд 18</vt:lpstr>
      <vt:lpstr>Слайд 19</vt:lpstr>
      <vt:lpstr>Слайд 20</vt:lpstr>
      <vt:lpstr>Слайд 21</vt:lpstr>
      <vt:lpstr>Слайд 22</vt:lpstr>
      <vt:lpstr>Слайд 23</vt:lpstr>
      <vt:lpstr>Задание на дом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 умею думать. Я умею рассуждать. Что полезно для работы, То и буду выполнять.</dc:title>
  <dc:creator>МОУ Касьяновская СОШ</dc:creator>
  <cp:lastModifiedBy>Ольга Николаевна</cp:lastModifiedBy>
  <cp:revision>42</cp:revision>
  <dcterms:created xsi:type="dcterms:W3CDTF">2015-05-18T18:02:41Z</dcterms:created>
  <dcterms:modified xsi:type="dcterms:W3CDTF">2017-04-04T10:06:18Z</dcterms:modified>
</cp:coreProperties>
</file>