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63" r:id="rId3"/>
    <p:sldId id="257" r:id="rId4"/>
    <p:sldId id="264" r:id="rId5"/>
    <p:sldId id="260" r:id="rId6"/>
    <p:sldId id="259" r:id="rId7"/>
    <p:sldId id="261" r:id="rId8"/>
    <p:sldId id="262" r:id="rId9"/>
    <p:sldId id="258" r:id="rId10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26" y="3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2D3A76-8C21-424A-932D-F354668E85C2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6205F-B518-459E-8A41-AF2E9B600E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0958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B66D7-E9D7-4DFE-ACDB-FF132D174280}" type="datetimeFigureOut">
              <a:rPr lang="ru-RU" smtClean="0"/>
              <a:t>20.04.2016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A48506-767E-42CF-9A6A-938F6194E2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81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&#1056;&#1072;&#1076;&#1091;&#1075;&#1072;%20&#1075;&#1080;&#1087;&#1077;&#1088;&#1089;&#1089;&#1099;&#1083;&#1082;&#1072;.pptx#-1,12,&#1057;&#1082;&#1086;&#1083;&#1100;&#1082;&#1086; &#1094;&#1074;&#1077;&#1090;&#1086;&#1074; &#1074; &#1088;&#1072;&#1076;&#1091;&#1075;&#1077;?" TargetMode="External"/><Relationship Id="rId7" Type="http://schemas.openxmlformats.org/officeDocument/2006/relationships/hyperlink" Target="&#1050;&#1072;&#1082;%20&#1089;&#1076;&#1077;&#1083;&#1072;&#1090;&#1100;%20&#1088;&#1072;&#1076;&#1091;&#1075;&#1091;.pptx#1. &#1050;&#1072;&#1082; &#1089;&#1076;&#1077;&#1083;&#1072;&#1090;&#1100; &#1088;&#1072;&#1076;&#1091;&#1075;&#1091;?" TargetMode="External"/><Relationship Id="rId2" Type="http://schemas.openxmlformats.org/officeDocument/2006/relationships/hyperlink" Target="&#1056;&#1072;&#1076;&#1091;&#1075;&#1072;%20&#1075;&#1080;&#1087;&#1077;&#1088;&#1089;&#1089;&#1099;&#1083;&#1082;&#1072;.pptx#-1,22,&#1051;&#1077;&#1075;&#1077;&#1085;&#1076;&#1099;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hyperlink" Target="&#1056;&#1072;&#1076;&#1091;&#1075;&#1072;%20&#1075;&#1080;&#1087;&#1077;&#1088;&#1089;&#1089;&#1099;&#1083;&#1082;&#1072;.pptx#-1,25,&#1046;&#1080;&#1074;&#1086;&#1087;&#1080;&#1089;&#1100;" TargetMode="External"/><Relationship Id="rId4" Type="http://schemas.openxmlformats.org/officeDocument/2006/relationships/hyperlink" Target="7%20&#1086;%20&#1088;&#1072;&#1076;&#1091;&#1075;&#1077;.pptx#-1,1,7 &#1091;&#1076;&#1080;&#1074;&#1080;&#1090;&#1077;&#1083;&#1100;&#1085;&#1099;&#1093; &#1092;&#1072;&#1082;&#1090;&#1086;&#1074; &#1086; &#1088;&#1072;&#1076;&#1091;&#1075;&#1077;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&#1052;&#1091;&#1083;&#1100;&#1090;&#1080;&#1082;&#1080;-%20&#1056;&#1072;&#1076;&#1091;&#1075;&#1072;.mp4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83096" y="1180037"/>
            <a:ext cx="8689976" cy="2509213"/>
          </a:xfrm>
        </p:spPr>
        <p:txBody>
          <a:bodyPr/>
          <a:lstStyle/>
          <a:p>
            <a:r>
              <a:rPr lang="ru-RU" b="1" cap="none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Слово – </a:t>
            </a:r>
            <a:br>
              <a:rPr lang="ru-RU" b="1" cap="none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b="1" cap="none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ступенька</a:t>
            </a:r>
            <a:br>
              <a:rPr lang="ru-RU" b="1" cap="none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b="1" cap="none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 к творчеству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46675" y="4912894"/>
            <a:ext cx="8689976" cy="1371599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b="1" cap="none" dirty="0">
                <a:solidFill>
                  <a:schemeClr val="accent2">
                    <a:lumMod val="50000"/>
                  </a:schemeClr>
                </a:solidFill>
              </a:rPr>
              <a:t>Жук </a:t>
            </a:r>
            <a:r>
              <a:rPr lang="ru-RU" b="1" cap="none" dirty="0" err="1">
                <a:solidFill>
                  <a:schemeClr val="accent2">
                    <a:lumMod val="50000"/>
                  </a:schemeClr>
                </a:solidFill>
              </a:rPr>
              <a:t>софья</a:t>
            </a:r>
            <a:r>
              <a:rPr lang="ru-RU" b="1" cap="none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cap="none" dirty="0" err="1">
                <a:solidFill>
                  <a:schemeClr val="accent2">
                    <a:lumMod val="50000"/>
                  </a:schemeClr>
                </a:solidFill>
              </a:rPr>
              <a:t>глебовна</a:t>
            </a:r>
            <a:endParaRPr lang="ru-RU" b="1" cap="none" dirty="0">
              <a:solidFill>
                <a:schemeClr val="accent2">
                  <a:lumMod val="50000"/>
                </a:schemeClr>
              </a:solidFill>
            </a:endParaRPr>
          </a:p>
          <a:p>
            <a:pPr algn="r"/>
            <a:r>
              <a:rPr lang="ru-RU" b="1" cap="none" dirty="0">
                <a:solidFill>
                  <a:schemeClr val="accent2">
                    <a:lumMod val="50000"/>
                  </a:schemeClr>
                </a:solidFill>
              </a:rPr>
              <a:t>заместитель директора школы №700,</a:t>
            </a:r>
          </a:p>
          <a:p>
            <a:pPr algn="r"/>
            <a:r>
              <a:rPr lang="ru-RU" b="1" cap="none" dirty="0">
                <a:solidFill>
                  <a:schemeClr val="accent2">
                    <a:lumMod val="50000"/>
                  </a:schemeClr>
                </a:solidFill>
              </a:rPr>
              <a:t>учитель начальных классов</a:t>
            </a:r>
          </a:p>
        </p:txBody>
      </p:sp>
      <p:pic>
        <p:nvPicPr>
          <p:cNvPr id="1026" name="Picture 2" descr="C:\Users\Софья Глебовна\Desktop\21979760-Rainbow-background--Stock-Vector-free-rainbow-images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32" y="3717756"/>
            <a:ext cx="2799347" cy="279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715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095500" y="647700"/>
            <a:ext cx="9467850" cy="58674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Дитя, которое не привыкло вникать в смысл слова, </a:t>
            </a:r>
          </a:p>
          <a:p>
            <a:pPr marL="0" indent="0" algn="just">
              <a:buNone/>
            </a:pPr>
            <a:r>
              <a:rPr lang="ru-RU" sz="2800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темно понимает или вовсе не понимает </a:t>
            </a:r>
          </a:p>
          <a:p>
            <a:pPr marL="0" indent="0" algn="just">
              <a:buNone/>
            </a:pPr>
            <a:r>
              <a:rPr lang="ru-RU" sz="2800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его настоящего значения </a:t>
            </a:r>
          </a:p>
          <a:p>
            <a:pPr marL="0" indent="0" algn="just">
              <a:buNone/>
            </a:pPr>
            <a:r>
              <a:rPr lang="ru-RU" sz="2800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и не получило навыка распоряжаться им свободно </a:t>
            </a:r>
          </a:p>
          <a:p>
            <a:pPr marL="0" indent="0" algn="just">
              <a:buNone/>
            </a:pPr>
            <a:r>
              <a:rPr lang="ru-RU" sz="2800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в устной и письменной речи, </a:t>
            </a:r>
          </a:p>
          <a:p>
            <a:pPr marL="0" indent="0" algn="just">
              <a:buNone/>
            </a:pPr>
            <a:r>
              <a:rPr lang="ru-RU" sz="2800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всегда будет страдать от этого недостатка </a:t>
            </a:r>
          </a:p>
          <a:p>
            <a:pPr marL="0" indent="0" algn="just">
              <a:buNone/>
            </a:pPr>
            <a:r>
              <a:rPr lang="ru-RU" sz="2800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при изучении всякого другого предмета.</a:t>
            </a:r>
          </a:p>
          <a:p>
            <a:pPr marL="0" indent="0" algn="just">
              <a:buNone/>
            </a:pPr>
            <a:endParaRPr lang="ru-RU" sz="2800" b="1" cap="none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marL="0" indent="0" algn="r">
              <a:buNone/>
            </a:pPr>
            <a:r>
              <a:rPr lang="ru-RU" sz="2800" b="1" cap="none" dirty="0" err="1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К.Д.Ушинский</a:t>
            </a:r>
            <a:endParaRPr lang="ru-RU" sz="2800" b="1" cap="none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algn="just"/>
            <a:endParaRPr lang="ru-RU" sz="2800" b="1" cap="none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2050" name="Picture 2" descr="C:\Users\Софья Глебовна\Desktop\20544501-Summer-landscape-with-a-rainbow-and-the-lone-tree-Stock-Vector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43500"/>
            <a:ext cx="1981200" cy="156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219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66074" y="3381375"/>
            <a:ext cx="10363826" cy="20525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Неясность слова </a:t>
            </a:r>
          </a:p>
          <a:p>
            <a:pPr marL="0" indent="0">
              <a:buNone/>
            </a:pPr>
            <a:r>
              <a:rPr lang="ru-RU" sz="2800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есть неизменный признак неясности мысли</a:t>
            </a:r>
          </a:p>
          <a:p>
            <a:pPr marL="0" indent="0">
              <a:buNone/>
            </a:pPr>
            <a:r>
              <a:rPr lang="ru-RU" sz="2800" b="1" cap="none" dirty="0" err="1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Л.Н.Толстой</a:t>
            </a:r>
            <a:endParaRPr lang="ru-RU" sz="2800" b="1" cap="none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endParaRPr lang="ru-RU" sz="2800" b="1" cap="none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6" descr="j04372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628650"/>
            <a:ext cx="371475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712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447800" y="571500"/>
            <a:ext cx="9410700" cy="392429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Думаем мы не образами, а словами. Мысль, даже еще не высказанная вслух, уже воплощается в слова в мозгу человека. Наверное, вы замечали у многих людей привычку, размышляя, шевелить губами. Это не зря: это в голове думающего шевелятся непроизносимые им, но уже рождающиеся мысли-слова, рвущиеся во внешний мир. Человек «про себя» произносит свои мысли, как предложения. Иногда, впрочем, в мозгу возникают не звуковые, а молчаливые, «письменные» обличья слов. Из тех и других и складываются наши мысли. Вот что такое внутренняя речь.</a:t>
            </a:r>
          </a:p>
          <a:p>
            <a:pPr marL="0" indent="0" algn="r" fontAlgn="t">
              <a:buNone/>
            </a:pPr>
            <a:r>
              <a:rPr lang="ru-RU" sz="2400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Лев Успенский </a:t>
            </a:r>
          </a:p>
          <a:p>
            <a:pPr marL="0" indent="0" algn="r" fontAlgn="t">
              <a:buNone/>
            </a:pPr>
            <a:r>
              <a:rPr lang="ru-RU" sz="2400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Слово о словах</a:t>
            </a:r>
          </a:p>
          <a:p>
            <a:pPr algn="just"/>
            <a:endParaRPr lang="ru-RU" sz="2400" b="1" cap="none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8" descr="j04120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58" y="5170489"/>
            <a:ext cx="1046892" cy="134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27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997527"/>
            <a:ext cx="10364451" cy="997528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«Ученье свет, а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неученье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тьма»</a:t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</a:br>
            <a:endParaRPr lang="ru-RU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Овал 3">
            <a:hlinkClick r:id="rId2" action="ppaction://hlinkpres?slideindex=22&amp;slidetitle=Легенды"/>
          </p:cNvPr>
          <p:cNvSpPr/>
          <p:nvPr/>
        </p:nvSpPr>
        <p:spPr>
          <a:xfrm>
            <a:off x="1194956" y="1880755"/>
            <a:ext cx="1788390" cy="1672936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onotype Corsiva"/>
                <a:ea typeface="Calibri"/>
                <a:cs typeface="Times New Roman"/>
              </a:rPr>
              <a:t>в  языке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5" name="Овал 4">
            <a:hlinkClick r:id="rId3" action="ppaction://hlinkpres?slideindex=12&amp;slidetitle=Сколько цветов в радуге?"/>
          </p:cNvPr>
          <p:cNvSpPr/>
          <p:nvPr/>
        </p:nvSpPr>
        <p:spPr>
          <a:xfrm>
            <a:off x="1194956" y="4092864"/>
            <a:ext cx="1985819" cy="162559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onotype Corsiva"/>
                <a:ea typeface="Calibri"/>
                <a:cs typeface="Times New Roman"/>
              </a:rPr>
              <a:t>в  числах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6" name="Овал 5">
            <a:hlinkClick r:id="rId4" action="ppaction://hlinkpres?slideindex=1&amp;slidetitle=7 удивительных фактов о радуге"/>
          </p:cNvPr>
          <p:cNvSpPr/>
          <p:nvPr/>
        </p:nvSpPr>
        <p:spPr>
          <a:xfrm>
            <a:off x="4354366" y="4671292"/>
            <a:ext cx="2058555" cy="1885373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onotype Corsiva"/>
                <a:ea typeface="Calibri"/>
                <a:cs typeface="Times New Roman"/>
              </a:rPr>
              <a:t>в  природе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7" name="Овал 6">
            <a:hlinkClick r:id="rId5" action="ppaction://hlinkpres?slideindex=25&amp;slidetitle=Живопись"/>
          </p:cNvPr>
          <p:cNvSpPr/>
          <p:nvPr/>
        </p:nvSpPr>
        <p:spPr>
          <a:xfrm>
            <a:off x="8081818" y="4092864"/>
            <a:ext cx="2179782" cy="2058555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onotype Corsiva"/>
                <a:ea typeface="Calibri"/>
                <a:cs typeface="Times New Roman"/>
              </a:rPr>
              <a:t>в  искусстве</a:t>
            </a:r>
            <a:endParaRPr lang="ru-RU" sz="2800">
              <a:solidFill>
                <a:schemeClr val="tx1">
                  <a:lumMod val="95000"/>
                  <a:lumOff val="5000"/>
                </a:schemeClr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178300" y="2311977"/>
            <a:ext cx="3709554" cy="168332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Р А Д У Г А</a:t>
            </a:r>
          </a:p>
          <a:p>
            <a:pPr algn="ctr"/>
            <a:r>
              <a:rPr lang="ru-RU" sz="3600" dirty="0">
                <a:solidFill>
                  <a:schemeClr val="accent2">
                    <a:lumMod val="50000"/>
                  </a:schemeClr>
                </a:solidFill>
              </a:rPr>
              <a:t> познания</a:t>
            </a:r>
          </a:p>
        </p:txBody>
      </p:sp>
      <p:pic>
        <p:nvPicPr>
          <p:cNvPr id="9" name="Picture 2" descr="http://i039.radikal.ru/1105/99/22393bcff0f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725" y="1522989"/>
            <a:ext cx="2416241" cy="238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>
            <a:hlinkClick r:id="rId7" action="ppaction://hlinkpres?slideindex=1&amp;slidetitle=Как сделать радугу?"/>
          </p:cNvPr>
          <p:cNvSpPr/>
          <p:nvPr/>
        </p:nvSpPr>
        <p:spPr>
          <a:xfrm>
            <a:off x="6332969" y="5660690"/>
            <a:ext cx="914400" cy="914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5662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2374" y="804992"/>
            <a:ext cx="10363826" cy="3424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Чтение книг – это лишь начало дела. </a:t>
            </a:r>
          </a:p>
          <a:p>
            <a:pPr marL="0" indent="0">
              <a:buNone/>
            </a:pPr>
            <a:r>
              <a:rPr lang="ru-RU" sz="2800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Творчество жизни – вот цель.</a:t>
            </a:r>
          </a:p>
          <a:p>
            <a:pPr marL="0" indent="0">
              <a:buNone/>
            </a:pPr>
            <a:r>
              <a:rPr lang="ru-RU" sz="2800" b="1" cap="none" dirty="0" err="1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Н.А.Рубакин</a:t>
            </a:r>
            <a:endParaRPr lang="ru-RU" sz="2800" b="1" cap="none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177746"/>
            <a:ext cx="5486399" cy="437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243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276350" y="590550"/>
            <a:ext cx="6896100" cy="360045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Радуга.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Цветная, дождевая.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Стоит, переливается, сверкает.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Засияла на небе радуга.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Ослепительно!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Ефимова Вероника (3 класс)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499" y="856629"/>
            <a:ext cx="2440468" cy="238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3984833" y="3562350"/>
            <a:ext cx="6896100" cy="2409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800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Радуга.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800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Красивая, удивительная.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800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Радует, красит мир, успокаивает.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800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Я очень люблю смотреть на радугу.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800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Хорошо.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b="1" cap="none" dirty="0" err="1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Пую</a:t>
            </a:r>
            <a:r>
              <a:rPr lang="ru-RU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 Степан (3 класс)</a:t>
            </a:r>
          </a:p>
        </p:txBody>
      </p:sp>
      <p:pic>
        <p:nvPicPr>
          <p:cNvPr id="3074" name="Picture 2" descr="C:\Users\Софья Глебовна\Desktop\101_51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3740467"/>
            <a:ext cx="2244090" cy="223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704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2825" y="313717"/>
            <a:ext cx="10364451" cy="943583"/>
          </a:xfrm>
        </p:spPr>
        <p:txBody>
          <a:bodyPr>
            <a:noAutofit/>
          </a:bodyPr>
          <a:lstStyle/>
          <a:p>
            <a:r>
              <a:rPr lang="ru-RU" sz="3200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Как </a:t>
            </a:r>
            <a:r>
              <a:rPr lang="ru-RU" sz="3200" b="1" cap="none" dirty="0" err="1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Бутявка</a:t>
            </a:r>
            <a:r>
              <a:rPr lang="ru-RU" sz="3200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 увидела радугу</a:t>
            </a:r>
            <a:br>
              <a:rPr lang="ru-RU" sz="3200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</a:br>
            <a:endParaRPr lang="ru-RU" sz="3200" b="1" cap="none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42950" y="1143000"/>
            <a:ext cx="10991850" cy="527685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Жила-была </a:t>
            </a:r>
            <a:r>
              <a:rPr lang="ru-RU" sz="2600" b="1" cap="none" dirty="0" err="1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Бутявка</a:t>
            </a:r>
            <a:r>
              <a:rPr lang="ru-RU" sz="2600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. Она была маленькой и поэтому не выходила из дома. Когда она подросла и вышла на улицу, то спросила у мамы: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- Что это?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- Это солнце, – ответила мама.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- А это что?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- Это небо.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Вдруг пошел дождь и воздух наполнился частичками влаги. Когда дождь закончился, </a:t>
            </a:r>
            <a:r>
              <a:rPr lang="ru-RU" sz="2600" b="1" cap="none" dirty="0" err="1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Бутявка</a:t>
            </a:r>
            <a:r>
              <a:rPr lang="ru-RU" sz="2600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 увидела радугу!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- Ой, что это – такое разноцветное?!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- Это радуга. Не забывай ее!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600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Это самое прекрасное, что я видела! – сказала </a:t>
            </a:r>
            <a:r>
              <a:rPr lang="ru-RU" sz="2600" b="1" cap="none" dirty="0" err="1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Бутявка</a:t>
            </a:r>
            <a:r>
              <a:rPr lang="ru-RU" sz="2600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.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b="1" cap="none" dirty="0" err="1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Самуйлов</a:t>
            </a:r>
            <a:r>
              <a:rPr lang="ru-RU" sz="2600" b="1" cap="none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 Павел (3 класс)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2600" b="1" cap="none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931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950" y="1867572"/>
            <a:ext cx="6743700" cy="2723478"/>
          </a:xfrm>
        </p:spPr>
        <p:txBody>
          <a:bodyPr>
            <a:prstTxWarp prst="textDeflateBottom">
              <a:avLst/>
            </a:prstTxWarp>
          </a:bodyPr>
          <a:lstStyle/>
          <a:p>
            <a:r>
              <a:rPr lang="ru-RU" b="1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Спасибо за внимание</a:t>
            </a:r>
          </a:p>
        </p:txBody>
      </p:sp>
      <p:pic>
        <p:nvPicPr>
          <p:cNvPr id="4" name="Picture 11" descr="j04385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23" y="1068846"/>
            <a:ext cx="4495800" cy="4895850"/>
          </a:xfrm>
          <a:prstGeom prst="rect">
            <a:avLst/>
          </a:prstGeom>
        </p:spPr>
      </p:pic>
      <p:sp>
        <p:nvSpPr>
          <p:cNvPr id="5" name="Овал 4">
            <a:hlinkClick r:id="rId3" action="ppaction://hlinkfile"/>
          </p:cNvPr>
          <p:cNvSpPr/>
          <p:nvPr/>
        </p:nvSpPr>
        <p:spPr>
          <a:xfrm>
            <a:off x="3258519" y="5115732"/>
            <a:ext cx="1348352" cy="1363851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7832544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302</TotalTime>
  <Words>265</Words>
  <Application>Microsoft Office PowerPoint</Application>
  <PresentationFormat>Широкоэкранный</PresentationFormat>
  <Paragraphs>54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Arial</vt:lpstr>
      <vt:lpstr>Arial Black</vt:lpstr>
      <vt:lpstr>Book Antiqua</vt:lpstr>
      <vt:lpstr>Bookman Old Style</vt:lpstr>
      <vt:lpstr>Calibri</vt:lpstr>
      <vt:lpstr>Monotype Corsiva</vt:lpstr>
      <vt:lpstr>Times New Roman</vt:lpstr>
      <vt:lpstr>Tw Cen MT</vt:lpstr>
      <vt:lpstr>Капля</vt:lpstr>
      <vt:lpstr>Слово –  ступенька  к творчеству</vt:lpstr>
      <vt:lpstr>Презентация PowerPoint</vt:lpstr>
      <vt:lpstr>Презентация PowerPoint</vt:lpstr>
      <vt:lpstr>Презентация PowerPoint</vt:lpstr>
      <vt:lpstr>«Ученье свет, а неученье тьма» </vt:lpstr>
      <vt:lpstr>Презентация PowerPoint</vt:lpstr>
      <vt:lpstr>Презентация PowerPoint</vt:lpstr>
      <vt:lpstr>Как Бутявка увидела радугу 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Слово – путь к творчеству</dc:title>
  <dc:creator>софья жук</dc:creator>
  <cp:lastModifiedBy>софья жук</cp:lastModifiedBy>
  <cp:revision>21</cp:revision>
  <cp:lastPrinted>2016-04-20T12:40:26Z</cp:lastPrinted>
  <dcterms:created xsi:type="dcterms:W3CDTF">2016-04-19T19:52:50Z</dcterms:created>
  <dcterms:modified xsi:type="dcterms:W3CDTF">2016-04-20T20:32:18Z</dcterms:modified>
</cp:coreProperties>
</file>