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7" r:id="rId2"/>
    <p:sldId id="296" r:id="rId3"/>
    <p:sldId id="291" r:id="rId4"/>
    <p:sldId id="279" r:id="rId5"/>
    <p:sldId id="281" r:id="rId6"/>
    <p:sldId id="280" r:id="rId7"/>
    <p:sldId id="293" r:id="rId8"/>
    <p:sldId id="295" r:id="rId9"/>
    <p:sldId id="294" r:id="rId10"/>
    <p:sldId id="290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D9D"/>
    <a:srgbClr val="EBFC4E"/>
    <a:srgbClr val="BFE1FB"/>
    <a:srgbClr val="85DBF4"/>
    <a:srgbClr val="C8E5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1" autoAdjust="0"/>
    <p:restoredTop sz="94660"/>
  </p:normalViewPr>
  <p:slideViewPr>
    <p:cSldViewPr snapToGrid="0">
      <p:cViewPr>
        <p:scale>
          <a:sx n="94" d="100"/>
          <a:sy n="94" d="100"/>
        </p:scale>
        <p:origin x="-240" y="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AC89E-9A98-4808-B5DF-8393E9F2FF11}" type="datetimeFigureOut">
              <a:rPr lang="ru-RU" smtClean="0"/>
              <a:t>04.04.2017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6E63B-9A94-4697-B8F1-38688DF9C5F8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AC89E-9A98-4808-B5DF-8393E9F2FF11}" type="datetimeFigureOut">
              <a:rPr lang="ru-RU" smtClean="0"/>
              <a:t>04.04.2017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6E63B-9A94-4697-B8F1-38688DF9C5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AC89E-9A98-4808-B5DF-8393E9F2FF11}" type="datetimeFigureOut">
              <a:rPr lang="ru-RU" smtClean="0"/>
              <a:t>04.04.2017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6E63B-9A94-4697-B8F1-38688DF9C5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AC89E-9A98-4808-B5DF-8393E9F2FF11}" type="datetimeFigureOut">
              <a:rPr lang="ru-RU" smtClean="0"/>
              <a:t>04.04.2017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6E63B-9A94-4697-B8F1-38688DF9C5F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AC89E-9A98-4808-B5DF-8393E9F2FF11}" type="datetimeFigureOut">
              <a:rPr lang="ru-RU" smtClean="0"/>
              <a:t>04.04.2017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6E63B-9A94-4697-B8F1-38688DF9C5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AC89E-9A98-4808-B5DF-8393E9F2FF11}" type="datetimeFigureOut">
              <a:rPr lang="ru-RU" smtClean="0"/>
              <a:t>04.04.2017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6E63B-9A94-4697-B8F1-38688DF9C5F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AC89E-9A98-4808-B5DF-8393E9F2FF11}" type="datetimeFigureOut">
              <a:rPr lang="ru-RU" smtClean="0"/>
              <a:t>04.04.2017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6E63B-9A94-4697-B8F1-38688DF9C5F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AC89E-9A98-4808-B5DF-8393E9F2FF11}" type="datetimeFigureOut">
              <a:rPr lang="ru-RU" smtClean="0"/>
              <a:t>04.04.2017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6E63B-9A94-4697-B8F1-38688DF9C5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AC89E-9A98-4808-B5DF-8393E9F2FF11}" type="datetimeFigureOut">
              <a:rPr lang="ru-RU" smtClean="0"/>
              <a:t>04.04.2017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6E63B-9A94-4697-B8F1-38688DF9C5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AC89E-9A98-4808-B5DF-8393E9F2FF11}" type="datetimeFigureOut">
              <a:rPr lang="ru-RU" smtClean="0"/>
              <a:t>04.04.2017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6E63B-9A94-4697-B8F1-38688DF9C5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AC89E-9A98-4808-B5DF-8393E9F2FF11}" type="datetimeFigureOut">
              <a:rPr lang="ru-RU" smtClean="0"/>
              <a:t>04.04.2017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6E63B-9A94-4697-B8F1-38688DF9C5F8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DDAC89E-9A98-4808-B5DF-8393E9F2FF11}" type="datetimeFigureOut">
              <a:rPr lang="ru-RU" smtClean="0"/>
              <a:t>04.04.2017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926E63B-9A94-4697-B8F1-38688DF9C5F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jpeg"/><Relationship Id="rId7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1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2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886" y="1449238"/>
            <a:ext cx="6716007" cy="519894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681487" y="-138023"/>
            <a:ext cx="106018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ГБОУ «ШКОЛА </a:t>
            </a:r>
            <a:r>
              <a:rPr lang="en-US" sz="24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N</a:t>
            </a:r>
            <a:r>
              <a:rPr lang="ru-RU" sz="24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1874» дошкольное отделение  «РАДОСТЬ»</a:t>
            </a:r>
            <a:r>
              <a:rPr lang="ru-RU" sz="4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                                      </a:t>
            </a:r>
            <a:endParaRPr lang="ru-RU" sz="2800" dirty="0">
              <a:ln w="18415" cmpd="sng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7" name="Picture 3" descr="C:\Users\1874\Desktop\Знатоки природы\Год-Экологии-в-России-2017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807" y="643631"/>
            <a:ext cx="2822183" cy="175843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6057804" y="4111499"/>
            <a:ext cx="6683410" cy="2251406"/>
            <a:chOff x="3047999" y="2411089"/>
            <a:chExt cx="6147201" cy="1975275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24225" y="2411089"/>
              <a:ext cx="1286367" cy="1975275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3047999" y="2806790"/>
              <a:ext cx="6147201" cy="7290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2400" b="1" dirty="0" smtClean="0">
                  <a:ln w="1905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latin typeface="Arial Black" panose="020B0A04020102020204" pitchFamily="34" charset="0"/>
                </a:rPr>
                <a:t>2016-17</a:t>
              </a:r>
            </a:p>
            <a:p>
              <a:pPr lvl="0" algn="ctr"/>
              <a:r>
                <a:rPr lang="ru-RU" sz="2400" b="1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latin typeface="Arial Black" panose="020B0A04020102020204" pitchFamily="34" charset="0"/>
                </a:rPr>
                <a:t>у</a:t>
              </a:r>
              <a:r>
                <a:rPr lang="ru-RU" sz="2400" b="1" dirty="0" smtClean="0">
                  <a:ln w="1905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latin typeface="Arial Black" panose="020B0A04020102020204" pitchFamily="34" charset="0"/>
                </a:rPr>
                <a:t>ч.год</a:t>
              </a:r>
              <a:endParaRPr lang="ru-RU" sz="24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535552" y="751402"/>
            <a:ext cx="73340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ЗНАТОКИ ПРИРОДЫ</a:t>
            </a:r>
            <a:endParaRPr lang="ru-RU" sz="4800" b="1" dirty="0">
              <a:ln w="19050">
                <a:solidFill>
                  <a:srgbClr val="002060"/>
                </a:solidFill>
              </a:ln>
              <a:solidFill>
                <a:srgbClr val="FFFF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722776" y="3127563"/>
            <a:ext cx="23471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О. В. 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Ткаченко</a:t>
            </a:r>
          </a:p>
          <a:p>
            <a:pPr algn="r"/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И. П. Воронова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535552" y="1422436"/>
            <a:ext cx="7447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викторина для детей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подготовительной к школе 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группы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60989" y="2801375"/>
            <a:ext cx="4639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Подготовили и провели воспитатели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3664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" t="16254" b="10527"/>
          <a:stretch/>
        </p:blipFill>
        <p:spPr>
          <a:xfrm>
            <a:off x="480803" y="691803"/>
            <a:ext cx="8176214" cy="454447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8101" y="181155"/>
            <a:ext cx="1794920" cy="1773753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2" t="35130" r="22265" b="17742"/>
          <a:stretch/>
        </p:blipFill>
        <p:spPr>
          <a:xfrm rot="16200000">
            <a:off x="8811043" y="2941791"/>
            <a:ext cx="3538929" cy="216481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271623" y="-77638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44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Подведение итогов</a:t>
            </a:r>
            <a:endParaRPr lang="ru-RU" sz="4400" b="1" dirty="0">
              <a:ln w="12700">
                <a:solidFill>
                  <a:srgbClr val="212745">
                    <a:satMod val="155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98101" y="5793662"/>
            <a:ext cx="22882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Итоговая диаграмма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7805" y="5167224"/>
            <a:ext cx="9170296" cy="1397478"/>
          </a:xfrm>
          <a:prstGeom prst="roundRect">
            <a:avLst/>
          </a:prstGeom>
          <a:solidFill>
            <a:srgbClr val="F4FD9D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Ребята, у вас наверняка </a:t>
            </a:r>
            <a:r>
              <a:rPr 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появились какие-то вопросы, возникло желание узнать </a:t>
            </a:r>
            <a:endParaRPr lang="ru-RU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 </a:t>
            </a:r>
            <a:r>
              <a:rPr 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чем-то более подробно, мы вместе будем искать ответы. </a:t>
            </a:r>
            <a:endParaRPr lang="ru-RU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>
                <a:ln>
                  <a:solidFill>
                    <a:srgbClr val="002060"/>
                  </a:solidFill>
                </a:ln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Спасибо за увлекательное, интересное путешествие! До новых встреч!</a:t>
            </a:r>
          </a:p>
        </p:txBody>
      </p:sp>
    </p:spTree>
    <p:extLst>
      <p:ext uri="{BB962C8B-B14F-4D97-AF65-F5344CB8AC3E}">
        <p14:creationId xmlns:p14="http://schemas.microsoft.com/office/powerpoint/2010/main" val="24977454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050" y="797082"/>
            <a:ext cx="5591181" cy="366422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997" y="5311248"/>
            <a:ext cx="1424434" cy="13354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092" y="5377148"/>
            <a:ext cx="1506418" cy="115994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21" y="5377148"/>
            <a:ext cx="2484407" cy="12036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557" y="527411"/>
            <a:ext cx="1931918" cy="144893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320" y="5573088"/>
            <a:ext cx="1976467" cy="106729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442" y="1493901"/>
            <a:ext cx="2342043" cy="13100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646" y="5728356"/>
            <a:ext cx="1928000" cy="64629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45879" y="-22672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800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ЗНАТОКИ </a:t>
            </a:r>
            <a:r>
              <a:rPr lang="ru-RU" sz="2800" dirty="0" smtClean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ПРИРОДЫ -</a:t>
            </a:r>
            <a:endParaRPr lang="ru-RU" sz="2800" dirty="0">
              <a:ln w="19050">
                <a:solidFill>
                  <a:srgbClr val="002060"/>
                </a:solidFill>
              </a:ln>
              <a:solidFill>
                <a:srgbClr val="FFFF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9010" y="393500"/>
            <a:ext cx="119820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викторина 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путешествие по планете из шести туров для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 подготовительной к школе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группы. 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555" y="716502"/>
            <a:ext cx="725207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755">
              <a:spcAft>
                <a:spcPts val="600"/>
              </a:spcAft>
            </a:pPr>
            <a:r>
              <a:rPr lang="ru-RU" sz="2000" dirty="0" smtClean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ЦЕЛЬ путешествия - 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азвитие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познавательной активности, </a:t>
            </a:r>
          </a:p>
          <a:p>
            <a:pPr marL="71755">
              <a:spcAft>
                <a:spcPts val="60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закрепление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знаний об окружающем мире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0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154260" y="1209464"/>
            <a:ext cx="6096000" cy="3809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71755">
              <a:lnSpc>
                <a:spcPct val="150000"/>
              </a:lnSpc>
              <a:spcAft>
                <a:spcPts val="6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9010" y="1392486"/>
            <a:ext cx="5543054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</a:t>
            </a:r>
            <a:r>
              <a:rPr lang="ru-RU" sz="2000" dirty="0" smtClean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сновные задачи: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воспитание дружеских взаимоотношений, формирование навыков коллективного взаимодействия у детей;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формирование 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первичных представлений о природном многообразии планеты З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емля, взаимосвязях в природе;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формирование элементарных экологических представлений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развитие 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эмоциональной восприимчивости, эмоционального отклика на красоту окружающего 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мира;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доставлять детям радость и удовольствие от игр развивающей 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направленности.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ru-RU" dirty="0"/>
          </a:p>
        </p:txBody>
      </p:sp>
      <p:grpSp>
        <p:nvGrpSpPr>
          <p:cNvPr id="18" name="Группа 17"/>
          <p:cNvGrpSpPr/>
          <p:nvPr/>
        </p:nvGrpSpPr>
        <p:grpSpPr>
          <a:xfrm>
            <a:off x="9250260" y="3033404"/>
            <a:ext cx="2917455" cy="3503685"/>
            <a:chOff x="9250259" y="2855056"/>
            <a:chExt cx="2917455" cy="3503685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250259" y="2855056"/>
              <a:ext cx="2917455" cy="3503685"/>
            </a:xfrm>
            <a:prstGeom prst="rect">
              <a:avLst/>
            </a:prstGeom>
          </p:spPr>
        </p:pic>
        <p:sp>
          <p:nvSpPr>
            <p:cNvPr id="6" name="Скругленный прямоугольник 5"/>
            <p:cNvSpPr/>
            <p:nvPr/>
          </p:nvSpPr>
          <p:spPr>
            <a:xfrm rot="19400932">
              <a:off x="9338350" y="5047254"/>
              <a:ext cx="1475609" cy="476919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>
                  <a:solidFill>
                    <a:srgbClr val="002060"/>
                  </a:solidFill>
                </a:rPr>
                <a:t>ЗНАНИЯ</a:t>
              </a:r>
              <a:endParaRPr lang="ru-RU" sz="24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00212" y="4380559"/>
            <a:ext cx="939207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Транспорт  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ребята выберут сами. </a:t>
            </a:r>
            <a:r>
              <a:rPr lang="ru-RU" sz="2000" dirty="0" smtClean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Багаж 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знания, полученные в процессе непосредственно образовательной деятельности и во время совместной  деятельности со взрослыми.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07444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87" y="0"/>
            <a:ext cx="2777930" cy="17958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3120" y="399709"/>
            <a:ext cx="3741612" cy="257640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9138" y="3736889"/>
            <a:ext cx="2826352" cy="216482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535" y="4480622"/>
            <a:ext cx="3508104" cy="197330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10885917" y="2996055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Тайга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88859" y="5839490"/>
            <a:ext cx="2796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Н</a:t>
            </a:r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епроходимый тропический 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лес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82316" y="6345144"/>
            <a:ext cx="570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Рис</a:t>
            </a: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19136" y="6345144"/>
            <a:ext cx="2568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Гусеница шелкопряд</a:t>
            </a:r>
          </a:p>
          <a:p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10787089" y="4496454"/>
            <a:ext cx="1246801" cy="1957477"/>
            <a:chOff x="10850625" y="4526386"/>
            <a:chExt cx="1246801" cy="1957477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50625" y="4526386"/>
              <a:ext cx="1246801" cy="1957477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>
              <a:off x="10949453" y="4747682"/>
              <a:ext cx="97190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800" b="1" dirty="0" smtClean="0">
                  <a:ln w="1905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</a:rPr>
                <a:t>I </a:t>
              </a:r>
              <a:endParaRPr lang="en-US" sz="28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endParaRPr>
            </a:p>
            <a:p>
              <a:pPr lvl="0" algn="ctr"/>
              <a:r>
                <a:rPr lang="ru-RU" sz="2800" b="1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</a:rPr>
                <a:t>тур</a:t>
              </a:r>
            </a:p>
          </p:txBody>
        </p:sp>
      </p:grpSp>
      <p:sp>
        <p:nvSpPr>
          <p:cNvPr id="16" name="Скругленный прямоугольник 15"/>
          <p:cNvSpPr/>
          <p:nvPr/>
        </p:nvSpPr>
        <p:spPr>
          <a:xfrm>
            <a:off x="31138" y="1699405"/>
            <a:ext cx="4451179" cy="2797050"/>
          </a:xfrm>
          <a:prstGeom prst="roundRect">
            <a:avLst/>
          </a:prstGeom>
          <a:solidFill>
            <a:srgbClr val="F4FD9D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7080" y="2034254"/>
            <a:ext cx="4455238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Какой лес называется хвойным? Как по - другому можно назвать хвойный лес? </a:t>
            </a: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Что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такое джунгли? </a:t>
            </a:r>
            <a:endParaRPr lang="ru-RU" sz="1600" b="1" dirty="0" smtClean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Какое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растение Азии выращивают на залитых водой полях? 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Из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чего научились получать шёлковую нить и делать шёлковую ткань? 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9" r="14388" b="15649"/>
          <a:stretch/>
        </p:blipFill>
        <p:spPr>
          <a:xfrm>
            <a:off x="4302639" y="156147"/>
            <a:ext cx="4335322" cy="503865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8554" y="4529388"/>
            <a:ext cx="2553514" cy="195643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239338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19" y="1985084"/>
            <a:ext cx="6091930" cy="456894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264" y="4190137"/>
            <a:ext cx="4278702" cy="24067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r="10298"/>
          <a:stretch/>
        </p:blipFill>
        <p:spPr>
          <a:xfrm>
            <a:off x="9319443" y="-71223"/>
            <a:ext cx="2615494" cy="389054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extBox 1"/>
          <p:cNvSpPr txBox="1"/>
          <p:nvPr/>
        </p:nvSpPr>
        <p:spPr>
          <a:xfrm>
            <a:off x="58697" y="2123422"/>
            <a:ext cx="1690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Африка</a:t>
            </a:r>
            <a:endParaRPr lang="ru-RU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7" y="97720"/>
            <a:ext cx="2138732" cy="22565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4209" y="2046535"/>
            <a:ext cx="3577701" cy="201245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731547" y="0"/>
            <a:ext cx="678898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 </a:t>
            </a:r>
            <a:endParaRPr lang="ru-RU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10834775" y="4509714"/>
            <a:ext cx="1218586" cy="1916434"/>
            <a:chOff x="10834775" y="4509714"/>
            <a:chExt cx="1218586" cy="1916434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4775" y="4509714"/>
              <a:ext cx="1218586" cy="191643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1062393" y="4685631"/>
              <a:ext cx="76335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</a:rPr>
                <a:t>II </a:t>
              </a:r>
              <a:endParaRPr lang="en-US" sz="2800" b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endParaRPr>
            </a:p>
            <a:p>
              <a:pPr algn="ctr"/>
              <a:r>
                <a:rPr lang="ru-RU" sz="2800" b="1" dirty="0" smtClean="0">
                  <a:ln w="1905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</a:rPr>
                <a:t>тур</a:t>
              </a:r>
              <a:endParaRPr lang="ru-RU" sz="28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829803" y="902658"/>
            <a:ext cx="6245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сложные вопросы, много ответственности. Команды не расслабляются, а готовы помочь своим капитанам.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19443" y="3716981"/>
            <a:ext cx="2797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Подведение итогов конкурса – диаграмма.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57003" y="-46018"/>
            <a:ext cx="87730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Конкурс капитанов</a:t>
            </a:r>
            <a:endParaRPr lang="ru-RU" sz="4400" b="1" dirty="0">
              <a:ln w="12700">
                <a:solidFill>
                  <a:srgbClr val="212745">
                    <a:satMod val="155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07869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56" y="63641"/>
            <a:ext cx="1793289" cy="24877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756" y="2178419"/>
            <a:ext cx="16735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Южная </a:t>
            </a:r>
          </a:p>
          <a:p>
            <a:r>
              <a:rPr lang="ru-RU" sz="2400" b="1" dirty="0" smtClean="0"/>
              <a:t>Америка</a:t>
            </a:r>
            <a:endParaRPr lang="ru-RU" sz="24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685" y="63642"/>
            <a:ext cx="6003894" cy="450292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0205" t="5014" r="6577" b="8234"/>
          <a:stretch/>
        </p:blipFill>
        <p:spPr>
          <a:xfrm>
            <a:off x="8330603" y="4228367"/>
            <a:ext cx="3807191" cy="22325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8551"/>
          <a:stretch/>
        </p:blipFill>
        <p:spPr>
          <a:xfrm>
            <a:off x="5541788" y="4246116"/>
            <a:ext cx="3731608" cy="22952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5979" y="4293196"/>
            <a:ext cx="3505736" cy="1971977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10918489" y="4478006"/>
            <a:ext cx="1219306" cy="1914310"/>
            <a:chOff x="10815453" y="4478006"/>
            <a:chExt cx="1219306" cy="1914310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15453" y="4478006"/>
              <a:ext cx="1219306" cy="1914310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11008163" y="4746580"/>
              <a:ext cx="833887" cy="9471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800" b="1" dirty="0" smtClean="0">
                  <a:ln w="1905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</a:rPr>
                <a:t>III</a:t>
              </a:r>
              <a:endParaRPr lang="en-US" sz="28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endParaRPr>
            </a:p>
            <a:p>
              <a:pPr lvl="0" algn="ctr"/>
              <a:r>
                <a:rPr lang="ru-RU" sz="2800" b="1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</a:rPr>
                <a:t>тур</a:t>
              </a: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1714991" y="-81334"/>
            <a:ext cx="5038640" cy="4472425"/>
          </a:xfrm>
          <a:prstGeom prst="roundRect">
            <a:avLst/>
          </a:prstGeom>
          <a:solidFill>
            <a:srgbClr val="F4FD9D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957058" y="755023"/>
            <a:ext cx="4470627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Кто первым из европейцев оказался на берегах Америки? Его считают первооткрывателем этого континента. Расскажите историю.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Почему джунгли реки Амазонки называют «лёгкими планеты»?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Как называют коренных жителей Америки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Расскажите историю.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Посмотрите на экран. Что это за птица? Что вы можете сказать об этом обитателе Южной Америки?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/>
          <a:srcRect l="16231" t="1830" r="13873"/>
          <a:stretch/>
        </p:blipFill>
        <p:spPr>
          <a:xfrm>
            <a:off x="2839903" y="4293196"/>
            <a:ext cx="2788816" cy="220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0740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2" y="32126"/>
            <a:ext cx="2047722" cy="27002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7742" t="2837" r="7365" b="4849"/>
          <a:stretch/>
        </p:blipFill>
        <p:spPr>
          <a:xfrm>
            <a:off x="8513625" y="157756"/>
            <a:ext cx="3451212" cy="21109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7505" t="825" r="20381" b="3340"/>
          <a:stretch/>
        </p:blipFill>
        <p:spPr>
          <a:xfrm>
            <a:off x="8911087" y="2219531"/>
            <a:ext cx="3053750" cy="26502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048" y="-65258"/>
            <a:ext cx="6092770" cy="456957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l="526" t="5100" r="1848" b="11389"/>
          <a:stretch/>
        </p:blipFill>
        <p:spPr>
          <a:xfrm>
            <a:off x="154153" y="3976544"/>
            <a:ext cx="5287993" cy="2544368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10857308" y="4451447"/>
            <a:ext cx="1219306" cy="1914310"/>
            <a:chOff x="10728396" y="4451447"/>
            <a:chExt cx="1219306" cy="1914310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728396" y="4451447"/>
              <a:ext cx="1219306" cy="1914310"/>
            </a:xfrm>
            <a:prstGeom prst="rect">
              <a:avLst/>
            </a:prstGeom>
          </p:spPr>
        </p:pic>
        <p:sp>
          <p:nvSpPr>
            <p:cNvPr id="10" name="Прямоугольник 9"/>
            <p:cNvSpPr/>
            <p:nvPr/>
          </p:nvSpPr>
          <p:spPr>
            <a:xfrm>
              <a:off x="10959925" y="4665919"/>
              <a:ext cx="75624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800" b="1" dirty="0" smtClean="0">
                  <a:ln w="1905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</a:rPr>
                <a:t>IV </a:t>
              </a:r>
              <a:endParaRPr lang="en-US" sz="28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endParaRPr>
            </a:p>
            <a:p>
              <a:pPr lvl="0" algn="ctr"/>
              <a:r>
                <a:rPr lang="ru-RU" sz="2800" b="1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</a:rPr>
                <a:t>тур</a:t>
              </a: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/>
          <a:srcRect l="7176" t="1578" r="7082" b="1328"/>
          <a:stretch/>
        </p:blipFill>
        <p:spPr>
          <a:xfrm>
            <a:off x="5489415" y="3933107"/>
            <a:ext cx="3819135" cy="2432650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114761" y="3152741"/>
            <a:ext cx="6633507" cy="936179"/>
          </a:xfrm>
          <a:prstGeom prst="roundRect">
            <a:avLst/>
          </a:prstGeom>
          <a:solidFill>
            <a:srgbClr val="F4FD9D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84512" y="3241477"/>
            <a:ext cx="6636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Думаем, обсуждаем, выбираем версию для ответа – учимся работать в команде.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3775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35"/>
          <a:stretch/>
        </p:blipFill>
        <p:spPr>
          <a:xfrm>
            <a:off x="309670" y="3350169"/>
            <a:ext cx="4850093" cy="322527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76"/>
          <a:stretch/>
        </p:blipFill>
        <p:spPr>
          <a:xfrm>
            <a:off x="4710644" y="533785"/>
            <a:ext cx="4913761" cy="302654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7"/>
          <a:stretch/>
        </p:blipFill>
        <p:spPr>
          <a:xfrm>
            <a:off x="5767863" y="3560327"/>
            <a:ext cx="3943423" cy="289434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1" r="15172" b="9261"/>
          <a:stretch/>
        </p:blipFill>
        <p:spPr>
          <a:xfrm rot="5400000">
            <a:off x="9285335" y="1155617"/>
            <a:ext cx="3212099" cy="21792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5795" y="4430040"/>
            <a:ext cx="1219306" cy="191431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969558" y="4684144"/>
            <a:ext cx="8717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V </a:t>
            </a:r>
            <a:endParaRPr lang="en-US" sz="2800" b="1" dirty="0">
              <a:ln w="19050"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  <a:p>
            <a:pPr lvl="0" algn="ctr"/>
            <a:r>
              <a:rPr lang="ru-RU" sz="28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тур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04" y="868765"/>
            <a:ext cx="2461313" cy="2251840"/>
          </a:xfrm>
          <a:prstGeom prst="rect">
            <a:avLst/>
          </a:prstGeom>
          <a:ln>
            <a:solidFill>
              <a:srgbClr val="BFE1FB"/>
            </a:solidFill>
          </a:ln>
          <a:effectLst>
            <a:softEdge rad="63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511552" y="-130240"/>
            <a:ext cx="89963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4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Заселяем животных на материк</a:t>
            </a:r>
            <a:endParaRPr lang="ru-RU" sz="4400" b="1" dirty="0">
              <a:ln w="12700">
                <a:solidFill>
                  <a:srgbClr val="212745">
                    <a:satMod val="155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19292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8062" y="4365052"/>
            <a:ext cx="1286367" cy="19752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8655" t="10592" r="10521" b="5138"/>
          <a:stretch/>
        </p:blipFill>
        <p:spPr>
          <a:xfrm>
            <a:off x="233731" y="867322"/>
            <a:ext cx="3428936" cy="535711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748111" y="489449"/>
            <a:ext cx="6418053" cy="402356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582172" y="-146649"/>
            <a:ext cx="73468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Пернатые рядом с нами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662667" y="4658262"/>
            <a:ext cx="7009951" cy="1388853"/>
          </a:xfrm>
          <a:prstGeom prst="roundRect">
            <a:avLst/>
          </a:prstGeom>
          <a:solidFill>
            <a:srgbClr val="F4FD9D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62817" y="4814079"/>
            <a:ext cx="68098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Возвращаемся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свой родной континент – Евразию, в Россию, в Москву.</a:t>
            </a:r>
          </a:p>
          <a:p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нас зима. Мы знаем, как в это время особенно тяжело птицам. 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Ребята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каких птиц вы 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узнали?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9293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41" y="769441"/>
            <a:ext cx="6024233" cy="451817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158" y="769441"/>
            <a:ext cx="5104582" cy="3828438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8" name="Группа 7"/>
          <p:cNvGrpSpPr/>
          <p:nvPr/>
        </p:nvGrpSpPr>
        <p:grpSpPr>
          <a:xfrm>
            <a:off x="10777343" y="4456504"/>
            <a:ext cx="1288212" cy="1975448"/>
            <a:chOff x="10578879" y="4582554"/>
            <a:chExt cx="1219306" cy="191431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78879" y="4582554"/>
              <a:ext cx="1219306" cy="1914310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10842048" y="4838788"/>
              <a:ext cx="80800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800" b="1" dirty="0" smtClean="0">
                  <a:ln w="1905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</a:rPr>
                <a:t>VI </a:t>
              </a:r>
              <a:endParaRPr lang="en-US" sz="28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endParaRPr>
            </a:p>
            <a:p>
              <a:pPr lvl="0" algn="ctr"/>
              <a:r>
                <a:rPr lang="ru-RU" sz="2800" b="1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</a:rPr>
                <a:t>тур</a:t>
              </a: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1751162" y="0"/>
            <a:ext cx="708228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44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ернатые рядом с нами</a:t>
            </a:r>
            <a:endParaRPr lang="ru-RU" sz="4400" b="1" dirty="0">
              <a:ln w="12700">
                <a:solidFill>
                  <a:srgbClr val="212745">
                    <a:satMod val="155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4045" y="534524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подкармливаем птиц с осени. Давайте посмотрим, что 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можно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положить в кормушку. Чем можно кормить птиц?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073660" y="4720921"/>
            <a:ext cx="3209026" cy="1599119"/>
          </a:xfrm>
          <a:prstGeom prst="roundRect">
            <a:avLst/>
          </a:prstGeom>
          <a:solidFill>
            <a:srgbClr val="F4FD9D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семена подсолнечника (жареные,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нежареные)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черный хлеб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белый хлеб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99949" y="6282412"/>
            <a:ext cx="8362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itchFamily="34" charset="0"/>
                <a:ea typeface="Segoe UI Historic" pitchFamily="34" charset="0"/>
                <a:cs typeface="Arial" pitchFamily="34" charset="0"/>
              </a:rPr>
              <a:t>Ребята, посмотрите внимательно еще раз на экран.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Segoe UI Historic" pitchFamily="34" charset="0"/>
                <a:cs typeface="Arial" pitchFamily="34" charset="0"/>
              </a:rPr>
              <a:t>Что вы заметили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ea typeface="Segoe UI Historic" pitchFamily="34" charset="0"/>
                <a:cs typeface="Arial" pitchFamily="34" charset="0"/>
              </a:rPr>
              <a:t>?</a:t>
            </a:r>
            <a:r>
              <a:rPr lang="ru-RU" b="1" i="1" dirty="0">
                <a:solidFill>
                  <a:srgbClr val="002060"/>
                </a:solidFill>
                <a:latin typeface="Arial" pitchFamily="34" charset="0"/>
                <a:ea typeface="Segoe UI Historic" pitchFamily="34" charset="0"/>
                <a:cs typeface="Arial" pitchFamily="34" charset="0"/>
              </a:rPr>
              <a:t> </a:t>
            </a:r>
            <a:endParaRPr lang="ru-RU" b="1" dirty="0">
              <a:solidFill>
                <a:srgbClr val="002060"/>
              </a:solidFill>
              <a:latin typeface="Arial" pitchFamily="34" charset="0"/>
              <a:ea typeface="Segoe UI Histor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2414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3436</TotalTime>
  <Words>432</Words>
  <Application>Microsoft Office PowerPoint</Application>
  <PresentationFormat>Произвольный</PresentationFormat>
  <Paragraphs>68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Танюшка</dc:creator>
  <cp:lastModifiedBy>1874</cp:lastModifiedBy>
  <cp:revision>178</cp:revision>
  <dcterms:created xsi:type="dcterms:W3CDTF">2016-02-13T13:38:23Z</dcterms:created>
  <dcterms:modified xsi:type="dcterms:W3CDTF">2017-04-04T10:01:08Z</dcterms:modified>
</cp:coreProperties>
</file>