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11" r:id="rId3"/>
    <p:sldId id="312" r:id="rId4"/>
    <p:sldId id="313" r:id="rId5"/>
    <p:sldId id="314" r:id="rId6"/>
    <p:sldId id="260" r:id="rId7"/>
    <p:sldId id="310" r:id="rId8"/>
    <p:sldId id="262" r:id="rId9"/>
    <p:sldId id="263" r:id="rId10"/>
    <p:sldId id="259" r:id="rId11"/>
    <p:sldId id="265" r:id="rId12"/>
    <p:sldId id="317" r:id="rId13"/>
    <p:sldId id="316" r:id="rId14"/>
    <p:sldId id="338" r:id="rId15"/>
    <p:sldId id="319" r:id="rId16"/>
    <p:sldId id="281" r:id="rId17"/>
    <p:sldId id="291" r:id="rId18"/>
    <p:sldId id="336" r:id="rId19"/>
    <p:sldId id="318" r:id="rId20"/>
    <p:sldId id="275" r:id="rId21"/>
    <p:sldId id="282" r:id="rId22"/>
    <p:sldId id="342" r:id="rId23"/>
    <p:sldId id="344" r:id="rId24"/>
    <p:sldId id="321" r:id="rId25"/>
    <p:sldId id="341" r:id="rId26"/>
    <p:sldId id="332" r:id="rId27"/>
    <p:sldId id="345" r:id="rId28"/>
    <p:sldId id="326" r:id="rId29"/>
    <p:sldId id="350" r:id="rId30"/>
    <p:sldId id="323" r:id="rId31"/>
    <p:sldId id="267" r:id="rId32"/>
    <p:sldId id="351" r:id="rId33"/>
    <p:sldId id="270" r:id="rId34"/>
    <p:sldId id="298" r:id="rId35"/>
    <p:sldId id="348" r:id="rId36"/>
    <p:sldId id="347" r:id="rId37"/>
    <p:sldId id="349" r:id="rId38"/>
    <p:sldId id="271" r:id="rId39"/>
    <p:sldId id="346" r:id="rId40"/>
    <p:sldId id="324"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0000"/>
    <a:srgbClr val="FFE4C9"/>
    <a:srgbClr val="18077B"/>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9" autoAdjust="0"/>
    <p:restoredTop sz="94624" autoAdjust="0"/>
  </p:normalViewPr>
  <p:slideViewPr>
    <p:cSldViewPr>
      <p:cViewPr varScale="1">
        <p:scale>
          <a:sx n="113" d="100"/>
          <a:sy n="113" d="100"/>
        </p:scale>
        <p:origin x="-1022" y="-8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8AF0D-86D1-452D-AAEF-C40465FCAA37}" type="datetimeFigureOut">
              <a:rPr lang="ru-RU" smtClean="0"/>
              <a:pPr/>
              <a:t>11.05.2017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9EC350-5BB7-4D2A-98FF-60B7F5A2D4D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E4A836-9152-45B0-833A-7BE36B325A75}" type="slidenum">
              <a:rPr lang="ru-RU" smtClean="0"/>
              <a:pPr/>
              <a:t>33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1F74B9C-1A29-41FF-A364-75C877BD8124}" type="datetimeFigureOut">
              <a:rPr lang="ru-RU" smtClean="0"/>
              <a:pPr/>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C75103-3DAF-4AF0-850F-3F788B9A3643}" type="slidenum">
              <a:rPr lang="ru-RU" smtClean="0"/>
              <a:pPr/>
              <a:t>‹#›</a:t>
            </a:fld>
            <a:endParaRPr lang="ru-RU"/>
          </a:p>
        </p:txBody>
      </p:sp>
    </p:spTree>
    <p:extLst>
      <p:ext uri="{BB962C8B-B14F-4D97-AF65-F5344CB8AC3E}">
        <p14:creationId xmlns="" xmlns:p14="http://schemas.microsoft.com/office/powerpoint/2010/main" val="412513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F74B9C-1A29-41FF-A364-75C877BD8124}" type="datetimeFigureOut">
              <a:rPr lang="ru-RU" smtClean="0"/>
              <a:pPr/>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C75103-3DAF-4AF0-850F-3F788B9A3643}" type="slidenum">
              <a:rPr lang="ru-RU" smtClean="0"/>
              <a:pPr/>
              <a:t>‹#›</a:t>
            </a:fld>
            <a:endParaRPr lang="ru-RU"/>
          </a:p>
        </p:txBody>
      </p:sp>
    </p:spTree>
    <p:extLst>
      <p:ext uri="{BB962C8B-B14F-4D97-AF65-F5344CB8AC3E}">
        <p14:creationId xmlns="" xmlns:p14="http://schemas.microsoft.com/office/powerpoint/2010/main" val="227273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F74B9C-1A29-41FF-A364-75C877BD8124}" type="datetimeFigureOut">
              <a:rPr lang="ru-RU" smtClean="0"/>
              <a:pPr/>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C75103-3DAF-4AF0-850F-3F788B9A3643}" type="slidenum">
              <a:rPr lang="ru-RU" smtClean="0"/>
              <a:pPr/>
              <a:t>‹#›</a:t>
            </a:fld>
            <a:endParaRPr lang="ru-RU"/>
          </a:p>
        </p:txBody>
      </p:sp>
    </p:spTree>
    <p:extLst>
      <p:ext uri="{BB962C8B-B14F-4D97-AF65-F5344CB8AC3E}">
        <p14:creationId xmlns="" xmlns:p14="http://schemas.microsoft.com/office/powerpoint/2010/main" val="111051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1F74B9C-1A29-41FF-A364-75C877BD8124}" type="datetimeFigureOut">
              <a:rPr lang="ru-RU" smtClean="0"/>
              <a:pPr/>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C75103-3DAF-4AF0-850F-3F788B9A3643}" type="slidenum">
              <a:rPr lang="ru-RU" smtClean="0"/>
              <a:pPr/>
              <a:t>‹#›</a:t>
            </a:fld>
            <a:endParaRPr lang="ru-RU"/>
          </a:p>
        </p:txBody>
      </p:sp>
    </p:spTree>
    <p:extLst>
      <p:ext uri="{BB962C8B-B14F-4D97-AF65-F5344CB8AC3E}">
        <p14:creationId xmlns="" xmlns:p14="http://schemas.microsoft.com/office/powerpoint/2010/main" val="151171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1F74B9C-1A29-41FF-A364-75C877BD8124}" type="datetimeFigureOut">
              <a:rPr lang="ru-RU" smtClean="0"/>
              <a:pPr/>
              <a:t>11.05.2017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C75103-3DAF-4AF0-850F-3F788B9A3643}" type="slidenum">
              <a:rPr lang="ru-RU" smtClean="0"/>
              <a:pPr/>
              <a:t>‹#›</a:t>
            </a:fld>
            <a:endParaRPr lang="ru-RU"/>
          </a:p>
        </p:txBody>
      </p:sp>
    </p:spTree>
    <p:extLst>
      <p:ext uri="{BB962C8B-B14F-4D97-AF65-F5344CB8AC3E}">
        <p14:creationId xmlns="" xmlns:p14="http://schemas.microsoft.com/office/powerpoint/2010/main" val="391647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1F74B9C-1A29-41FF-A364-75C877BD8124}" type="datetimeFigureOut">
              <a:rPr lang="ru-RU" smtClean="0"/>
              <a:pPr/>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C75103-3DAF-4AF0-850F-3F788B9A3643}" type="slidenum">
              <a:rPr lang="ru-RU" smtClean="0"/>
              <a:pPr/>
              <a:t>‹#›</a:t>
            </a:fld>
            <a:endParaRPr lang="ru-RU"/>
          </a:p>
        </p:txBody>
      </p:sp>
    </p:spTree>
    <p:extLst>
      <p:ext uri="{BB962C8B-B14F-4D97-AF65-F5344CB8AC3E}">
        <p14:creationId xmlns="" xmlns:p14="http://schemas.microsoft.com/office/powerpoint/2010/main" val="348582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1F74B9C-1A29-41FF-A364-75C877BD8124}" type="datetimeFigureOut">
              <a:rPr lang="ru-RU" smtClean="0"/>
              <a:pPr/>
              <a:t>11.05.2017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C75103-3DAF-4AF0-850F-3F788B9A3643}" type="slidenum">
              <a:rPr lang="ru-RU" smtClean="0"/>
              <a:pPr/>
              <a:t>‹#›</a:t>
            </a:fld>
            <a:endParaRPr lang="ru-RU"/>
          </a:p>
        </p:txBody>
      </p:sp>
    </p:spTree>
    <p:extLst>
      <p:ext uri="{BB962C8B-B14F-4D97-AF65-F5344CB8AC3E}">
        <p14:creationId xmlns="" xmlns:p14="http://schemas.microsoft.com/office/powerpoint/2010/main" val="400196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1F74B9C-1A29-41FF-A364-75C877BD8124}" type="datetimeFigureOut">
              <a:rPr lang="ru-RU" smtClean="0"/>
              <a:pPr/>
              <a:t>11.05.2017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C75103-3DAF-4AF0-850F-3F788B9A3643}" type="slidenum">
              <a:rPr lang="ru-RU" smtClean="0"/>
              <a:pPr/>
              <a:t>‹#›</a:t>
            </a:fld>
            <a:endParaRPr lang="ru-RU"/>
          </a:p>
        </p:txBody>
      </p:sp>
    </p:spTree>
    <p:extLst>
      <p:ext uri="{BB962C8B-B14F-4D97-AF65-F5344CB8AC3E}">
        <p14:creationId xmlns="" xmlns:p14="http://schemas.microsoft.com/office/powerpoint/2010/main" val="197009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F74B9C-1A29-41FF-A364-75C877BD8124}" type="datetimeFigureOut">
              <a:rPr lang="ru-RU" smtClean="0"/>
              <a:pPr/>
              <a:t>11.05.2017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C75103-3DAF-4AF0-850F-3F788B9A3643}" type="slidenum">
              <a:rPr lang="ru-RU" smtClean="0"/>
              <a:pPr/>
              <a:t>‹#›</a:t>
            </a:fld>
            <a:endParaRPr lang="ru-RU"/>
          </a:p>
        </p:txBody>
      </p:sp>
    </p:spTree>
    <p:extLst>
      <p:ext uri="{BB962C8B-B14F-4D97-AF65-F5344CB8AC3E}">
        <p14:creationId xmlns="" xmlns:p14="http://schemas.microsoft.com/office/powerpoint/2010/main" val="262501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F74B9C-1A29-41FF-A364-75C877BD8124}" type="datetimeFigureOut">
              <a:rPr lang="ru-RU" smtClean="0"/>
              <a:pPr/>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C75103-3DAF-4AF0-850F-3F788B9A3643}" type="slidenum">
              <a:rPr lang="ru-RU" smtClean="0"/>
              <a:pPr/>
              <a:t>‹#›</a:t>
            </a:fld>
            <a:endParaRPr lang="ru-RU"/>
          </a:p>
        </p:txBody>
      </p:sp>
    </p:spTree>
    <p:extLst>
      <p:ext uri="{BB962C8B-B14F-4D97-AF65-F5344CB8AC3E}">
        <p14:creationId xmlns="" xmlns:p14="http://schemas.microsoft.com/office/powerpoint/2010/main" val="184821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F74B9C-1A29-41FF-A364-75C877BD8124}" type="datetimeFigureOut">
              <a:rPr lang="ru-RU" smtClean="0"/>
              <a:pPr/>
              <a:t>11.05.2017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C75103-3DAF-4AF0-850F-3F788B9A3643}" type="slidenum">
              <a:rPr lang="ru-RU" smtClean="0"/>
              <a:pPr/>
              <a:t>‹#›</a:t>
            </a:fld>
            <a:endParaRPr lang="ru-RU"/>
          </a:p>
        </p:txBody>
      </p:sp>
    </p:spTree>
    <p:extLst>
      <p:ext uri="{BB962C8B-B14F-4D97-AF65-F5344CB8AC3E}">
        <p14:creationId xmlns="" xmlns:p14="http://schemas.microsoft.com/office/powerpoint/2010/main" val="386519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74B9C-1A29-41FF-A364-75C877BD8124}" type="datetimeFigureOut">
              <a:rPr lang="ru-RU" smtClean="0"/>
              <a:pPr/>
              <a:t>11.05.2017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75103-3DAF-4AF0-850F-3F788B9A3643}" type="slidenum">
              <a:rPr lang="ru-RU" smtClean="0"/>
              <a:pPr/>
              <a:t>‹#›</a:t>
            </a:fld>
            <a:endParaRPr lang="ru-RU"/>
          </a:p>
        </p:txBody>
      </p:sp>
    </p:spTree>
    <p:extLst>
      <p:ext uri="{BB962C8B-B14F-4D97-AF65-F5344CB8AC3E}">
        <p14:creationId xmlns="" xmlns:p14="http://schemas.microsoft.com/office/powerpoint/2010/main" val="1498446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8.jpe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gif"/><Relationship Id="rId3" Type="http://schemas.openxmlformats.org/officeDocument/2006/relationships/image" Target="../media/image7.jpeg"/><Relationship Id="rId7" Type="http://schemas.openxmlformats.org/officeDocument/2006/relationships/image" Target="../media/image52.jpeg"/><Relationship Id="rId12" Type="http://schemas.openxmlformats.org/officeDocument/2006/relationships/image" Target="../media/image57.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jpeg"/><Relationship Id="rId14" Type="http://schemas.openxmlformats.org/officeDocument/2006/relationships/image" Target="../media/image59.gif"/></Relationships>
</file>

<file path=ppt/slides/_rels/slide3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7.jpeg"/><Relationship Id="rId7" Type="http://schemas.openxmlformats.org/officeDocument/2006/relationships/image" Target="../media/image64.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0" y="285728"/>
            <a:ext cx="6858016" cy="6247864"/>
          </a:xfrm>
          <a:prstGeom prst="rect">
            <a:avLst/>
          </a:prstGeom>
        </p:spPr>
        <p:txBody>
          <a:bodyPr wrap="square">
            <a:spAutoFit/>
          </a:bodyPr>
          <a:lstStyle/>
          <a:p>
            <a:pPr algn="ctr"/>
            <a:r>
              <a:rPr lang="ru-RU" sz="8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Технические открытия и выход к Мировому </a:t>
            </a:r>
          </a:p>
          <a:p>
            <a:pPr algn="ctr"/>
            <a:r>
              <a:rPr lang="ru-RU" sz="80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океану</a:t>
            </a:r>
            <a:endParaRPr lang="ru-RU" sz="80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4274576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42844" y="1357298"/>
            <a:ext cx="8786874" cy="5170646"/>
          </a:xfrm>
          <a:prstGeom prst="rect">
            <a:avLst/>
          </a:prstGeom>
          <a:solidFill>
            <a:srgbClr val="FFCC99">
              <a:alpha val="69804"/>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kumimoji="0" lang="ru-RU" sz="3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ru-RU" sz="33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Открытие</a:t>
            </a:r>
            <a:r>
              <a:rPr kumimoji="0" lang="ru-RU" sz="33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3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нового материка Христофором Колумбом. Вклад </a:t>
            </a:r>
            <a:r>
              <a:rPr kumimoji="0" lang="ru-RU" sz="33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Америго</a:t>
            </a:r>
            <a:r>
              <a:rPr kumimoji="0" lang="ru-RU" sz="33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3300"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Веспуччи</a:t>
            </a:r>
            <a:r>
              <a:rPr kumimoji="0" lang="ru-RU" sz="33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3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ru-RU" sz="3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Морская экспедиция </a:t>
            </a:r>
            <a:r>
              <a:rPr kumimoji="0" lang="ru-RU" sz="33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Васко</a:t>
            </a:r>
            <a:r>
              <a:rPr kumimoji="0" lang="ru-RU" sz="3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да Гамы в Индию.</a:t>
            </a:r>
            <a:endParaRPr kumimoji="0" lang="ru-RU" sz="3300" b="0" i="0" u="none" strike="noStrike" cap="none" normalizeH="0" baseline="0" dirty="0" smtClean="0">
              <a:ln>
                <a:noFill/>
              </a:ln>
              <a:solidFill>
                <a:schemeClr val="tx1"/>
              </a:solidFill>
              <a:effectLst/>
              <a:latin typeface="Times New Roman" pitchFamily="18" charset="0"/>
              <a:cs typeface="Times New Roman" pitchFamily="18" charset="0"/>
            </a:endParaRPr>
          </a:p>
          <a:p>
            <a:pPr lvl="0">
              <a:spcBef>
                <a:spcPct val="0"/>
              </a:spcBef>
              <a:defRPr/>
            </a:pPr>
            <a:r>
              <a:rPr kumimoji="0" lang="ru-RU" sz="3300" i="0" u="none" strike="noStrike" cap="none" normalizeH="0" baseline="0" dirty="0" smtClean="0">
                <a:ln>
                  <a:noFill/>
                </a:ln>
                <a:effectLst/>
                <a:latin typeface="Times New Roman" pitchFamily="18" charset="0"/>
                <a:ea typeface="Times New Roman" pitchFamily="18" charset="0"/>
                <a:cs typeface="Times New Roman" pitchFamily="18" charset="0"/>
              </a:rPr>
              <a:t>3. </a:t>
            </a:r>
            <a:r>
              <a:rPr lang="ru-RU" sz="3300" dirty="0" smtClean="0">
                <a:latin typeface="Times New Roman" pitchFamily="18" charset="0"/>
                <a:cs typeface="Times New Roman" pitchFamily="18" charset="0"/>
              </a:rPr>
              <a:t>Первая кругосветная экспедиция </a:t>
            </a:r>
          </a:p>
          <a:p>
            <a:pPr lvl="0">
              <a:spcBef>
                <a:spcPct val="0"/>
              </a:spcBef>
              <a:defRPr/>
            </a:pPr>
            <a:r>
              <a:rPr lang="ru-RU" sz="3300" dirty="0" err="1" smtClean="0">
                <a:latin typeface="Times New Roman" pitchFamily="18" charset="0"/>
                <a:cs typeface="Times New Roman" pitchFamily="18" charset="0"/>
              </a:rPr>
              <a:t>Фернана</a:t>
            </a:r>
            <a:r>
              <a:rPr lang="ru-RU" sz="3300" dirty="0" smtClean="0">
                <a:latin typeface="Times New Roman" pitchFamily="18" charset="0"/>
                <a:cs typeface="Times New Roman" pitchFamily="18" charset="0"/>
              </a:rPr>
              <a:t> Магеллана.</a:t>
            </a:r>
            <a:endParaRPr kumimoji="0" lang="ru-RU" sz="330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3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a:t>
            </a:r>
            <a:r>
              <a:rPr kumimoji="0" lang="ru-RU" sz="3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Западноевропейская колонизация «новых» земель</a:t>
            </a:r>
            <a:endParaRPr kumimoji="0" lang="ru-RU" sz="3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3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a:t>
            </a:r>
            <a:r>
              <a:rPr kumimoji="0" lang="ru-RU" sz="3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Значение и последствия Великих географических открытий.</a:t>
            </a:r>
            <a:endParaRPr kumimoji="0" lang="ru-RU" sz="33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Заголовок 2"/>
          <p:cNvSpPr txBox="1">
            <a:spLocks/>
          </p:cNvSpPr>
          <p:nvPr/>
        </p:nvSpPr>
        <p:spPr>
          <a:xfrm>
            <a:off x="714348" y="214290"/>
            <a:ext cx="7400948" cy="1071546"/>
          </a:xfrm>
          <a:prstGeom prst="rect">
            <a:avLst/>
          </a:prstGeom>
          <a:ln>
            <a:solidFill>
              <a:schemeClr val="accent1"/>
            </a:solidFill>
          </a:ln>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ПЛАН УРОКА</a:t>
            </a:r>
            <a:endParaRPr kumimoji="0" lang="ru-RU" sz="6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5" name="Picture 2"/>
          <p:cNvPicPr>
            <a:picLocks noChangeAspect="1" noChangeArrowheads="1"/>
          </p:cNvPicPr>
          <p:nvPr/>
        </p:nvPicPr>
        <p:blipFill>
          <a:blip r:embed="rId3" cstate="email"/>
          <a:srcRect/>
          <a:stretch>
            <a:fillRect/>
          </a:stretch>
        </p:blipFill>
        <p:spPr bwMode="auto">
          <a:xfrm>
            <a:off x="7143768" y="4984178"/>
            <a:ext cx="1763275" cy="1873821"/>
          </a:xfrm>
          <a:prstGeom prst="rect">
            <a:avLst/>
          </a:prstGeom>
          <a:noFill/>
        </p:spPr>
      </p:pic>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wipe(up)">
                                      <p:cBhvr>
                                        <p:cTn id="7" dur="5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14282" y="1142984"/>
            <a:ext cx="8501154" cy="5262979"/>
          </a:xfrm>
          <a:prstGeom prst="rect">
            <a:avLst/>
          </a:prstGeom>
          <a:solidFill>
            <a:srgbClr val="FFCC99">
              <a:alpha val="69804"/>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4800" dirty="0" smtClean="0">
                <a:latin typeface="Times New Roman" pitchFamily="18" charset="0"/>
                <a:cs typeface="Times New Roman" pitchFamily="18" charset="0"/>
              </a:rPr>
              <a:t>Почему урок об открытии новых земель авторы учебника назвали «встреча миров», а не открытие Америки? </a:t>
            </a:r>
          </a:p>
          <a:p>
            <a:r>
              <a:rPr lang="ru-RU" sz="4800" dirty="0" smtClean="0">
                <a:latin typeface="Times New Roman" pitchFamily="18" charset="0"/>
                <a:cs typeface="Times New Roman" pitchFamily="18" charset="0"/>
              </a:rPr>
              <a:t>Какое название, с вашей точки зрения, является более правильным и почему? </a:t>
            </a:r>
            <a:endParaRPr lang="ru-RU" sz="4800" dirty="0">
              <a:latin typeface="Times New Roman" pitchFamily="18" charset="0"/>
              <a:cs typeface="Times New Roman" pitchFamily="18" charset="0"/>
            </a:endParaRPr>
          </a:p>
        </p:txBody>
      </p:sp>
      <p:sp>
        <p:nvSpPr>
          <p:cNvPr id="4" name="Заголовок 2"/>
          <p:cNvSpPr txBox="1">
            <a:spLocks/>
          </p:cNvSpPr>
          <p:nvPr/>
        </p:nvSpPr>
        <p:spPr>
          <a:xfrm>
            <a:off x="857224" y="214290"/>
            <a:ext cx="7400948" cy="1071546"/>
          </a:xfrm>
          <a:prstGeom prst="rect">
            <a:avLst/>
          </a:prstGeom>
          <a:ln>
            <a:solidFill>
              <a:schemeClr val="accent1"/>
            </a:solidFill>
          </a:ln>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ЗАДАНИЕ</a:t>
            </a:r>
            <a:r>
              <a:rPr kumimoji="0" lang="ru-RU" sz="66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НА УРОК</a:t>
            </a:r>
            <a:endParaRPr kumimoji="0" lang="ru-RU" sz="6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5" name="Picture 3" descr="C:\Users\user\Desktop\Новая папка\1283101578_old-mike[1].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5804981" y="4572008"/>
            <a:ext cx="3339019" cy="2470227"/>
          </a:xfrm>
          <a:prstGeom prst="rect">
            <a:avLst/>
          </a:prstGeom>
          <a:noFill/>
        </p:spPr>
      </p:pic>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wipe(up)">
                                      <p:cBhvr>
                                        <p:cTn id="7"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1071546"/>
          <a:ext cx="8643999" cy="5641596"/>
        </p:xfrm>
        <a:graphic>
          <a:graphicData uri="http://schemas.openxmlformats.org/drawingml/2006/table">
            <a:tbl>
              <a:tblPr/>
              <a:tblGrid>
                <a:gridCol w="1714512"/>
                <a:gridCol w="2885048"/>
                <a:gridCol w="4044439"/>
              </a:tblGrid>
              <a:tr h="642028">
                <a:tc>
                  <a:txBody>
                    <a:bodyPr/>
                    <a:lstStyle/>
                    <a:p>
                      <a:pPr algn="ctr">
                        <a:lnSpc>
                          <a:spcPct val="115000"/>
                        </a:lnSpc>
                        <a:spcAft>
                          <a:spcPts val="0"/>
                        </a:spcAft>
                      </a:pPr>
                      <a:r>
                        <a:rPr lang="ru-RU" sz="2000" b="1" dirty="0">
                          <a:solidFill>
                            <a:srgbClr val="1C1C1C"/>
                          </a:solidFill>
                          <a:latin typeface="Times New Roman"/>
                          <a:ea typeface="Times New Roman"/>
                          <a:cs typeface="Times New Roman"/>
                        </a:rPr>
                        <a:t>Даты</a:t>
                      </a:r>
                      <a:endParaRPr lang="ru-RU" sz="2000" b="1" dirty="0">
                        <a:latin typeface="Calibri"/>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algn="ctr">
                        <a:lnSpc>
                          <a:spcPct val="115000"/>
                        </a:lnSpc>
                        <a:spcAft>
                          <a:spcPts val="0"/>
                        </a:spcAft>
                      </a:pPr>
                      <a:r>
                        <a:rPr lang="ru-RU" sz="2000" b="1" dirty="0" smtClean="0">
                          <a:solidFill>
                            <a:srgbClr val="1C1C1C"/>
                          </a:solidFill>
                          <a:latin typeface="Times New Roman"/>
                          <a:ea typeface="Times New Roman"/>
                          <a:cs typeface="Times New Roman"/>
                        </a:rPr>
                        <a:t>Мореплаватель </a:t>
                      </a:r>
                      <a:endParaRPr lang="ru-RU" sz="2000" b="1" dirty="0">
                        <a:latin typeface="Calibri"/>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marL="1257300" algn="ctr">
                        <a:lnSpc>
                          <a:spcPct val="115000"/>
                        </a:lnSpc>
                        <a:spcAft>
                          <a:spcPts val="0"/>
                        </a:spcAft>
                      </a:pPr>
                      <a:r>
                        <a:rPr lang="ru-RU" sz="2000" b="1" dirty="0">
                          <a:solidFill>
                            <a:srgbClr val="1C1C1C"/>
                          </a:solidFill>
                          <a:latin typeface="Times New Roman"/>
                          <a:ea typeface="Times New Roman"/>
                          <a:cs typeface="Times New Roman"/>
                        </a:rPr>
                        <a:t>Открытие</a:t>
                      </a:r>
                      <a:endParaRPr lang="ru-RU" sz="2000" b="1" dirty="0">
                        <a:latin typeface="Calibri"/>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r>
              <a:tr h="1284056">
                <a:tc>
                  <a:txBody>
                    <a:bodyPr/>
                    <a:lstStyle/>
                    <a:p>
                      <a:pPr algn="just">
                        <a:lnSpc>
                          <a:spcPct val="115000"/>
                        </a:lnSpc>
                        <a:spcAft>
                          <a:spcPts val="0"/>
                        </a:spcAft>
                      </a:pPr>
                      <a:endParaRPr lang="ru-RU" sz="2000" dirty="0">
                        <a:latin typeface="Calibri"/>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algn="just">
                        <a:lnSpc>
                          <a:spcPct val="115000"/>
                        </a:lnSpc>
                        <a:spcAft>
                          <a:spcPts val="0"/>
                        </a:spcAft>
                      </a:pPr>
                      <a:endParaRPr lang="ru-RU" sz="2000" dirty="0">
                        <a:latin typeface="Calibri"/>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algn="just">
                        <a:lnSpc>
                          <a:spcPct val="115000"/>
                        </a:lnSpc>
                        <a:spcAft>
                          <a:spcPts val="0"/>
                        </a:spcAft>
                      </a:pPr>
                      <a:endParaRPr lang="ru-RU" sz="2000" dirty="0">
                        <a:latin typeface="Calibri"/>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r>
              <a:tr h="986148">
                <a:tc>
                  <a:txBody>
                    <a:bodyPr/>
                    <a:lstStyle/>
                    <a:p>
                      <a:pPr algn="just">
                        <a:lnSpc>
                          <a:spcPct val="115000"/>
                        </a:lnSpc>
                        <a:spcAft>
                          <a:spcPts val="0"/>
                        </a:spcAft>
                      </a:pPr>
                      <a:endParaRPr lang="ru-RU" sz="2000" dirty="0">
                        <a:solidFill>
                          <a:srgbClr val="1C1C1C"/>
                        </a:solidFill>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algn="just">
                        <a:lnSpc>
                          <a:spcPct val="115000"/>
                        </a:lnSpc>
                        <a:spcAft>
                          <a:spcPts val="0"/>
                        </a:spcAft>
                      </a:pPr>
                      <a:endParaRPr lang="ru-RU" sz="2000" dirty="0" smtClean="0">
                        <a:solidFill>
                          <a:srgbClr val="1C1C1C"/>
                        </a:solidFill>
                        <a:latin typeface="Times New Roman"/>
                        <a:ea typeface="Times New Roman"/>
                        <a:cs typeface="Times New Roman"/>
                      </a:endParaRPr>
                    </a:p>
                    <a:p>
                      <a:pPr algn="just">
                        <a:lnSpc>
                          <a:spcPct val="115000"/>
                        </a:lnSpc>
                        <a:spcAft>
                          <a:spcPts val="0"/>
                        </a:spcAft>
                      </a:pPr>
                      <a:endParaRPr lang="ru-RU" sz="2000" dirty="0" smtClean="0">
                        <a:solidFill>
                          <a:srgbClr val="1C1C1C"/>
                        </a:solidFill>
                        <a:latin typeface="Times New Roman"/>
                        <a:ea typeface="Times New Roman"/>
                        <a:cs typeface="Times New Roman"/>
                      </a:endParaRPr>
                    </a:p>
                    <a:p>
                      <a:pPr algn="just">
                        <a:lnSpc>
                          <a:spcPct val="115000"/>
                        </a:lnSpc>
                        <a:spcAft>
                          <a:spcPts val="0"/>
                        </a:spcAft>
                      </a:pPr>
                      <a:endParaRPr lang="ru-RU" sz="2000" dirty="0">
                        <a:solidFill>
                          <a:srgbClr val="1C1C1C"/>
                        </a:solidFill>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algn="just">
                        <a:lnSpc>
                          <a:spcPct val="115000"/>
                        </a:lnSpc>
                        <a:spcAft>
                          <a:spcPts val="0"/>
                        </a:spcAft>
                      </a:pPr>
                      <a:endParaRPr lang="ru-RU" sz="2000" dirty="0">
                        <a:solidFill>
                          <a:srgbClr val="1C1C1C"/>
                        </a:solidFill>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r>
              <a:tr h="1314865">
                <a:tc>
                  <a:txBody>
                    <a:bodyPr/>
                    <a:lstStyle/>
                    <a:p>
                      <a:pPr algn="just">
                        <a:lnSpc>
                          <a:spcPct val="115000"/>
                        </a:lnSpc>
                        <a:spcAft>
                          <a:spcPts val="0"/>
                        </a:spcAft>
                      </a:pPr>
                      <a:endParaRPr lang="ru-RU" sz="2000">
                        <a:solidFill>
                          <a:srgbClr val="1C1C1C"/>
                        </a:solidFill>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algn="just">
                        <a:lnSpc>
                          <a:spcPct val="115000"/>
                        </a:lnSpc>
                        <a:spcAft>
                          <a:spcPts val="0"/>
                        </a:spcAft>
                      </a:pPr>
                      <a:endParaRPr lang="ru-RU" sz="2000" dirty="0" smtClean="0">
                        <a:solidFill>
                          <a:srgbClr val="1C1C1C"/>
                        </a:solidFill>
                        <a:latin typeface="Times New Roman"/>
                        <a:ea typeface="Times New Roman"/>
                        <a:cs typeface="Times New Roman"/>
                      </a:endParaRPr>
                    </a:p>
                    <a:p>
                      <a:pPr algn="just">
                        <a:lnSpc>
                          <a:spcPct val="115000"/>
                        </a:lnSpc>
                        <a:spcAft>
                          <a:spcPts val="0"/>
                        </a:spcAft>
                      </a:pPr>
                      <a:endParaRPr lang="ru-RU" sz="2000" dirty="0" smtClean="0">
                        <a:solidFill>
                          <a:srgbClr val="1C1C1C"/>
                        </a:solidFill>
                        <a:latin typeface="Times New Roman"/>
                        <a:ea typeface="Times New Roman"/>
                        <a:cs typeface="Times New Roman"/>
                      </a:endParaRPr>
                    </a:p>
                    <a:p>
                      <a:pPr algn="just">
                        <a:lnSpc>
                          <a:spcPct val="115000"/>
                        </a:lnSpc>
                        <a:spcAft>
                          <a:spcPts val="0"/>
                        </a:spcAft>
                      </a:pPr>
                      <a:endParaRPr lang="ru-RU" sz="2000" dirty="0" smtClean="0">
                        <a:solidFill>
                          <a:srgbClr val="1C1C1C"/>
                        </a:solidFill>
                        <a:latin typeface="Times New Roman"/>
                        <a:ea typeface="Times New Roman"/>
                        <a:cs typeface="Times New Roman"/>
                      </a:endParaRPr>
                    </a:p>
                    <a:p>
                      <a:pPr algn="just">
                        <a:lnSpc>
                          <a:spcPct val="115000"/>
                        </a:lnSpc>
                        <a:spcAft>
                          <a:spcPts val="0"/>
                        </a:spcAft>
                      </a:pPr>
                      <a:endParaRPr lang="ru-RU" sz="2000" dirty="0">
                        <a:solidFill>
                          <a:srgbClr val="1C1C1C"/>
                        </a:solidFill>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algn="just">
                        <a:lnSpc>
                          <a:spcPct val="115000"/>
                        </a:lnSpc>
                        <a:spcAft>
                          <a:spcPts val="0"/>
                        </a:spcAft>
                      </a:pPr>
                      <a:endParaRPr lang="ru-RU" sz="2000" dirty="0">
                        <a:solidFill>
                          <a:srgbClr val="1C1C1C"/>
                        </a:solidFill>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r>
              <a:tr h="1183378">
                <a:tc>
                  <a:txBody>
                    <a:bodyPr/>
                    <a:lstStyle/>
                    <a:p>
                      <a:pPr algn="just">
                        <a:lnSpc>
                          <a:spcPct val="115000"/>
                        </a:lnSpc>
                        <a:spcAft>
                          <a:spcPts val="0"/>
                        </a:spcAft>
                      </a:pPr>
                      <a:endParaRPr lang="ru-RU" sz="1200">
                        <a:solidFill>
                          <a:srgbClr val="1C1C1C"/>
                        </a:solidFill>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algn="just">
                        <a:lnSpc>
                          <a:spcPct val="115000"/>
                        </a:lnSpc>
                        <a:spcAft>
                          <a:spcPts val="0"/>
                        </a:spcAft>
                      </a:pPr>
                      <a:endParaRPr lang="ru-RU" sz="1200" dirty="0" smtClean="0">
                        <a:solidFill>
                          <a:srgbClr val="1C1C1C"/>
                        </a:solidFill>
                        <a:latin typeface="Times New Roman"/>
                        <a:ea typeface="Times New Roman"/>
                        <a:cs typeface="Times New Roman"/>
                      </a:endParaRPr>
                    </a:p>
                    <a:p>
                      <a:pPr algn="just">
                        <a:lnSpc>
                          <a:spcPct val="115000"/>
                        </a:lnSpc>
                        <a:spcAft>
                          <a:spcPts val="0"/>
                        </a:spcAft>
                      </a:pPr>
                      <a:endParaRPr lang="ru-RU" sz="1200" dirty="0" smtClean="0">
                        <a:solidFill>
                          <a:srgbClr val="1C1C1C"/>
                        </a:solidFill>
                        <a:latin typeface="Times New Roman"/>
                        <a:ea typeface="Times New Roman"/>
                        <a:cs typeface="Times New Roman"/>
                      </a:endParaRPr>
                    </a:p>
                    <a:p>
                      <a:pPr algn="just">
                        <a:lnSpc>
                          <a:spcPct val="115000"/>
                        </a:lnSpc>
                        <a:spcAft>
                          <a:spcPts val="0"/>
                        </a:spcAft>
                      </a:pPr>
                      <a:endParaRPr lang="ru-RU" sz="1200" dirty="0" smtClean="0">
                        <a:solidFill>
                          <a:srgbClr val="1C1C1C"/>
                        </a:solidFill>
                        <a:latin typeface="Times New Roman"/>
                        <a:ea typeface="Times New Roman"/>
                        <a:cs typeface="Times New Roman"/>
                      </a:endParaRPr>
                    </a:p>
                    <a:p>
                      <a:pPr algn="just">
                        <a:lnSpc>
                          <a:spcPct val="115000"/>
                        </a:lnSpc>
                        <a:spcAft>
                          <a:spcPts val="0"/>
                        </a:spcAft>
                      </a:pPr>
                      <a:endParaRPr lang="ru-RU" sz="1200" dirty="0" smtClean="0">
                        <a:solidFill>
                          <a:srgbClr val="1C1C1C"/>
                        </a:solidFill>
                        <a:latin typeface="Times New Roman"/>
                        <a:ea typeface="Times New Roman"/>
                        <a:cs typeface="Times New Roman"/>
                      </a:endParaRPr>
                    </a:p>
                    <a:p>
                      <a:pPr algn="just">
                        <a:lnSpc>
                          <a:spcPct val="115000"/>
                        </a:lnSpc>
                        <a:spcAft>
                          <a:spcPts val="0"/>
                        </a:spcAft>
                      </a:pPr>
                      <a:endParaRPr lang="ru-RU" sz="1200" dirty="0" smtClean="0">
                        <a:solidFill>
                          <a:srgbClr val="1C1C1C"/>
                        </a:solidFill>
                        <a:latin typeface="Times New Roman"/>
                        <a:ea typeface="Times New Roman"/>
                        <a:cs typeface="Times New Roman"/>
                      </a:endParaRPr>
                    </a:p>
                    <a:p>
                      <a:pPr algn="just">
                        <a:lnSpc>
                          <a:spcPct val="115000"/>
                        </a:lnSpc>
                        <a:spcAft>
                          <a:spcPts val="0"/>
                        </a:spcAft>
                      </a:pPr>
                      <a:endParaRPr lang="ru-RU" sz="1200" dirty="0">
                        <a:solidFill>
                          <a:srgbClr val="1C1C1C"/>
                        </a:solidFill>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algn="just">
                        <a:lnSpc>
                          <a:spcPct val="115000"/>
                        </a:lnSpc>
                        <a:spcAft>
                          <a:spcPts val="0"/>
                        </a:spcAft>
                      </a:pPr>
                      <a:endParaRPr lang="ru-RU" sz="1200" dirty="0">
                        <a:solidFill>
                          <a:srgbClr val="1C1C1C"/>
                        </a:solidFill>
                        <a:latin typeface="Times New Roman"/>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r>
            </a:tbl>
          </a:graphicData>
        </a:graphic>
      </p:graphicFrame>
      <p:sp>
        <p:nvSpPr>
          <p:cNvPr id="2049" name="Rectangle 1"/>
          <p:cNvSpPr>
            <a:spLocks noChangeArrowheads="1"/>
          </p:cNvSpPr>
          <p:nvPr/>
        </p:nvSpPr>
        <p:spPr bwMode="auto">
          <a:xfrm>
            <a:off x="357158" y="214290"/>
            <a:ext cx="8875636" cy="584775"/>
          </a:xfrm>
          <a:prstGeom prst="rect">
            <a:avLst/>
          </a:prstGeom>
          <a:noFill/>
          <a:ln w="9525">
            <a:solidFill>
              <a:schemeClr val="accent1"/>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Таблица «Великие</a:t>
            </a:r>
            <a:r>
              <a:rPr kumimoji="0" lang="ru-RU" sz="3200" b="1"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географические открытия</a:t>
            </a:r>
            <a:r>
              <a:rPr kumimoji="0" lang="ru-RU"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ru-RU" sz="3200" b="1"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5" name="Picture 2" descr="C:\Users\User\Desktop\0_fa28b_cac89949_XXL.jpg"/>
          <p:cNvPicPr>
            <a:picLocks noChangeAspect="1" noChangeArrowheads="1"/>
          </p:cNvPicPr>
          <p:nvPr/>
        </p:nvPicPr>
        <p:blipFill>
          <a:blip r:embed="rId3" cstate="email"/>
          <a:srcRect/>
          <a:stretch>
            <a:fillRect/>
          </a:stretch>
        </p:blipFill>
        <p:spPr bwMode="auto">
          <a:xfrm>
            <a:off x="6643702" y="4714884"/>
            <a:ext cx="2307380" cy="1928826"/>
          </a:xfrm>
          <a:prstGeom prst="rect">
            <a:avLst/>
          </a:prstGeom>
          <a:noFill/>
        </p:spPr>
      </p:pic>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000100" y="214290"/>
            <a:ext cx="7286708" cy="1323439"/>
          </a:xfrm>
          <a:prstGeom prst="rect">
            <a:avLst/>
          </a:prstGeom>
          <a:ln>
            <a:solidFill>
              <a:schemeClr val="accent1"/>
            </a:solidFill>
          </a:ln>
        </p:spPr>
        <p:txBody>
          <a:bodyPr wrap="square">
            <a:spAutoFit/>
          </a:bodyPr>
          <a:lstStyle/>
          <a:p>
            <a:pPr algn="ctr"/>
            <a:r>
              <a:rPr lang="ru-RU" sz="4000" b="1" dirty="0" smtClean="0">
                <a:solidFill>
                  <a:srgbClr val="002060"/>
                </a:solidFill>
                <a:ea typeface="Times New Roman" pitchFamily="18" charset="0"/>
                <a:cs typeface="Times New Roman" pitchFamily="18" charset="0"/>
              </a:rPr>
              <a:t>1.  </a:t>
            </a:r>
            <a:r>
              <a:rPr lang="ru-RU" sz="4000" b="1" dirty="0" smtClean="0">
                <a:solidFill>
                  <a:srgbClr val="002060"/>
                </a:solidFill>
                <a:latin typeface="Times New Roman" pitchFamily="18" charset="0"/>
                <a:ea typeface="Times New Roman" pitchFamily="18" charset="0"/>
                <a:cs typeface="Times New Roman" pitchFamily="18" charset="0"/>
              </a:rPr>
              <a:t>Открытие нового материка Христофором Колумбом </a:t>
            </a:r>
            <a:endParaRPr lang="ru-RU" sz="4000" b="1" dirty="0">
              <a:solidFill>
                <a:srgbClr val="002060"/>
              </a:solidFill>
              <a:latin typeface="Times New Roman" pitchFamily="18" charset="0"/>
              <a:cs typeface="Times New Roman" pitchFamily="18" charset="0"/>
            </a:endParaRPr>
          </a:p>
        </p:txBody>
      </p:sp>
      <p:sp>
        <p:nvSpPr>
          <p:cNvPr id="8" name="Rectangle 5"/>
          <p:cNvSpPr txBox="1">
            <a:spLocks noChangeArrowheads="1"/>
          </p:cNvSpPr>
          <p:nvPr/>
        </p:nvSpPr>
        <p:spPr>
          <a:xfrm>
            <a:off x="4572000" y="1571612"/>
            <a:ext cx="4357718" cy="5072098"/>
          </a:xfrm>
          <a:prstGeom prst="rect">
            <a:avLst/>
          </a:prstGeom>
          <a:solidFill>
            <a:srgbClr val="FFCC99">
              <a:alpha val="69804"/>
            </a:srgbClr>
          </a:solidFill>
        </p:spPr>
        <p:txBody>
          <a:bodyPr/>
          <a:lstStyle/>
          <a:p>
            <a:pPr algn="ctr"/>
            <a:r>
              <a:rPr lang="ru-RU" sz="2200" b="1" dirty="0" smtClean="0">
                <a:latin typeface="Times New Roman" pitchFamily="18" charset="0"/>
                <a:cs typeface="Times New Roman" pitchFamily="18" charset="0"/>
              </a:rPr>
              <a:t>Внешний облик Колумба известен по портретам, которые были написаны уже после его смерти. </a:t>
            </a:r>
          </a:p>
          <a:p>
            <a:pPr algn="ctr"/>
            <a:r>
              <a:rPr lang="ru-RU" sz="2200" b="1" dirty="0" err="1" smtClean="0">
                <a:latin typeface="Times New Roman" pitchFamily="18" charset="0"/>
                <a:cs typeface="Times New Roman" pitchFamily="18" charset="0"/>
              </a:rPr>
              <a:t>Бартоломе</a:t>
            </a:r>
            <a:r>
              <a:rPr lang="ru-RU" sz="2200" b="1" dirty="0" smtClean="0">
                <a:latin typeface="Times New Roman" pitchFamily="18" charset="0"/>
                <a:cs typeface="Times New Roman" pitchFamily="18" charset="0"/>
              </a:rPr>
              <a:t> де </a:t>
            </a:r>
            <a:r>
              <a:rPr lang="ru-RU" sz="2200" b="1" dirty="0" err="1" smtClean="0">
                <a:latin typeface="Times New Roman" pitchFamily="18" charset="0"/>
                <a:cs typeface="Times New Roman" pitchFamily="18" charset="0"/>
              </a:rPr>
              <a:t>Лас-Касас</a:t>
            </a:r>
            <a:r>
              <a:rPr lang="ru-RU" sz="2200" b="1" dirty="0" smtClean="0">
                <a:latin typeface="Times New Roman" pitchFamily="18" charset="0"/>
                <a:cs typeface="Times New Roman" pitchFamily="18" charset="0"/>
              </a:rPr>
              <a:t>, видевший Колумба в 1493 году, описывает его так:</a:t>
            </a:r>
          </a:p>
          <a:p>
            <a:pPr algn="ctr"/>
            <a:r>
              <a:rPr lang="ru-RU" sz="2200" b="1" i="1" dirty="0" smtClean="0">
                <a:latin typeface="Times New Roman" pitchFamily="18" charset="0"/>
                <a:cs typeface="Times New Roman" pitchFamily="18" charset="0"/>
              </a:rPr>
              <a:t>«Ростом был высок, выше среднего, лицо имел длинное и внушающее уважение, нос орлиный, глаза синевато-серые, кожу белую, с краснотой, борода и усы в молодости были рыжеватые, но в трудах поседели»</a:t>
            </a:r>
            <a:endParaRPr lang="ru-RU" sz="2200" b="1" i="1"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3" cstate="email"/>
          <a:srcRect/>
          <a:stretch>
            <a:fillRect/>
          </a:stretch>
        </p:blipFill>
        <p:spPr bwMode="auto">
          <a:xfrm>
            <a:off x="214282" y="1571612"/>
            <a:ext cx="3954535" cy="5071983"/>
          </a:xfrm>
          <a:prstGeom prst="rect">
            <a:avLst/>
          </a:prstGeom>
          <a:noFill/>
          <a:ln w="9525">
            <a:noFill/>
            <a:miter lim="800000"/>
            <a:headEnd/>
            <a:tailEnd/>
          </a:ln>
        </p:spPr>
      </p:pic>
    </p:spTree>
    <p:extLst>
      <p:ext uri="{BB962C8B-B14F-4D97-AF65-F5344CB8AC3E}">
        <p14:creationId xmlns="" xmlns:p14="http://schemas.microsoft.com/office/powerpoint/2010/main" val="4016270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214290"/>
            <a:ext cx="8572560" cy="584775"/>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Times New Roman" pitchFamily="18" charset="0"/>
              </a:rPr>
              <a:t>Таблица «Великие</a:t>
            </a:r>
            <a:r>
              <a:rPr kumimoji="0" lang="ru-RU" sz="3200" b="1" i="0" u="none" strike="noStrike" cap="none" normalizeH="0" dirty="0" smtClean="0">
                <a:ln>
                  <a:noFill/>
                </a:ln>
                <a:solidFill>
                  <a:srgbClr val="002060"/>
                </a:solidFill>
                <a:effectLst>
                  <a:outerShdw blurRad="38100" dist="38100" dir="2700000" algn="tl">
                    <a:srgbClr val="000000">
                      <a:alpha val="43137"/>
                    </a:srgbClr>
                  </a:outerShdw>
                </a:effectLst>
                <a:ea typeface="Times New Roman" pitchFamily="18" charset="0"/>
                <a:cs typeface="Times New Roman" pitchFamily="18" charset="0"/>
              </a:rPr>
              <a:t> географические открытия</a:t>
            </a:r>
            <a:r>
              <a:rPr kumimoji="0" lang="ru-RU" sz="32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Times New Roman" pitchFamily="18" charset="0"/>
              </a:rPr>
              <a:t>»</a:t>
            </a:r>
            <a:endParaRPr kumimoji="0" lang="ru-RU" sz="3200" b="1" i="0" u="none" strike="noStrike" cap="none" normalizeH="0" baseline="0" dirty="0" smtClean="0">
              <a:ln>
                <a:noFill/>
              </a:ln>
              <a:solidFill>
                <a:srgbClr val="002060"/>
              </a:solidFill>
              <a:effectLst>
                <a:outerShdw blurRad="38100" dist="38100" dir="2700000" algn="tl">
                  <a:srgbClr val="000000">
                    <a:alpha val="43137"/>
                  </a:srgbClr>
                </a:outerShdw>
              </a:effectLst>
              <a:cs typeface="Arial" pitchFamily="34" charset="0"/>
            </a:endParaRPr>
          </a:p>
        </p:txBody>
      </p:sp>
      <p:pic>
        <p:nvPicPr>
          <p:cNvPr id="4" name="Picture 2"/>
          <p:cNvPicPr>
            <a:picLocks noChangeAspect="1" noChangeArrowheads="1"/>
          </p:cNvPicPr>
          <p:nvPr/>
        </p:nvPicPr>
        <p:blipFill>
          <a:blip r:embed="rId3" cstate="email"/>
          <a:srcRect/>
          <a:stretch>
            <a:fillRect/>
          </a:stretch>
        </p:blipFill>
        <p:spPr bwMode="auto">
          <a:xfrm>
            <a:off x="285720" y="3977798"/>
            <a:ext cx="3786214" cy="2880202"/>
          </a:xfrm>
          <a:prstGeom prst="rect">
            <a:avLst/>
          </a:prstGeom>
          <a:noFill/>
          <a:ln w="9525">
            <a:noFill/>
            <a:miter lim="800000"/>
            <a:headEnd/>
            <a:tailEnd/>
          </a:ln>
        </p:spPr>
      </p:pic>
      <p:pic>
        <p:nvPicPr>
          <p:cNvPr id="5" name="Picture 3"/>
          <p:cNvPicPr>
            <a:picLocks noChangeAspect="1" noChangeArrowheads="1"/>
          </p:cNvPicPr>
          <p:nvPr/>
        </p:nvPicPr>
        <p:blipFill>
          <a:blip r:embed="rId4" cstate="email"/>
          <a:srcRect/>
          <a:stretch>
            <a:fillRect/>
          </a:stretch>
        </p:blipFill>
        <p:spPr bwMode="auto">
          <a:xfrm>
            <a:off x="4643438" y="4000504"/>
            <a:ext cx="4283920" cy="2857496"/>
          </a:xfrm>
          <a:prstGeom prst="rect">
            <a:avLst/>
          </a:prstGeom>
          <a:noFill/>
          <a:ln w="9525">
            <a:noFill/>
            <a:miter lim="800000"/>
            <a:headEnd/>
            <a:tailEnd/>
          </a:ln>
        </p:spPr>
      </p:pic>
      <p:graphicFrame>
        <p:nvGraphicFramePr>
          <p:cNvPr id="6" name="Таблица 5"/>
          <p:cNvGraphicFramePr>
            <a:graphicFrameLocks noGrp="1"/>
          </p:cNvGraphicFramePr>
          <p:nvPr/>
        </p:nvGraphicFramePr>
        <p:xfrm>
          <a:off x="214282" y="1000108"/>
          <a:ext cx="8715436" cy="3000396"/>
        </p:xfrm>
        <a:graphic>
          <a:graphicData uri="http://schemas.openxmlformats.org/drawingml/2006/table">
            <a:tbl>
              <a:tblPr/>
              <a:tblGrid>
                <a:gridCol w="1491188"/>
                <a:gridCol w="2662130"/>
                <a:gridCol w="4562118"/>
              </a:tblGrid>
              <a:tr h="513677">
                <a:tc>
                  <a:txBody>
                    <a:bodyPr/>
                    <a:lstStyle/>
                    <a:p>
                      <a:pPr algn="ctr">
                        <a:lnSpc>
                          <a:spcPct val="115000"/>
                        </a:lnSpc>
                        <a:spcAft>
                          <a:spcPts val="0"/>
                        </a:spcAft>
                      </a:pPr>
                      <a:r>
                        <a:rPr lang="ru-RU" sz="2800" b="1" dirty="0">
                          <a:solidFill>
                            <a:srgbClr val="1C1C1C"/>
                          </a:solidFill>
                          <a:latin typeface="Times New Roman"/>
                          <a:ea typeface="Times New Roman"/>
                          <a:cs typeface="Times New Roman"/>
                        </a:rPr>
                        <a:t>Даты</a:t>
                      </a:r>
                      <a:endParaRPr lang="ru-RU" sz="2800" dirty="0">
                        <a:latin typeface="Calibri"/>
                        <a:ea typeface="Times New Roman"/>
                        <a:cs typeface="Times New Roman"/>
                      </a:endParaRPr>
                    </a:p>
                  </a:txBody>
                  <a:tcPr marL="66927" marR="66927" marT="93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DDB"/>
                    </a:solidFill>
                  </a:tcPr>
                </a:tc>
                <a:tc>
                  <a:txBody>
                    <a:bodyPr/>
                    <a:lstStyle/>
                    <a:p>
                      <a:pPr algn="ctr">
                        <a:lnSpc>
                          <a:spcPct val="115000"/>
                        </a:lnSpc>
                        <a:spcAft>
                          <a:spcPts val="0"/>
                        </a:spcAft>
                      </a:pPr>
                      <a:r>
                        <a:rPr lang="ru-RU" sz="2800" b="1" dirty="0">
                          <a:solidFill>
                            <a:srgbClr val="1C1C1C"/>
                          </a:solidFill>
                          <a:latin typeface="Times New Roman"/>
                          <a:ea typeface="Times New Roman"/>
                          <a:cs typeface="Times New Roman"/>
                        </a:rPr>
                        <a:t>Мореплаватель</a:t>
                      </a:r>
                      <a:endParaRPr lang="ru-RU" sz="2800" dirty="0">
                        <a:latin typeface="Calibri"/>
                        <a:ea typeface="Times New Roman"/>
                        <a:cs typeface="Times New Roman"/>
                      </a:endParaRPr>
                    </a:p>
                  </a:txBody>
                  <a:tcPr marL="66927" marR="66927" marT="93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DDB"/>
                    </a:solidFill>
                  </a:tcPr>
                </a:tc>
                <a:tc>
                  <a:txBody>
                    <a:bodyPr/>
                    <a:lstStyle/>
                    <a:p>
                      <a:pPr algn="ctr">
                        <a:lnSpc>
                          <a:spcPct val="115000"/>
                        </a:lnSpc>
                        <a:spcAft>
                          <a:spcPts val="0"/>
                        </a:spcAft>
                      </a:pPr>
                      <a:r>
                        <a:rPr lang="ru-RU" sz="2800" b="1">
                          <a:solidFill>
                            <a:srgbClr val="1C1C1C"/>
                          </a:solidFill>
                          <a:latin typeface="Times New Roman"/>
                          <a:ea typeface="Times New Roman"/>
                          <a:cs typeface="Times New Roman"/>
                        </a:rPr>
                        <a:t>Открытие</a:t>
                      </a:r>
                      <a:endParaRPr lang="ru-RU" sz="2800">
                        <a:latin typeface="Calibri"/>
                        <a:ea typeface="Times New Roman"/>
                        <a:cs typeface="Times New Roman"/>
                      </a:endParaRPr>
                    </a:p>
                  </a:txBody>
                  <a:tcPr marL="66927" marR="66927" marT="93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DDB"/>
                    </a:solidFill>
                  </a:tcPr>
                </a:tc>
              </a:tr>
              <a:tr h="2486719">
                <a:tc>
                  <a:txBody>
                    <a:bodyPr/>
                    <a:lstStyle/>
                    <a:p>
                      <a:pPr algn="ctr">
                        <a:lnSpc>
                          <a:spcPct val="115000"/>
                        </a:lnSpc>
                        <a:spcAft>
                          <a:spcPts val="0"/>
                        </a:spcAft>
                      </a:pPr>
                      <a:endParaRPr lang="ru-RU" sz="2800" dirty="0">
                        <a:latin typeface="Calibri"/>
                        <a:ea typeface="Times New Roman"/>
                        <a:cs typeface="Times New Roman"/>
                      </a:endParaRPr>
                    </a:p>
                  </a:txBody>
                  <a:tcPr marL="66927" marR="66927" marT="93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DDB"/>
                    </a:solidFill>
                  </a:tcPr>
                </a:tc>
                <a:tc>
                  <a:txBody>
                    <a:bodyPr/>
                    <a:lstStyle/>
                    <a:p>
                      <a:pPr algn="ctr">
                        <a:lnSpc>
                          <a:spcPct val="115000"/>
                        </a:lnSpc>
                        <a:spcAft>
                          <a:spcPts val="0"/>
                        </a:spcAft>
                      </a:pPr>
                      <a:endParaRPr lang="ru-RU" sz="2800" dirty="0">
                        <a:latin typeface="Calibri"/>
                        <a:ea typeface="Times New Roman"/>
                        <a:cs typeface="Times New Roman"/>
                      </a:endParaRPr>
                    </a:p>
                  </a:txBody>
                  <a:tcPr marL="66927" marR="66927" marT="93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DDB"/>
                    </a:solidFill>
                  </a:tcPr>
                </a:tc>
                <a:tc>
                  <a:txBody>
                    <a:bodyPr/>
                    <a:lstStyle/>
                    <a:p>
                      <a:pPr>
                        <a:lnSpc>
                          <a:spcPct val="115000"/>
                        </a:lnSpc>
                        <a:spcAft>
                          <a:spcPts val="0"/>
                        </a:spcAft>
                      </a:pPr>
                      <a:endParaRPr lang="ru-RU" sz="2800" dirty="0">
                        <a:latin typeface="Calibri"/>
                        <a:ea typeface="Times New Roman"/>
                        <a:cs typeface="Times New Roman"/>
                      </a:endParaRPr>
                    </a:p>
                  </a:txBody>
                  <a:tcPr marL="66927" marR="66927" marT="93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DDB"/>
                    </a:solidFill>
                  </a:tcPr>
                </a:tc>
              </a:tr>
            </a:tbl>
          </a:graphicData>
        </a:graphic>
      </p:graphicFrame>
      <p:graphicFrame>
        <p:nvGraphicFramePr>
          <p:cNvPr id="2" name="Таблица 1"/>
          <p:cNvGraphicFramePr>
            <a:graphicFrameLocks noGrp="1"/>
          </p:cNvGraphicFramePr>
          <p:nvPr/>
        </p:nvGraphicFramePr>
        <p:xfrm>
          <a:off x="214282" y="1000109"/>
          <a:ext cx="8643998" cy="2953705"/>
        </p:xfrm>
        <a:graphic>
          <a:graphicData uri="http://schemas.openxmlformats.org/drawingml/2006/table">
            <a:tbl>
              <a:tblPr/>
              <a:tblGrid>
                <a:gridCol w="1500198"/>
                <a:gridCol w="2714644"/>
                <a:gridCol w="4429156"/>
              </a:tblGrid>
              <a:tr h="500065">
                <a:tc>
                  <a:txBody>
                    <a:bodyPr/>
                    <a:lstStyle/>
                    <a:p>
                      <a:pPr algn="just">
                        <a:lnSpc>
                          <a:spcPct val="115000"/>
                        </a:lnSpc>
                        <a:spcAft>
                          <a:spcPts val="0"/>
                        </a:spcAft>
                      </a:pPr>
                      <a:r>
                        <a:rPr lang="ru-RU" sz="2800" b="1" dirty="0" smtClean="0">
                          <a:solidFill>
                            <a:srgbClr val="1C1C1C"/>
                          </a:solidFill>
                          <a:latin typeface="Times New Roman"/>
                          <a:ea typeface="Times New Roman"/>
                          <a:cs typeface="Times New Roman"/>
                        </a:rPr>
                        <a:t>   Даты</a:t>
                      </a:r>
                      <a:endParaRPr lang="ru-RU" sz="2800" b="1" dirty="0">
                        <a:latin typeface="Calibri"/>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algn="ctr">
                        <a:lnSpc>
                          <a:spcPct val="100000"/>
                        </a:lnSpc>
                        <a:spcAft>
                          <a:spcPts val="0"/>
                        </a:spcAft>
                      </a:pPr>
                      <a:r>
                        <a:rPr lang="ru-RU" sz="2800" b="1" dirty="0" smtClean="0">
                          <a:solidFill>
                            <a:srgbClr val="1C1C1C"/>
                          </a:solidFill>
                          <a:latin typeface="Times New Roman"/>
                          <a:ea typeface="Times New Roman"/>
                          <a:cs typeface="Times New Roman"/>
                        </a:rPr>
                        <a:t>Мореплаватель</a:t>
                      </a:r>
                      <a:endParaRPr lang="ru-RU" sz="2800" b="1" dirty="0">
                        <a:latin typeface="Calibri"/>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marL="1257300" algn="just">
                        <a:lnSpc>
                          <a:spcPct val="115000"/>
                        </a:lnSpc>
                        <a:spcAft>
                          <a:spcPts val="0"/>
                        </a:spcAft>
                      </a:pPr>
                      <a:r>
                        <a:rPr lang="ru-RU" sz="2800" b="1" dirty="0" smtClean="0">
                          <a:solidFill>
                            <a:srgbClr val="1C1C1C"/>
                          </a:solidFill>
                          <a:latin typeface="Times New Roman"/>
                          <a:ea typeface="Times New Roman"/>
                          <a:cs typeface="Times New Roman"/>
                        </a:rPr>
                        <a:t> Открытие</a:t>
                      </a:r>
                      <a:endParaRPr lang="ru-RU" sz="2800" b="1" dirty="0">
                        <a:latin typeface="Calibri"/>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r>
              <a:tr h="1529963">
                <a:tc>
                  <a:txBody>
                    <a:bodyPr/>
                    <a:lstStyle/>
                    <a:p>
                      <a:pPr algn="just">
                        <a:lnSpc>
                          <a:spcPct val="115000"/>
                        </a:lnSpc>
                        <a:spcAft>
                          <a:spcPts val="0"/>
                        </a:spcAft>
                      </a:pPr>
                      <a:r>
                        <a:rPr lang="ru-RU" sz="2800" dirty="0" smtClean="0">
                          <a:solidFill>
                            <a:srgbClr val="1C1C1C"/>
                          </a:solidFill>
                          <a:latin typeface="Times New Roman"/>
                          <a:ea typeface="Times New Roman"/>
                          <a:cs typeface="Times New Roman"/>
                        </a:rPr>
                        <a:t>1492 </a:t>
                      </a:r>
                    </a:p>
                    <a:p>
                      <a:pPr marL="0" marR="0" indent="0" algn="just" defTabSz="914400" rtl="0" eaLnBrk="1" fontAlgn="auto" latinLnBrk="0" hangingPunct="1">
                        <a:lnSpc>
                          <a:spcPct val="115000"/>
                        </a:lnSpc>
                        <a:spcBef>
                          <a:spcPts val="0"/>
                        </a:spcBef>
                        <a:spcAft>
                          <a:spcPts val="0"/>
                        </a:spcAft>
                        <a:buClrTx/>
                        <a:buSzTx/>
                        <a:buFontTx/>
                        <a:buNone/>
                        <a:tabLst/>
                        <a:defRPr/>
                      </a:pPr>
                      <a:r>
                        <a:rPr lang="ru-RU" sz="2800" b="0" dirty="0" smtClean="0">
                          <a:solidFill>
                            <a:schemeClr val="tx1"/>
                          </a:solidFill>
                          <a:latin typeface="Times New Roman" pitchFamily="18" charset="0"/>
                          <a:cs typeface="Times New Roman" pitchFamily="18" charset="0"/>
                        </a:rPr>
                        <a:t>(1492- 1504)</a:t>
                      </a:r>
                      <a:endParaRPr lang="ru-RU" sz="2800" dirty="0" smtClean="0">
                        <a:solidFill>
                          <a:srgbClr val="1C1C1C"/>
                        </a:solidFill>
                        <a:latin typeface="Times New Roman"/>
                        <a:ea typeface="Times New Roman"/>
                        <a:cs typeface="Times New Roman"/>
                      </a:endParaRPr>
                    </a:p>
                    <a:p>
                      <a:pPr algn="just">
                        <a:lnSpc>
                          <a:spcPct val="115000"/>
                        </a:lnSpc>
                        <a:spcAft>
                          <a:spcPts val="0"/>
                        </a:spcAft>
                      </a:pPr>
                      <a:endParaRPr lang="ru-RU" sz="2800" dirty="0">
                        <a:solidFill>
                          <a:schemeClr val="tx1"/>
                        </a:solidFill>
                        <a:latin typeface="Calibri"/>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algn="just">
                        <a:lnSpc>
                          <a:spcPct val="115000"/>
                        </a:lnSpc>
                        <a:spcAft>
                          <a:spcPts val="0"/>
                        </a:spcAft>
                      </a:pPr>
                      <a:r>
                        <a:rPr lang="ru-RU" sz="2800" dirty="0" smtClean="0">
                          <a:solidFill>
                            <a:srgbClr val="1C1C1C"/>
                          </a:solidFill>
                          <a:latin typeface="Times New Roman"/>
                          <a:ea typeface="Times New Roman"/>
                          <a:cs typeface="Times New Roman"/>
                        </a:rPr>
                        <a:t>Христофор Колумб (Испания)</a:t>
                      </a:r>
                      <a:endParaRPr lang="ru-RU" sz="2800" dirty="0">
                        <a:latin typeface="Calibri"/>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c>
                  <a:txBody>
                    <a:bodyPr/>
                    <a:lstStyle/>
                    <a:p>
                      <a:pPr algn="just">
                        <a:lnSpc>
                          <a:spcPct val="115000"/>
                        </a:lnSpc>
                        <a:spcAft>
                          <a:spcPts val="0"/>
                        </a:spcAft>
                      </a:pPr>
                      <a:r>
                        <a:rPr lang="ru-RU" sz="2800" dirty="0">
                          <a:solidFill>
                            <a:srgbClr val="1C1C1C"/>
                          </a:solidFill>
                          <a:latin typeface="Times New Roman"/>
                          <a:ea typeface="Times New Roman"/>
                          <a:cs typeface="Times New Roman"/>
                        </a:rPr>
                        <a:t>Открыл </a:t>
                      </a:r>
                      <a:r>
                        <a:rPr lang="ru-RU" sz="2800" dirty="0" smtClean="0">
                          <a:solidFill>
                            <a:srgbClr val="1C1C1C"/>
                          </a:solidFill>
                          <a:latin typeface="Times New Roman"/>
                          <a:ea typeface="Times New Roman"/>
                          <a:cs typeface="Times New Roman"/>
                        </a:rPr>
                        <a:t>Америку.</a:t>
                      </a:r>
                    </a:p>
                    <a:p>
                      <a:pPr algn="just">
                        <a:lnSpc>
                          <a:spcPct val="115000"/>
                        </a:lnSpc>
                        <a:spcAft>
                          <a:spcPts val="0"/>
                        </a:spcAft>
                      </a:pPr>
                      <a:r>
                        <a:rPr lang="ru-RU" sz="2800" dirty="0" smtClean="0">
                          <a:solidFill>
                            <a:srgbClr val="1C1C1C"/>
                          </a:solidFill>
                          <a:latin typeface="Times New Roman"/>
                          <a:ea typeface="Times New Roman"/>
                          <a:cs typeface="Times New Roman"/>
                        </a:rPr>
                        <a:t>Всего совершил 4 экспедиции, но так и не узнал, что открыл новый континент</a:t>
                      </a:r>
                      <a:endParaRPr lang="ru-RU" sz="2800" dirty="0">
                        <a:latin typeface="Calibri"/>
                        <a:ea typeface="Times New Roman"/>
                        <a:cs typeface="Times New Roman"/>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C9">
                        <a:alpha val="70000"/>
                      </a:srgbClr>
                    </a:solidFill>
                  </a:tcPr>
                </a:tc>
              </a:tr>
            </a:tbl>
          </a:graphicData>
        </a:graphic>
      </p:graphicFrame>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lum bright="10000" contrast="20000"/>
          </a:blip>
          <a:srcRect/>
          <a:stretch>
            <a:fillRect/>
          </a:stretch>
        </p:blipFill>
        <p:spPr bwMode="auto">
          <a:xfrm>
            <a:off x="857224" y="0"/>
            <a:ext cx="7563690" cy="3974435"/>
          </a:xfrm>
          <a:prstGeom prst="rect">
            <a:avLst/>
          </a:prstGeom>
          <a:ln>
            <a:noFill/>
          </a:ln>
          <a:effectLst>
            <a:softEdge rad="112500"/>
          </a:effectLst>
        </p:spPr>
      </p:pic>
      <p:sp>
        <p:nvSpPr>
          <p:cNvPr id="5" name="Прямоугольник 4"/>
          <p:cNvSpPr/>
          <p:nvPr/>
        </p:nvSpPr>
        <p:spPr>
          <a:xfrm>
            <a:off x="214282" y="3934123"/>
            <a:ext cx="8715436" cy="2923877"/>
          </a:xfrm>
          <a:prstGeom prst="rect">
            <a:avLst/>
          </a:prstGeom>
          <a:solidFill>
            <a:srgbClr val="FFCC99">
              <a:alpha val="69804"/>
            </a:srgbClr>
          </a:solidFill>
        </p:spPr>
        <p:txBody>
          <a:bodyPr wrap="square">
            <a:spAutoFit/>
          </a:bodyPr>
          <a:lstStyle/>
          <a:p>
            <a:pPr marL="36000" indent="342900" algn="ctr">
              <a:spcBef>
                <a:spcPts val="0"/>
              </a:spcBef>
              <a:buFontTx/>
              <a:buNone/>
              <a:defRPr/>
            </a:pPr>
            <a:r>
              <a:rPr lang="ru-RU" sz="2300" b="1" dirty="0" smtClean="0">
                <a:latin typeface="Times New Roman" pitchFamily="18" charset="0"/>
                <a:cs typeface="Times New Roman" pitchFamily="18" charset="0"/>
              </a:rPr>
              <a:t>Тосканелли неверно вычислил окружность Земли, преуменьшив ее, благодаря этой ошибке Индия казалась очень близкой к западному побережью Европы. </a:t>
            </a:r>
          </a:p>
          <a:p>
            <a:pPr marL="36000" indent="342900" algn="ctr">
              <a:spcBef>
                <a:spcPts val="0"/>
              </a:spcBef>
              <a:buFontTx/>
              <a:buNone/>
              <a:defRPr/>
            </a:pPr>
            <a:r>
              <a:rPr lang="ru-RU" sz="2300" b="1" dirty="0" smtClean="0">
                <a:latin typeface="Times New Roman" pitchFamily="18" charset="0"/>
                <a:cs typeface="Times New Roman" pitchFamily="18" charset="0"/>
              </a:rPr>
              <a:t>Ошибку Тосканелли можно считать одной из великих исторических ошибок, т.к. ее последствие вскоре изменили представление людей о мире.</a:t>
            </a:r>
          </a:p>
          <a:p>
            <a:pPr marL="36000" indent="342900" algn="ctr">
              <a:spcBef>
                <a:spcPts val="0"/>
              </a:spcBef>
              <a:buFontTx/>
              <a:buNone/>
              <a:defRPr/>
            </a:pPr>
            <a:r>
              <a:rPr lang="ru-RU" sz="2300" b="1" dirty="0" smtClean="0">
                <a:latin typeface="Times New Roman" pitchFamily="18" charset="0"/>
                <a:cs typeface="Times New Roman" pitchFamily="18" charset="0"/>
              </a:rPr>
              <a:t>Она укрепила Колумба в намерении первым достичь Индии, западным путем</a:t>
            </a:r>
            <a:endParaRPr lang="ru-RU" sz="23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214282" y="0"/>
            <a:ext cx="8715436" cy="1200329"/>
          </a:xfrm>
          <a:prstGeom prst="rect">
            <a:avLst/>
          </a:prstGeom>
          <a:noFill/>
          <a:ln w="9525">
            <a:solidFill>
              <a:schemeClr val="accent1"/>
            </a:solidFill>
            <a:miter lim="800000"/>
            <a:headEnd/>
            <a:tailEnd/>
          </a:ln>
          <a:effectLst/>
        </p:spPr>
        <p:txBody>
          <a:bodyPr wrap="square">
            <a:spAutoFit/>
          </a:bodyPr>
          <a:lstStyle/>
          <a:p>
            <a:pPr algn="ctr"/>
            <a:r>
              <a:rPr lang="ru-RU" sz="3600" b="1" dirty="0">
                <a:solidFill>
                  <a:srgbClr val="002060"/>
                </a:solidFill>
                <a:latin typeface="Times New Roman" pitchFamily="18" charset="0"/>
                <a:cs typeface="Times New Roman" pitchFamily="18" charset="0"/>
              </a:rPr>
              <a:t>Четыре плавания Христофора Колумба</a:t>
            </a:r>
          </a:p>
          <a:p>
            <a:pPr algn="ctr"/>
            <a:r>
              <a:rPr lang="ru-RU" sz="3600" b="1" dirty="0">
                <a:solidFill>
                  <a:srgbClr val="002060"/>
                </a:solidFill>
                <a:latin typeface="Times New Roman" pitchFamily="18" charset="0"/>
                <a:cs typeface="Times New Roman" pitchFamily="18" charset="0"/>
              </a:rPr>
              <a:t>1492- 1504</a:t>
            </a:r>
          </a:p>
        </p:txBody>
      </p:sp>
      <p:pic>
        <p:nvPicPr>
          <p:cNvPr id="7" name="Содержимое 9" descr="Nachalo_pervoi_jekspediccii_Hristofora_Kolumba.gif"/>
          <p:cNvPicPr>
            <a:picLocks noChangeAspect="1"/>
          </p:cNvPicPr>
          <p:nvPr/>
        </p:nvPicPr>
        <p:blipFill>
          <a:blip r:embed="rId3" cstate="email"/>
          <a:srcRect/>
          <a:stretch>
            <a:fillRect/>
          </a:stretch>
        </p:blipFill>
        <p:spPr>
          <a:xfrm>
            <a:off x="714348" y="1285860"/>
            <a:ext cx="7858180" cy="5572140"/>
          </a:xfrm>
          <a:prstGeom prst="rect">
            <a:avLst/>
          </a:prstGeom>
          <a:ln w="38100">
            <a:solidFill>
              <a:schemeClr val="tx1"/>
            </a:solidFill>
          </a:ln>
        </p:spPr>
      </p:pic>
      <p:pic>
        <p:nvPicPr>
          <p:cNvPr id="5" name="Picture 5" descr="02"/>
          <p:cNvPicPr>
            <a:picLocks noChangeAspect="1" noChangeArrowheads="1"/>
          </p:cNvPicPr>
          <p:nvPr/>
        </p:nvPicPr>
        <p:blipFill>
          <a:blip r:embed="rId4" cstate="email"/>
          <a:srcRect/>
          <a:stretch>
            <a:fillRect/>
          </a:stretch>
        </p:blipFill>
        <p:spPr bwMode="auto">
          <a:xfrm>
            <a:off x="6643702" y="5214950"/>
            <a:ext cx="2257934" cy="1643050"/>
          </a:xfrm>
          <a:prstGeom prst="rect">
            <a:avLst/>
          </a:prstGeom>
          <a:noFill/>
        </p:spPr>
      </p:pic>
      <p:pic>
        <p:nvPicPr>
          <p:cNvPr id="6" name="Рисунок 12" descr="i_002.png"/>
          <p:cNvPicPr>
            <a:picLocks noChangeAspect="1"/>
          </p:cNvPicPr>
          <p:nvPr/>
        </p:nvPicPr>
        <p:blipFill>
          <a:blip r:embed="rId5" cstate="email"/>
          <a:srcRect r="12888"/>
          <a:stretch>
            <a:fillRect/>
          </a:stretch>
        </p:blipFill>
        <p:spPr bwMode="auto">
          <a:xfrm>
            <a:off x="214282" y="1000108"/>
            <a:ext cx="2300274" cy="1643074"/>
          </a:xfrm>
          <a:prstGeom prst="rect">
            <a:avLst/>
          </a:prstGeom>
          <a:noFill/>
          <a:ln w="9525">
            <a:noFill/>
            <a:miter lim="800000"/>
            <a:headEnd/>
            <a:tailEnd/>
          </a:ln>
        </p:spPr>
      </p:pic>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5" descr="File:Columbus Taking Possession.jpg"/>
          <p:cNvPicPr>
            <a:picLocks noChangeAspect="1" noChangeArrowheads="1"/>
          </p:cNvPicPr>
          <p:nvPr/>
        </p:nvPicPr>
        <p:blipFill>
          <a:blip r:embed="rId3" cstate="email"/>
          <a:srcRect/>
          <a:stretch>
            <a:fillRect/>
          </a:stretch>
        </p:blipFill>
        <p:spPr bwMode="auto">
          <a:xfrm>
            <a:off x="900113" y="188913"/>
            <a:ext cx="7488237" cy="5378450"/>
          </a:xfrm>
          <a:prstGeom prst="rect">
            <a:avLst/>
          </a:prstGeom>
          <a:noFill/>
        </p:spPr>
      </p:pic>
      <p:sp>
        <p:nvSpPr>
          <p:cNvPr id="6" name="Rectangle 6"/>
          <p:cNvSpPr>
            <a:spLocks noChangeArrowheads="1"/>
          </p:cNvSpPr>
          <p:nvPr/>
        </p:nvSpPr>
        <p:spPr bwMode="auto">
          <a:xfrm>
            <a:off x="179388" y="5745163"/>
            <a:ext cx="8785225" cy="946150"/>
          </a:xfrm>
          <a:prstGeom prst="rect">
            <a:avLst/>
          </a:prstGeom>
          <a:noFill/>
          <a:ln w="9525">
            <a:noFill/>
            <a:miter lim="800000"/>
            <a:headEnd/>
            <a:tailEnd/>
          </a:ln>
          <a:effectLst/>
        </p:spPr>
        <p:txBody>
          <a:bodyPr anchor="ctr">
            <a:spAutoFit/>
          </a:bodyPr>
          <a:lstStyle/>
          <a:p>
            <a:pPr algn="ctr"/>
            <a:r>
              <a:rPr lang="ru-RU" sz="2800" b="1" dirty="0">
                <a:latin typeface="Times New Roman" pitchFamily="18" charset="0"/>
                <a:cs typeface="Times New Roman" pitchFamily="18" charset="0"/>
              </a:rPr>
              <a:t>Колумб объявляет открытую землю собственностью испанского короля </a:t>
            </a:r>
          </a:p>
        </p:txBody>
      </p: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email"/>
          <a:srcRect/>
          <a:stretch>
            <a:fillRect/>
          </a:stretch>
        </p:blipFill>
        <p:spPr>
          <a:xfrm>
            <a:off x="6786578" y="0"/>
            <a:ext cx="2357422" cy="2641911"/>
          </a:xfrm>
          <a:prstGeom prst="rect">
            <a:avLst/>
          </a:prstGeom>
        </p:spPr>
      </p:pic>
      <p:pic>
        <p:nvPicPr>
          <p:cNvPr id="1026" name="Picture 2" descr="C:\Users\User\Desktop\avL.jpeg"/>
          <p:cNvPicPr>
            <a:picLocks noChangeAspect="1" noChangeArrowheads="1"/>
          </p:cNvPicPr>
          <p:nvPr/>
        </p:nvPicPr>
        <p:blipFill>
          <a:blip r:embed="rId4" cstate="email"/>
          <a:srcRect/>
          <a:stretch>
            <a:fillRect/>
          </a:stretch>
        </p:blipFill>
        <p:spPr bwMode="auto">
          <a:xfrm>
            <a:off x="285720" y="1000108"/>
            <a:ext cx="5929354" cy="4786346"/>
          </a:xfrm>
          <a:prstGeom prst="rect">
            <a:avLst/>
          </a:prstGeom>
          <a:noFill/>
        </p:spPr>
      </p:pic>
      <p:sp>
        <p:nvSpPr>
          <p:cNvPr id="10" name="Rectangle 5"/>
          <p:cNvSpPr txBox="1">
            <a:spLocks noChangeArrowheads="1"/>
          </p:cNvSpPr>
          <p:nvPr/>
        </p:nvSpPr>
        <p:spPr>
          <a:xfrm>
            <a:off x="1142976" y="5857844"/>
            <a:ext cx="4214842" cy="1000156"/>
          </a:xfrm>
          <a:prstGeom prst="rect">
            <a:avLst/>
          </a:prstGeom>
          <a:solidFill>
            <a:srgbClr val="FFCC99">
              <a:alpha val="69804"/>
            </a:srgbClr>
          </a:solidFill>
        </p:spPr>
        <p:txBody>
          <a:bodyPr/>
          <a:lstStyle/>
          <a:p>
            <a:pPr algn="ctr"/>
            <a:r>
              <a:rPr lang="ru-RU" sz="3200" b="1" dirty="0" smtClean="0">
                <a:latin typeface="Times New Roman" pitchFamily="18" charset="0"/>
                <a:cs typeface="Times New Roman" pitchFamily="18" charset="0"/>
              </a:rPr>
              <a:t>Почему Америка </a:t>
            </a:r>
          </a:p>
          <a:p>
            <a:pPr algn="ctr"/>
            <a:r>
              <a:rPr lang="ru-RU" sz="3200" b="1" dirty="0" smtClean="0">
                <a:latin typeface="Times New Roman" pitchFamily="18" charset="0"/>
                <a:cs typeface="Times New Roman" pitchFamily="18" charset="0"/>
              </a:rPr>
              <a:t>названа Америкой? </a:t>
            </a:r>
            <a:endParaRPr lang="ru-RU" sz="3200" b="1" dirty="0">
              <a:latin typeface="Times New Roman" pitchFamily="18" charset="0"/>
              <a:cs typeface="Times New Roman" pitchFamily="18" charset="0"/>
            </a:endParaRPr>
          </a:p>
        </p:txBody>
      </p:sp>
      <p:sp>
        <p:nvSpPr>
          <p:cNvPr id="8" name="Заголовок 1"/>
          <p:cNvSpPr txBox="1">
            <a:spLocks/>
          </p:cNvSpPr>
          <p:nvPr/>
        </p:nvSpPr>
        <p:spPr>
          <a:xfrm>
            <a:off x="0" y="214290"/>
            <a:ext cx="6786578" cy="796908"/>
          </a:xfrm>
          <a:prstGeom prst="rect">
            <a:avLst/>
          </a:prstGeom>
          <a:ln>
            <a:solidFill>
              <a:schemeClr val="accent1"/>
            </a:solidFill>
          </a:ln>
        </p:spPr>
        <p:txBody>
          <a:bodyPr/>
          <a:lstStyle/>
          <a:p>
            <a:pPr marL="342900" lvl="0" indent="-342900" algn="ctr">
              <a:lnSpc>
                <a:spcPct val="80000"/>
              </a:lnSpc>
              <a:spcBef>
                <a:spcPct val="20000"/>
              </a:spcBef>
              <a:defRPr/>
            </a:pPr>
            <a:r>
              <a:rPr lang="ru-RU" sz="4400" b="1" dirty="0" smtClean="0">
                <a:solidFill>
                  <a:srgbClr val="002060"/>
                </a:solidFill>
                <a:latin typeface="Times New Roman" pitchFamily="18" charset="0"/>
                <a:cs typeface="Times New Roman" pitchFamily="18" charset="0"/>
              </a:rPr>
              <a:t>Вклад </a:t>
            </a:r>
            <a:r>
              <a:rPr lang="ru-RU" sz="4400" b="1" dirty="0" err="1" smtClean="0">
                <a:solidFill>
                  <a:srgbClr val="002060"/>
                </a:solidFill>
                <a:latin typeface="Times New Roman" pitchFamily="18" charset="0"/>
                <a:cs typeface="Times New Roman" pitchFamily="18" charset="0"/>
              </a:rPr>
              <a:t>Америго</a:t>
            </a:r>
            <a:r>
              <a:rPr lang="ru-RU" sz="4400" b="1" dirty="0" smtClean="0">
                <a:solidFill>
                  <a:srgbClr val="002060"/>
                </a:solidFill>
                <a:latin typeface="Times New Roman" pitchFamily="18" charset="0"/>
                <a:cs typeface="Times New Roman" pitchFamily="18" charset="0"/>
              </a:rPr>
              <a:t> </a:t>
            </a:r>
            <a:r>
              <a:rPr lang="ru-RU" sz="4400" b="1" dirty="0" err="1" smtClean="0">
                <a:solidFill>
                  <a:srgbClr val="002060"/>
                </a:solidFill>
                <a:latin typeface="Times New Roman" pitchFamily="18" charset="0"/>
                <a:cs typeface="Times New Roman" pitchFamily="18" charset="0"/>
              </a:rPr>
              <a:t>Веспуччи</a:t>
            </a:r>
            <a:endParaRPr lang="ru-RU" sz="4400" b="1" dirty="0" smtClean="0">
              <a:solidFill>
                <a:srgbClr val="002060"/>
              </a:solidFill>
              <a:latin typeface="Times New Roman" pitchFamily="18" charset="0"/>
              <a:cs typeface="Times New Roman" pitchFamily="18" charset="0"/>
            </a:endParaRPr>
          </a:p>
        </p:txBody>
      </p:sp>
      <p:sp>
        <p:nvSpPr>
          <p:cNvPr id="11" name="Rectangle 5"/>
          <p:cNvSpPr txBox="1">
            <a:spLocks noChangeArrowheads="1"/>
          </p:cNvSpPr>
          <p:nvPr/>
        </p:nvSpPr>
        <p:spPr>
          <a:xfrm>
            <a:off x="6500794" y="2786058"/>
            <a:ext cx="2643206" cy="4071942"/>
          </a:xfrm>
          <a:prstGeom prst="rect">
            <a:avLst/>
          </a:prstGeom>
          <a:solidFill>
            <a:srgbClr val="FFCC99">
              <a:alpha val="69804"/>
            </a:srgbClr>
          </a:solidFill>
        </p:spPr>
        <p:txBody>
          <a:bodyPr/>
          <a:lstStyle/>
          <a:p>
            <a:pPr algn="ctr"/>
            <a:r>
              <a:rPr lang="ru-RU" sz="2000" dirty="0" err="1" smtClean="0">
                <a:latin typeface="Times New Roman" pitchFamily="18" charset="0"/>
                <a:cs typeface="Times New Roman" pitchFamily="18" charset="0"/>
              </a:rPr>
              <a:t>Америго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Веспуччи</a:t>
            </a:r>
            <a:r>
              <a:rPr lang="ru-RU" sz="2000" dirty="0" smtClean="0">
                <a:latin typeface="Times New Roman" pitchFamily="18" charset="0"/>
                <a:cs typeface="Times New Roman" pitchFamily="18" charset="0"/>
              </a:rPr>
              <a:t> исследовал – Центральную и большую часть побережья Южной Америки. Он собирался в своей четвёртой экспедиции двинуться дальше на юг и найти проход в Южный океан, что позднее сделал Магеллан</a:t>
            </a:r>
          </a:p>
          <a:p>
            <a:pPr algn="ctr"/>
            <a:r>
              <a:rPr lang="ru-RU" sz="3200" b="1" dirty="0" smtClean="0">
                <a:latin typeface="Times New Roman" pitchFamily="18" charset="0"/>
                <a:cs typeface="Times New Roman" pitchFamily="18" charset="0"/>
              </a:rPr>
              <a:t> </a:t>
            </a:r>
            <a:endParaRPr lang="ru-RU" sz="3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2" name="Рисунок 1" descr="gamo-map.jpg"/>
          <p:cNvPicPr>
            <a:picLocks noChangeAspect="1"/>
          </p:cNvPicPr>
          <p:nvPr/>
        </p:nvPicPr>
        <p:blipFill>
          <a:blip r:embed="rId3" cstate="email"/>
          <a:srcRect/>
          <a:stretch>
            <a:fillRect/>
          </a:stretch>
        </p:blipFill>
        <p:spPr bwMode="auto">
          <a:xfrm>
            <a:off x="0" y="857232"/>
            <a:ext cx="9144000" cy="5631654"/>
          </a:xfrm>
          <a:prstGeom prst="rect">
            <a:avLst/>
          </a:prstGeom>
          <a:noFill/>
          <a:ln w="9525">
            <a:solidFill>
              <a:srgbClr val="A5C249"/>
            </a:solidFill>
            <a:miter lim="800000"/>
            <a:headEnd/>
            <a:tailEnd/>
          </a:ln>
        </p:spPr>
      </p:pic>
      <p:pic>
        <p:nvPicPr>
          <p:cNvPr id="3" name="Рисунок 2" descr="gamo.jpg"/>
          <p:cNvPicPr>
            <a:picLocks noChangeAspect="1" noChangeArrowheads="1"/>
          </p:cNvPicPr>
          <p:nvPr/>
        </p:nvPicPr>
        <p:blipFill>
          <a:blip r:embed="rId4" cstate="email"/>
          <a:srcRect/>
          <a:stretch>
            <a:fillRect/>
          </a:stretch>
        </p:blipFill>
        <p:spPr bwMode="auto">
          <a:xfrm>
            <a:off x="0" y="3714752"/>
            <a:ext cx="2293411" cy="2559519"/>
          </a:xfrm>
          <a:prstGeom prst="rect">
            <a:avLst/>
          </a:prstGeom>
          <a:noFill/>
        </p:spPr>
      </p:pic>
      <p:sp>
        <p:nvSpPr>
          <p:cNvPr id="7" name="Прямоугольник 6"/>
          <p:cNvSpPr/>
          <p:nvPr/>
        </p:nvSpPr>
        <p:spPr>
          <a:xfrm>
            <a:off x="5500694" y="5786454"/>
            <a:ext cx="3643306" cy="646331"/>
          </a:xfrm>
          <a:prstGeom prst="rect">
            <a:avLst/>
          </a:prstGeom>
          <a:solidFill>
            <a:srgbClr val="FFCC99">
              <a:alpha val="69804"/>
            </a:srgbClr>
          </a:solidFill>
        </p:spPr>
        <p:txBody>
          <a:bodyPr wrap="square">
            <a:spAutoFit/>
          </a:bodyPr>
          <a:lstStyle/>
          <a:p>
            <a:pPr algn="ctr"/>
            <a:r>
              <a:rPr lang="ru-RU" dirty="0" smtClean="0">
                <a:latin typeface="Times New Roman" pitchFamily="18" charset="0"/>
                <a:cs typeface="Times New Roman" pitchFamily="18" charset="0"/>
              </a:rPr>
              <a:t>Открытие морского пути в Индию. 1497-1499 </a:t>
            </a:r>
            <a:r>
              <a:rPr lang="ru-RU" dirty="0" err="1" smtClean="0">
                <a:latin typeface="Times New Roman" pitchFamily="18" charset="0"/>
                <a:cs typeface="Times New Roman" pitchFamily="18" charset="0"/>
              </a:rPr>
              <a:t>гг</a:t>
            </a:r>
            <a:endParaRPr lang="ru-RU" dirty="0">
              <a:latin typeface="Times New Roman" pitchFamily="18" charset="0"/>
              <a:cs typeface="Times New Roman" pitchFamily="18" charset="0"/>
            </a:endParaRPr>
          </a:p>
        </p:txBody>
      </p:sp>
      <p:sp>
        <p:nvSpPr>
          <p:cNvPr id="13" name="Прямоугольник 12"/>
          <p:cNvSpPr/>
          <p:nvPr/>
        </p:nvSpPr>
        <p:spPr>
          <a:xfrm>
            <a:off x="0" y="214290"/>
            <a:ext cx="9144000" cy="584775"/>
          </a:xfrm>
          <a:prstGeom prst="rect">
            <a:avLst/>
          </a:prstGeom>
          <a:ln>
            <a:solidFill>
              <a:schemeClr val="accent1"/>
            </a:solidFill>
          </a:ln>
        </p:spPr>
        <p:txBody>
          <a:bodyPr wrap="square">
            <a:spAutoFit/>
          </a:bodyPr>
          <a:lstStyle/>
          <a:p>
            <a:pPr algn="ctr"/>
            <a:r>
              <a:rPr lang="ru-RU" sz="3200" b="1" dirty="0" smtClean="0">
                <a:solidFill>
                  <a:srgbClr val="002060"/>
                </a:solidFill>
                <a:latin typeface="Times New Roman" pitchFamily="18" charset="0"/>
                <a:ea typeface="Times New Roman" pitchFamily="18" charset="0"/>
                <a:cs typeface="Times New Roman" pitchFamily="18" charset="0"/>
              </a:rPr>
              <a:t>2. Морская экспедиция </a:t>
            </a:r>
            <a:r>
              <a:rPr lang="ru-RU" sz="3200" b="1" dirty="0" err="1" smtClean="0">
                <a:solidFill>
                  <a:srgbClr val="002060"/>
                </a:solidFill>
                <a:latin typeface="Times New Roman" pitchFamily="18" charset="0"/>
                <a:ea typeface="Times New Roman" pitchFamily="18" charset="0"/>
                <a:cs typeface="Times New Roman" pitchFamily="18" charset="0"/>
              </a:rPr>
              <a:t>Васко</a:t>
            </a:r>
            <a:r>
              <a:rPr lang="ru-RU" sz="3200" b="1" dirty="0" smtClean="0">
                <a:solidFill>
                  <a:srgbClr val="002060"/>
                </a:solidFill>
                <a:latin typeface="Times New Roman" pitchFamily="18" charset="0"/>
                <a:ea typeface="Times New Roman" pitchFamily="18" charset="0"/>
                <a:cs typeface="Times New Roman" pitchFamily="18" charset="0"/>
              </a:rPr>
              <a:t> да Гамы в Индию</a:t>
            </a:r>
            <a:endParaRPr lang="ru-RU" sz="3200" b="1" dirty="0">
              <a:solidFill>
                <a:srgbClr val="002060"/>
              </a:solidFill>
              <a:latin typeface="Times New Roman" pitchFamily="18" charset="0"/>
              <a:cs typeface="Times New Roman" pitchFamily="18" charset="0"/>
            </a:endParaRPr>
          </a:p>
        </p:txBody>
      </p:sp>
      <p:sp>
        <p:nvSpPr>
          <p:cNvPr id="8" name="Содержимое 2"/>
          <p:cNvSpPr txBox="1">
            <a:spLocks/>
          </p:cNvSpPr>
          <p:nvPr/>
        </p:nvSpPr>
        <p:spPr>
          <a:xfrm>
            <a:off x="0" y="6429372"/>
            <a:ext cx="2643174" cy="428628"/>
          </a:xfrm>
          <a:prstGeom prst="rect">
            <a:avLst/>
          </a:prstGeom>
          <a:solidFill>
            <a:srgbClr val="FFCC99">
              <a:alpha val="69804"/>
            </a:srgbClr>
          </a:solidFill>
          <a:ln>
            <a:noFill/>
          </a:ln>
        </p:spPr>
        <p:txBody>
          <a:bodyPr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24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Васко</a:t>
            </a:r>
            <a:r>
              <a:rPr kumimoji="0" lang="ru-RU" sz="24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да </a:t>
            </a:r>
            <a:r>
              <a:rPr kumimoji="0" lang="ru-RU" sz="24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Гама</a:t>
            </a:r>
            <a:endParaRPr kumimoji="0" lang="ru-RU" sz="24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2" descr="C:\Users\user\Desktop\Новая папка\1211812604[1].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0" y="1000108"/>
            <a:ext cx="5429256" cy="5360994"/>
          </a:xfrm>
          <a:prstGeom prst="rect">
            <a:avLst/>
          </a:prstGeom>
          <a:noFill/>
        </p:spPr>
      </p:pic>
      <p:pic>
        <p:nvPicPr>
          <p:cNvPr id="6" name="Рисунок 10" descr="1303756883_6.jpg"/>
          <p:cNvPicPr>
            <a:picLocks noChangeAspect="1"/>
          </p:cNvPicPr>
          <p:nvPr/>
        </p:nvPicPr>
        <p:blipFill>
          <a:blip r:embed="rId4" cstate="email"/>
          <a:srcRect/>
          <a:stretch>
            <a:fillRect/>
          </a:stretch>
        </p:blipFill>
        <p:spPr bwMode="auto">
          <a:xfrm>
            <a:off x="5098342" y="2143116"/>
            <a:ext cx="3677370" cy="3264604"/>
          </a:xfrm>
          <a:prstGeom prst="rect">
            <a:avLst/>
          </a:prstGeom>
          <a:noFill/>
          <a:ln w="9525">
            <a:noFill/>
            <a:miter lim="800000"/>
            <a:headEnd/>
            <a:tailEnd/>
          </a:ln>
        </p:spPr>
      </p:pic>
      <p:sp>
        <p:nvSpPr>
          <p:cNvPr id="7" name="WordArt 20"/>
          <p:cNvSpPr>
            <a:spLocks noChangeArrowheads="1" noChangeShapeType="1" noTextEdit="1"/>
          </p:cNvSpPr>
          <p:nvPr/>
        </p:nvSpPr>
        <p:spPr bwMode="auto">
          <a:xfrm>
            <a:off x="357158" y="6072206"/>
            <a:ext cx="2071702" cy="519114"/>
          </a:xfrm>
          <a:prstGeom prst="rect">
            <a:avLst/>
          </a:prstGeom>
          <a:solidFill>
            <a:srgbClr val="FFCC99">
              <a:alpha val="69804"/>
            </a:srgbClr>
          </a:solidFill>
        </p:spPr>
        <p:txBody>
          <a:bodyPr wrap="none" fromWordArt="1">
            <a:prstTxWarp prst="textPlain">
              <a:avLst>
                <a:gd name="adj" fmla="val 50000"/>
              </a:avLst>
            </a:prstTxWarp>
          </a:bodyPr>
          <a:lstStyle/>
          <a:p>
            <a:pPr algn="ctr"/>
            <a:r>
              <a:rPr lang="ru-RU" sz="2000" b="1" i="1" kern="10" dirty="0">
                <a:ln w="9525">
                  <a:solidFill>
                    <a:srgbClr val="000000"/>
                  </a:solidFill>
                  <a:round/>
                  <a:headEnd/>
                  <a:tailEnd/>
                </a:ln>
                <a:latin typeface="Times New Roman" pitchFamily="18" charset="0"/>
                <a:cs typeface="Times New Roman" pitchFamily="18" charset="0"/>
              </a:rPr>
              <a:t>Компас</a:t>
            </a:r>
          </a:p>
        </p:txBody>
      </p:sp>
      <p:sp>
        <p:nvSpPr>
          <p:cNvPr id="9" name="Заголовок 2"/>
          <p:cNvSpPr txBox="1">
            <a:spLocks/>
          </p:cNvSpPr>
          <p:nvPr/>
        </p:nvSpPr>
        <p:spPr>
          <a:xfrm>
            <a:off x="500034" y="285728"/>
            <a:ext cx="8072494" cy="1071546"/>
          </a:xfrm>
          <a:prstGeom prst="rect">
            <a:avLst/>
          </a:prstGeom>
          <a:ln>
            <a:solidFill>
              <a:schemeClr val="accent1"/>
            </a:solidFill>
          </a:ln>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6600" b="1" dirty="0" smtClean="0">
                <a:solidFill>
                  <a:srgbClr val="002060"/>
                </a:solidFill>
                <a:effectLst>
                  <a:outerShdw blurRad="38100" dist="38100" dir="2700000" algn="tl">
                    <a:srgbClr val="000000">
                      <a:alpha val="43137"/>
                    </a:srgbClr>
                  </a:outerShdw>
                </a:effectLst>
                <a:latin typeface="Times New Roman" pitchFamily="18" charset="0"/>
                <a:ea typeface="+mj-ea"/>
                <a:cs typeface="Times New Roman" pitchFamily="18" charset="0"/>
              </a:rPr>
              <a:t>Определите, ч</a:t>
            </a:r>
            <a:r>
              <a:rPr kumimoji="0" lang="ru-RU" sz="6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то</a:t>
            </a:r>
            <a:r>
              <a:rPr kumimoji="0" lang="ru-RU" sz="66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это?</a:t>
            </a:r>
            <a:endParaRPr kumimoji="0" lang="ru-RU" sz="6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11" name="WordArt 20"/>
          <p:cNvSpPr>
            <a:spLocks noChangeArrowheads="1" noChangeShapeType="1" noTextEdit="1"/>
          </p:cNvSpPr>
          <p:nvPr/>
        </p:nvSpPr>
        <p:spPr bwMode="auto">
          <a:xfrm>
            <a:off x="6643702" y="6072206"/>
            <a:ext cx="2071702" cy="519114"/>
          </a:xfrm>
          <a:prstGeom prst="rect">
            <a:avLst/>
          </a:prstGeom>
          <a:solidFill>
            <a:srgbClr val="FFCC99">
              <a:alpha val="69804"/>
            </a:srgbClr>
          </a:solidFill>
        </p:spPr>
        <p:txBody>
          <a:bodyPr wrap="none" fromWordArt="1">
            <a:prstTxWarp prst="textPlain">
              <a:avLst>
                <a:gd name="adj" fmla="val 50000"/>
              </a:avLst>
            </a:prstTxWarp>
          </a:bodyPr>
          <a:lstStyle/>
          <a:p>
            <a:pPr algn="ctr"/>
            <a:r>
              <a:rPr lang="ru-RU" sz="2000" b="1" i="1" kern="10" dirty="0" smtClean="0">
                <a:ln w="9525">
                  <a:solidFill>
                    <a:srgbClr val="000000"/>
                  </a:solidFill>
                  <a:round/>
                  <a:headEnd/>
                  <a:tailEnd/>
                </a:ln>
                <a:latin typeface="Times New Roman" pitchFamily="18" charset="0"/>
                <a:cs typeface="Times New Roman" pitchFamily="18" charset="0"/>
              </a:rPr>
              <a:t>Астролябия</a:t>
            </a:r>
            <a:endParaRPr lang="ru-RU" sz="2000" b="1" i="1" kern="10" dirty="0">
              <a:ln w="9525">
                <a:solidFill>
                  <a:srgbClr val="000000"/>
                </a:solidFill>
                <a:round/>
                <a:headEnd/>
                <a:tailEnd/>
              </a:ln>
              <a:latin typeface="Times New Roman" pitchFamily="18" charset="0"/>
              <a:cs typeface="Times New Roman" pitchFamily="18" charset="0"/>
            </a:endParaRPr>
          </a:p>
        </p:txBody>
      </p: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Содержимое 3" descr="16831_167.jpg"/>
          <p:cNvPicPr>
            <a:picLocks noChangeAspect="1"/>
          </p:cNvPicPr>
          <p:nvPr/>
        </p:nvPicPr>
        <p:blipFill>
          <a:blip r:embed="rId3" cstate="email"/>
          <a:srcRect/>
          <a:stretch>
            <a:fillRect/>
          </a:stretch>
        </p:blipFill>
        <p:spPr>
          <a:xfrm>
            <a:off x="571472" y="1280152"/>
            <a:ext cx="8072494" cy="5125393"/>
          </a:xfrm>
          <a:prstGeom prst="rect">
            <a:avLst/>
          </a:prstGeom>
          <a:ln w="38100">
            <a:solidFill>
              <a:schemeClr val="tx2"/>
            </a:solidFill>
          </a:ln>
        </p:spPr>
      </p:pic>
      <p:sp>
        <p:nvSpPr>
          <p:cNvPr id="7" name="Rectangle 7"/>
          <p:cNvSpPr txBox="1">
            <a:spLocks noChangeArrowheads="1"/>
          </p:cNvSpPr>
          <p:nvPr/>
        </p:nvSpPr>
        <p:spPr>
          <a:xfrm>
            <a:off x="428596" y="0"/>
            <a:ext cx="8229600" cy="1143000"/>
          </a:xfrm>
          <a:prstGeom prst="rect">
            <a:avLst/>
          </a:prstGeom>
          <a:ln>
            <a:solidFill>
              <a:srgbClr val="00206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rgbClr val="002060"/>
                </a:solidFill>
                <a:effectLst/>
                <a:uLnTx/>
                <a:uFillTx/>
                <a:latin typeface="+mj-lt"/>
                <a:ea typeface="+mj-ea"/>
                <a:cs typeface="+mj-cs"/>
              </a:rPr>
              <a:t>3</a:t>
            </a:r>
            <a:r>
              <a:rPr kumimoji="0" lang="ru-RU" sz="36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 Первая кругосветная экспедиция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err="1" smtClean="0">
                <a:solidFill>
                  <a:srgbClr val="002060"/>
                </a:solidFill>
                <a:latin typeface="Times New Roman" pitchFamily="18" charset="0"/>
                <a:ea typeface="+mj-ea"/>
                <a:cs typeface="Times New Roman" pitchFamily="18" charset="0"/>
              </a:rPr>
              <a:t>Фернана</a:t>
            </a:r>
            <a:r>
              <a:rPr lang="ru-RU" sz="3600" b="1" dirty="0" smtClean="0">
                <a:solidFill>
                  <a:srgbClr val="002060"/>
                </a:solidFill>
                <a:latin typeface="Times New Roman" pitchFamily="18" charset="0"/>
                <a:ea typeface="+mj-ea"/>
                <a:cs typeface="Times New Roman" pitchFamily="18" charset="0"/>
              </a:rPr>
              <a:t> </a:t>
            </a:r>
            <a:r>
              <a:rPr kumimoji="0" lang="ru-RU" sz="36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Магеллана: 1519-1522 </a:t>
            </a:r>
            <a:r>
              <a:rPr kumimoji="0" lang="ru-RU" sz="3600" b="1" i="0" u="none" strike="noStrike" kern="1200" cap="none" spc="0" normalizeH="0" baseline="0" noProof="0" dirty="0" err="1" smtClean="0">
                <a:ln>
                  <a:noFill/>
                </a:ln>
                <a:solidFill>
                  <a:srgbClr val="002060"/>
                </a:solidFill>
                <a:effectLst/>
                <a:uLnTx/>
                <a:uFillTx/>
                <a:latin typeface="Times New Roman" pitchFamily="18" charset="0"/>
                <a:ea typeface="+mj-ea"/>
                <a:cs typeface="Times New Roman" pitchFamily="18" charset="0"/>
              </a:rPr>
              <a:t>гг</a:t>
            </a:r>
            <a:endParaRPr kumimoji="0" lang="ru-RU" sz="36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pic>
        <p:nvPicPr>
          <p:cNvPr id="8" name="Picture 5" descr="Портрет"/>
          <p:cNvPicPr>
            <a:picLocks noChangeAspect="1" noChangeArrowheads="1"/>
          </p:cNvPicPr>
          <p:nvPr/>
        </p:nvPicPr>
        <p:blipFill>
          <a:blip r:embed="rId4" cstate="email"/>
          <a:srcRect/>
          <a:stretch>
            <a:fillRect/>
          </a:stretch>
        </p:blipFill>
        <p:spPr>
          <a:xfrm>
            <a:off x="0" y="1000108"/>
            <a:ext cx="1928794" cy="2218309"/>
          </a:xfrm>
          <a:prstGeom prst="rect">
            <a:avLst/>
          </a:prstGeom>
          <a:noFill/>
          <a:ln/>
        </p:spPr>
      </p:pic>
      <p:sp>
        <p:nvSpPr>
          <p:cNvPr id="11" name="Rectangle 5"/>
          <p:cNvSpPr>
            <a:spLocks noChangeArrowheads="1"/>
          </p:cNvSpPr>
          <p:nvPr/>
        </p:nvSpPr>
        <p:spPr bwMode="auto">
          <a:xfrm>
            <a:off x="2428860" y="6500834"/>
            <a:ext cx="2357454" cy="357166"/>
          </a:xfrm>
          <a:prstGeom prst="rect">
            <a:avLst/>
          </a:prstGeom>
          <a:solidFill>
            <a:srgbClr val="FFE4C9">
              <a:alpha val="69804"/>
            </a:srgbClr>
          </a:solidFill>
          <a:ln w="9525">
            <a:noFill/>
            <a:miter lim="800000"/>
            <a:headEnd/>
            <a:tailEnd/>
          </a:ln>
          <a:effectLst/>
        </p:spPr>
        <p:txBody>
          <a:bodyPr/>
          <a:lstStyle/>
          <a:p>
            <a:pPr algn="ctr"/>
            <a:r>
              <a:rPr lang="ru-RU" sz="1400" b="1" dirty="0" smtClean="0">
                <a:latin typeface="Times New Roman" pitchFamily="18" charset="0"/>
                <a:cs typeface="Times New Roman" pitchFamily="18" charset="0"/>
              </a:rPr>
              <a:t>МАГЕЛЛАНОВ ПРОЛИВ</a:t>
            </a:r>
            <a:endParaRPr lang="ru-RU" sz="1400" b="1" dirty="0">
              <a:latin typeface="Times New Roman" pitchFamily="18" charset="0"/>
              <a:cs typeface="Times New Roman" pitchFamily="18" charset="0"/>
            </a:endParaRPr>
          </a:p>
        </p:txBody>
      </p:sp>
      <p:pic>
        <p:nvPicPr>
          <p:cNvPr id="10" name="Picture 5" descr="chile-2-map"/>
          <p:cNvPicPr>
            <a:picLocks noChangeAspect="1" noChangeArrowheads="1"/>
          </p:cNvPicPr>
          <p:nvPr/>
        </p:nvPicPr>
        <p:blipFill>
          <a:blip r:embed="rId5" cstate="email"/>
          <a:srcRect/>
          <a:stretch>
            <a:fillRect/>
          </a:stretch>
        </p:blipFill>
        <p:spPr bwMode="auto">
          <a:xfrm>
            <a:off x="0" y="5277789"/>
            <a:ext cx="2428860" cy="1580211"/>
          </a:xfrm>
          <a:prstGeom prst="rect">
            <a:avLst/>
          </a:prstGeom>
          <a:noFill/>
        </p:spPr>
      </p:pic>
      <p:pic>
        <p:nvPicPr>
          <p:cNvPr id="12" name="Picture 5" descr="File:Magellans death.jpg"/>
          <p:cNvPicPr>
            <a:picLocks noChangeAspect="1" noChangeArrowheads="1"/>
          </p:cNvPicPr>
          <p:nvPr/>
        </p:nvPicPr>
        <p:blipFill>
          <a:blip r:embed="rId6" cstate="email"/>
          <a:srcRect/>
          <a:stretch>
            <a:fillRect/>
          </a:stretch>
        </p:blipFill>
        <p:spPr bwMode="auto">
          <a:xfrm>
            <a:off x="7194378" y="4557711"/>
            <a:ext cx="1949622" cy="2300289"/>
          </a:xfrm>
          <a:prstGeom prst="rect">
            <a:avLst/>
          </a:prstGeom>
          <a:noFill/>
        </p:spPr>
      </p:pic>
      <p:cxnSp>
        <p:nvCxnSpPr>
          <p:cNvPr id="13" name="Прямая со стрелкой 12"/>
          <p:cNvCxnSpPr/>
          <p:nvPr/>
        </p:nvCxnSpPr>
        <p:spPr>
          <a:xfrm rot="16200000" flipV="1">
            <a:off x="7072330" y="3786190"/>
            <a:ext cx="1428760" cy="1000132"/>
          </a:xfrm>
          <a:prstGeom prst="straightConnector1">
            <a:avLst/>
          </a:prstGeom>
          <a:ln w="82550">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1500166" y="5500702"/>
            <a:ext cx="1214446" cy="142876"/>
          </a:xfrm>
          <a:prstGeom prst="straightConnector1">
            <a:avLst/>
          </a:prstGeom>
          <a:ln w="82550">
            <a:solidFill>
              <a:srgbClr val="C0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214282" y="0"/>
            <a:ext cx="8715436" cy="1439850"/>
          </a:xfrm>
          <a:prstGeom prst="rect">
            <a:avLst/>
          </a:prstGeom>
          <a:ln>
            <a:solidFill>
              <a:schemeClr val="accent1"/>
            </a:solidFill>
          </a:ln>
        </p:spPr>
        <p:txBody>
          <a:bodyPr/>
          <a:lstStyle/>
          <a:p>
            <a:pPr lvl="0" algn="ctr">
              <a:spcBef>
                <a:spcPct val="0"/>
              </a:spcBef>
              <a:defRPr/>
            </a:pPr>
            <a:r>
              <a:rPr lang="ru-RU" sz="4800" b="1" dirty="0" smtClean="0">
                <a:solidFill>
                  <a:srgbClr val="002060"/>
                </a:solidFill>
                <a:latin typeface="Times New Roman" pitchFamily="18" charset="0"/>
                <a:ea typeface="Times New Roman" pitchFamily="18" charset="0"/>
                <a:cs typeface="Times New Roman" pitchFamily="18" charset="0"/>
              </a:rPr>
              <a:t>4. Западноевропейская колонизация «новых» земель</a:t>
            </a:r>
            <a:endParaRPr kumimoji="0" lang="ru-RU" sz="4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4" name="Picture 2"/>
          <p:cNvPicPr>
            <a:picLocks noChangeAspect="1" noChangeArrowheads="1"/>
          </p:cNvPicPr>
          <p:nvPr/>
        </p:nvPicPr>
        <p:blipFill>
          <a:blip r:embed="rId3" cstate="email"/>
          <a:srcRect/>
          <a:stretch>
            <a:fillRect/>
          </a:stretch>
        </p:blipFill>
        <p:spPr bwMode="auto">
          <a:xfrm>
            <a:off x="142844" y="2643182"/>
            <a:ext cx="8753475" cy="4048125"/>
          </a:xfrm>
          <a:prstGeom prst="rect">
            <a:avLst/>
          </a:prstGeom>
          <a:noFill/>
          <a:ln w="9525">
            <a:noFill/>
            <a:miter lim="800000"/>
            <a:headEnd/>
            <a:tailEnd/>
          </a:ln>
        </p:spPr>
      </p:pic>
      <p:sp>
        <p:nvSpPr>
          <p:cNvPr id="5" name="Заголовок 1"/>
          <p:cNvSpPr txBox="1">
            <a:spLocks/>
          </p:cNvSpPr>
          <p:nvPr/>
        </p:nvSpPr>
        <p:spPr>
          <a:xfrm>
            <a:off x="500034" y="1571612"/>
            <a:ext cx="8229600" cy="186847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600" b="1" dirty="0" smtClean="0">
                <a:latin typeface="Times New Roman" pitchFamily="18" charset="0"/>
                <a:ea typeface="+mj-ea"/>
                <a:cs typeface="Times New Roman" pitchFamily="18" charset="0"/>
              </a:rPr>
              <a:t>Территории </a:t>
            </a:r>
            <a:r>
              <a:rPr lang="ru-RU" sz="3600" b="1" dirty="0" err="1" smtClean="0">
                <a:latin typeface="Times New Roman" pitchFamily="18" charset="0"/>
                <a:ea typeface="+mj-ea"/>
                <a:cs typeface="Times New Roman" pitchFamily="18" charset="0"/>
              </a:rPr>
              <a:t>п</a:t>
            </a:r>
            <a:r>
              <a:rPr kumimoji="0" lang="ru-RU" sz="3600" b="1" i="0" u="none" strike="noStrike" kern="1200" cap="none" spc="0" normalizeH="0" baseline="0" noProof="0" dirty="0" err="1" smtClean="0">
                <a:ln>
                  <a:noFill/>
                </a:ln>
                <a:uLnTx/>
                <a:uFillTx/>
                <a:latin typeface="Times New Roman" pitchFamily="18" charset="0"/>
                <a:ea typeface="+mj-ea"/>
                <a:cs typeface="Times New Roman" pitchFamily="18" charset="0"/>
              </a:rPr>
              <a:t>ервых</a:t>
            </a:r>
            <a:r>
              <a:rPr kumimoji="0" lang="ru-RU" sz="3600" b="1" i="0" u="none" strike="noStrike" kern="1200" cap="none" spc="0" normalizeH="0" baseline="0" noProof="0" dirty="0" smtClean="0">
                <a:ln>
                  <a:noFill/>
                </a:ln>
                <a:uLnTx/>
                <a:uFillTx/>
                <a:latin typeface="Times New Roman" pitchFamily="18" charset="0"/>
                <a:ea typeface="+mj-ea"/>
                <a:cs typeface="Times New Roman" pitchFamily="18" charset="0"/>
              </a:rPr>
              <a:t> колониальных империй:</a:t>
            </a:r>
          </a:p>
          <a:p>
            <a:pPr marL="0" marR="0" lvl="0" indent="0" algn="ctr" defTabSz="914400" rtl="0" eaLnBrk="1" fontAlgn="auto" latinLnBrk="0" hangingPunct="1">
              <a:lnSpc>
                <a:spcPct val="100000"/>
              </a:lnSpc>
              <a:spcBef>
                <a:spcPct val="0"/>
              </a:spcBef>
              <a:spcAft>
                <a:spcPts val="0"/>
              </a:spcAft>
              <a:buClrTx/>
              <a:buSzTx/>
              <a:tabLst/>
              <a:defRPr/>
            </a:pPr>
            <a:r>
              <a:rPr lang="ru-RU" sz="3600" b="1" dirty="0" smtClean="0">
                <a:latin typeface="Times New Roman" pitchFamily="18" charset="0"/>
                <a:ea typeface="+mj-ea"/>
                <a:cs typeface="Times New Roman" pitchFamily="18" charset="0"/>
              </a:rPr>
              <a:t>-</a:t>
            </a:r>
            <a:r>
              <a:rPr lang="ru-RU" sz="3600" b="1" dirty="0" smtClean="0">
                <a:solidFill>
                  <a:srgbClr val="002060"/>
                </a:solidFill>
                <a:latin typeface="Times New Roman" pitchFamily="18" charset="0"/>
                <a:ea typeface="+mj-ea"/>
                <a:cs typeface="Times New Roman" pitchFamily="18" charset="0"/>
              </a:rPr>
              <a:t> </a:t>
            </a:r>
            <a:r>
              <a:rPr lang="ru-RU" sz="3600" b="1" dirty="0" smtClean="0">
                <a:solidFill>
                  <a:srgbClr val="FF0000"/>
                </a:solidFill>
                <a:latin typeface="Times New Roman" pitchFamily="18" charset="0"/>
                <a:ea typeface="+mj-ea"/>
                <a:cs typeface="Times New Roman" pitchFamily="18" charset="0"/>
              </a:rPr>
              <a:t>Испании</a:t>
            </a:r>
            <a:r>
              <a:rPr lang="ru-RU" sz="3600" b="1" dirty="0" smtClean="0">
                <a:solidFill>
                  <a:srgbClr val="002060"/>
                </a:solidFill>
                <a:latin typeface="Times New Roman" pitchFamily="18" charset="0"/>
                <a:ea typeface="+mj-ea"/>
                <a:cs typeface="Times New Roman" pitchFamily="18" charset="0"/>
              </a:rPr>
              <a:t>                     </a:t>
            </a:r>
            <a:r>
              <a:rPr lang="ru-RU" sz="3600" b="1" dirty="0" smtClean="0">
                <a:latin typeface="Times New Roman" pitchFamily="18" charset="0"/>
                <a:ea typeface="+mj-ea"/>
                <a:cs typeface="Times New Roman" pitchFamily="18" charset="0"/>
              </a:rPr>
              <a:t> </a:t>
            </a:r>
            <a:r>
              <a:rPr kumimoji="0" lang="ru-RU" sz="3600" b="1" i="0" u="none" strike="noStrike" kern="1200" cap="none" spc="0" normalizeH="0" baseline="0" noProof="0" dirty="0" smtClean="0">
                <a:ln>
                  <a:noFill/>
                </a:ln>
                <a:uLnTx/>
                <a:uFillTx/>
                <a:latin typeface="Times New Roman" pitchFamily="18" charset="0"/>
                <a:ea typeface="+mj-ea"/>
                <a:cs typeface="Times New Roman" pitchFamily="18" charset="0"/>
              </a:rPr>
              <a:t>- </a:t>
            </a:r>
            <a:r>
              <a:rPr kumimoji="0" lang="ru-RU" sz="3600" b="1" i="0" u="none" strike="noStrike" kern="1200" cap="none" spc="0" normalizeH="0" baseline="0" noProof="0" dirty="0" smtClean="0">
                <a:ln>
                  <a:noFill/>
                </a:ln>
                <a:solidFill>
                  <a:srgbClr val="18077B"/>
                </a:solidFill>
                <a:uLnTx/>
                <a:uFillTx/>
                <a:latin typeface="Times New Roman" pitchFamily="18" charset="0"/>
                <a:ea typeface="+mj-ea"/>
                <a:cs typeface="Times New Roman" pitchFamily="18" charset="0"/>
              </a:rPr>
              <a:t>Португалии</a:t>
            </a:r>
            <a:endParaRPr kumimoji="0" lang="ru-RU" sz="3600" b="1" i="0" u="none" strike="noStrike" kern="1200" cap="none" spc="0" normalizeH="0" baseline="0" noProof="0" dirty="0">
              <a:ln>
                <a:noFill/>
              </a:ln>
              <a:solidFill>
                <a:srgbClr val="18077B"/>
              </a:solidFill>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Содержимое 2"/>
          <p:cNvSpPr txBox="1">
            <a:spLocks/>
          </p:cNvSpPr>
          <p:nvPr/>
        </p:nvSpPr>
        <p:spPr>
          <a:xfrm>
            <a:off x="1428728" y="1142984"/>
            <a:ext cx="6500858" cy="4786346"/>
          </a:xfrm>
          <a:prstGeom prst="rect">
            <a:avLst/>
          </a:prstGeom>
          <a:solidFill>
            <a:srgbClr val="FFCC99">
              <a:alpha val="69804"/>
            </a:srgbClr>
          </a:solidFill>
        </p:spPr>
        <p:txBody>
          <a:bodyPr/>
          <a:lstStyle/>
          <a:p>
            <a:pPr algn="ctr">
              <a:lnSpc>
                <a:spcPct val="150000"/>
              </a:lnSpc>
              <a:spcBef>
                <a:spcPts val="0"/>
              </a:spcBef>
              <a:buFontTx/>
              <a:buNone/>
              <a:defRPr/>
            </a:pPr>
            <a:r>
              <a:rPr lang="ru-RU" sz="6600" b="1" dirty="0" smtClean="0">
                <a:solidFill>
                  <a:srgbClr val="C00000"/>
                </a:solidFill>
                <a:latin typeface="Times New Roman" pitchFamily="18" charset="0"/>
                <a:cs typeface="Times New Roman" pitchFamily="18" charset="0"/>
              </a:rPr>
              <a:t>Колония</a:t>
            </a:r>
            <a:r>
              <a:rPr lang="ru-RU" sz="6600" b="1" dirty="0" smtClean="0">
                <a:latin typeface="Times New Roman" pitchFamily="18" charset="0"/>
                <a:cs typeface="Times New Roman" pitchFamily="18" charset="0"/>
              </a:rPr>
              <a:t> </a:t>
            </a:r>
          </a:p>
          <a:p>
            <a:pPr algn="ctr">
              <a:lnSpc>
                <a:spcPct val="150000"/>
              </a:lnSpc>
              <a:spcBef>
                <a:spcPts val="0"/>
              </a:spcBef>
              <a:buFontTx/>
              <a:buNone/>
              <a:defRPr/>
            </a:pPr>
            <a:r>
              <a:rPr lang="ru-RU" sz="6600" b="1" dirty="0" smtClean="0">
                <a:solidFill>
                  <a:srgbClr val="C00000"/>
                </a:solidFill>
                <a:latin typeface="Times New Roman" pitchFamily="18" charset="0"/>
                <a:cs typeface="Times New Roman" pitchFamily="18" charset="0"/>
              </a:rPr>
              <a:t>Метрополия </a:t>
            </a:r>
            <a:r>
              <a:rPr lang="ru-RU" sz="6600" b="1" dirty="0" smtClean="0">
                <a:latin typeface="Times New Roman" pitchFamily="18" charset="0"/>
                <a:cs typeface="Times New Roman" pitchFamily="18" charset="0"/>
              </a:rPr>
              <a:t> </a:t>
            </a:r>
          </a:p>
          <a:p>
            <a:pPr algn="ctr">
              <a:lnSpc>
                <a:spcPct val="150000"/>
              </a:lnSpc>
              <a:spcBef>
                <a:spcPts val="0"/>
              </a:spcBef>
              <a:buFontTx/>
              <a:buNone/>
              <a:defRPr/>
            </a:pPr>
            <a:r>
              <a:rPr lang="ru-RU" sz="6600" b="1" dirty="0" smtClean="0">
                <a:solidFill>
                  <a:srgbClr val="C00000"/>
                </a:solidFill>
                <a:latin typeface="Times New Roman" pitchFamily="18" charset="0"/>
                <a:cs typeface="Times New Roman" pitchFamily="18" charset="0"/>
              </a:rPr>
              <a:t>Конкиста</a:t>
            </a:r>
            <a:r>
              <a:rPr lang="ru-RU" sz="6600" b="1" dirty="0" smtClean="0">
                <a:solidFill>
                  <a:srgbClr val="0000CC"/>
                </a:solidFill>
                <a:latin typeface="Times New Roman" pitchFamily="18" charset="0"/>
                <a:cs typeface="Times New Roman" pitchFamily="18" charset="0"/>
              </a:rPr>
              <a:t> </a:t>
            </a:r>
            <a:endParaRPr lang="ru-RU" sz="6600" dirty="0">
              <a:latin typeface="Times New Roman" pitchFamily="18" charset="0"/>
              <a:cs typeface="Times New Roman" pitchFamily="18" charset="0"/>
            </a:endParaRPr>
          </a:p>
        </p:txBody>
      </p:sp>
      <p:sp>
        <p:nvSpPr>
          <p:cNvPr id="3" name="Заголовок 1"/>
          <p:cNvSpPr txBox="1">
            <a:spLocks/>
          </p:cNvSpPr>
          <p:nvPr/>
        </p:nvSpPr>
        <p:spPr>
          <a:xfrm>
            <a:off x="428596" y="0"/>
            <a:ext cx="8158162" cy="796908"/>
          </a:xfrm>
          <a:prstGeom prst="rect">
            <a:avLst/>
          </a:prstGeom>
          <a:ln>
            <a:solidFill>
              <a:schemeClr val="accent1"/>
            </a:solidFill>
          </a:ln>
        </p:spPr>
        <p:txBody>
          <a:bodyPr/>
          <a:lstStyle/>
          <a:p>
            <a:pPr lvl="0" algn="ctr">
              <a:spcBef>
                <a:spcPct val="0"/>
              </a:spcBef>
              <a:defRPr/>
            </a:pPr>
            <a:r>
              <a:rPr lang="ru-RU" sz="4800" b="1" dirty="0" smtClean="0">
                <a:solidFill>
                  <a:srgbClr val="002060"/>
                </a:solidFill>
                <a:latin typeface="Times New Roman" pitchFamily="18" charset="0"/>
                <a:ea typeface="Times New Roman" pitchFamily="18" charset="0"/>
                <a:cs typeface="Times New Roman" pitchFamily="18" charset="0"/>
              </a:rPr>
              <a:t>Работа с понятиями</a:t>
            </a:r>
            <a:endParaRPr kumimoji="0" lang="ru-RU" sz="4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4" name="Picture 4" descr="307728-006"/>
          <p:cNvPicPr>
            <a:picLocks noChangeAspect="1" noChangeArrowheads="1"/>
          </p:cNvPicPr>
          <p:nvPr/>
        </p:nvPicPr>
        <p:blipFill>
          <a:blip r:embed="rId3" cstate="email"/>
          <a:srcRect/>
          <a:stretch>
            <a:fillRect/>
          </a:stretch>
        </p:blipFill>
        <p:spPr bwMode="auto">
          <a:xfrm>
            <a:off x="6500826" y="4786322"/>
            <a:ext cx="2447590" cy="1857364"/>
          </a:xfrm>
          <a:prstGeom prst="rect">
            <a:avLst/>
          </a:prstGeom>
          <a:noFill/>
          <a:ln w="9525">
            <a:noFill/>
            <a:miter lim="800000"/>
            <a:headEnd/>
            <a:tailEnd/>
          </a:ln>
        </p:spPr>
      </p:pic>
      <p:pic>
        <p:nvPicPr>
          <p:cNvPr id="2050" name="Picture 2" descr="H:\ВГО для аттестации\Картинки\fotolia_15386206.jpg"/>
          <p:cNvPicPr>
            <a:picLocks noChangeAspect="1" noChangeArrowheads="1"/>
          </p:cNvPicPr>
          <p:nvPr/>
        </p:nvPicPr>
        <p:blipFill>
          <a:blip r:embed="rId4" cstate="email"/>
          <a:srcRect/>
          <a:stretch>
            <a:fillRect/>
          </a:stretch>
        </p:blipFill>
        <p:spPr bwMode="auto">
          <a:xfrm rot="5400000">
            <a:off x="566338" y="576613"/>
            <a:ext cx="1839911" cy="2544024"/>
          </a:xfrm>
          <a:prstGeom prst="rect">
            <a:avLst/>
          </a:prstGeom>
          <a:noFill/>
        </p:spPr>
      </p:pic>
    </p:spTree>
    <p:extLst>
      <p:ext uri="{BB962C8B-B14F-4D97-AF65-F5344CB8AC3E}">
        <p14:creationId xmlns="" xmlns:p14="http://schemas.microsoft.com/office/powerpoint/2010/main" val="4016270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Содержимое 2"/>
          <p:cNvSpPr txBox="1">
            <a:spLocks/>
          </p:cNvSpPr>
          <p:nvPr/>
        </p:nvSpPr>
        <p:spPr>
          <a:xfrm>
            <a:off x="214282" y="857232"/>
            <a:ext cx="8715436" cy="5786478"/>
          </a:xfrm>
          <a:prstGeom prst="rect">
            <a:avLst/>
          </a:prstGeom>
          <a:solidFill>
            <a:srgbClr val="FFCC99">
              <a:alpha val="69804"/>
            </a:srgbClr>
          </a:solidFill>
        </p:spPr>
        <p:txBody>
          <a:bodyPr/>
          <a:lstStyle/>
          <a:p>
            <a:pPr>
              <a:lnSpc>
                <a:spcPct val="200000"/>
              </a:lnSpc>
              <a:spcBef>
                <a:spcPts val="0"/>
              </a:spcBef>
              <a:buFontTx/>
              <a:buNone/>
              <a:defRPr/>
            </a:pPr>
            <a:endParaRPr lang="ru-RU" sz="3600" dirty="0">
              <a:latin typeface="Arial" pitchFamily="34" charset="0"/>
            </a:endParaRPr>
          </a:p>
        </p:txBody>
      </p:sp>
      <p:sp>
        <p:nvSpPr>
          <p:cNvPr id="3" name="Заголовок 1"/>
          <p:cNvSpPr txBox="1">
            <a:spLocks/>
          </p:cNvSpPr>
          <p:nvPr/>
        </p:nvSpPr>
        <p:spPr>
          <a:xfrm>
            <a:off x="357158" y="0"/>
            <a:ext cx="8229600" cy="796908"/>
          </a:xfrm>
          <a:prstGeom prst="rect">
            <a:avLst/>
          </a:prstGeom>
          <a:ln>
            <a:solidFill>
              <a:schemeClr val="accent1"/>
            </a:solidFill>
          </a:ln>
        </p:spPr>
        <p:txBody>
          <a:bodyPr/>
          <a:lstStyle/>
          <a:p>
            <a:pPr lvl="0" algn="ctr">
              <a:spcBef>
                <a:spcPct val="0"/>
              </a:spcBef>
              <a:defRPr/>
            </a:pPr>
            <a:r>
              <a:rPr lang="ru-RU" sz="4800" b="1" dirty="0" smtClean="0">
                <a:solidFill>
                  <a:srgbClr val="002060"/>
                </a:solidFill>
                <a:latin typeface="Times New Roman" pitchFamily="18" charset="0"/>
                <a:ea typeface="Times New Roman" pitchFamily="18" charset="0"/>
                <a:cs typeface="Times New Roman" pitchFamily="18" charset="0"/>
              </a:rPr>
              <a:t>Работа с понятиями</a:t>
            </a:r>
            <a:endParaRPr kumimoji="0" lang="ru-RU" sz="4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4" name="Содержимое 2"/>
          <p:cNvSpPr txBox="1">
            <a:spLocks/>
          </p:cNvSpPr>
          <p:nvPr/>
        </p:nvSpPr>
        <p:spPr>
          <a:xfrm>
            <a:off x="152400" y="1000108"/>
            <a:ext cx="8991600" cy="5572164"/>
          </a:xfrm>
          <a:prstGeom prst="rect">
            <a:avLst/>
          </a:prstGeom>
        </p:spPr>
        <p: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Колония</a:t>
            </a:r>
            <a:r>
              <a:rPr kumimoji="0" lang="ru-RU" sz="4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3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страна или территория,      </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находящаяся под властью        </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иностранного государства,           </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лишённая самостоятельности</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Метрополия</a:t>
            </a:r>
            <a:r>
              <a:rPr kumimoji="0" lang="ru-RU" sz="3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36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страна, владеющая </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колониями</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Конкиста</a:t>
            </a:r>
            <a:r>
              <a:rPr kumimoji="0" lang="ru-RU" sz="36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 </a:t>
            </a:r>
            <a:r>
              <a:rPr kumimoji="0" lang="ru-RU" sz="3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период захвата и колонизации    </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Америки (</a:t>
            </a:r>
            <a:r>
              <a:rPr lang="en-US" sz="3600" dirty="0" smtClean="0">
                <a:latin typeface="Times New Roman" pitchFamily="18" charset="0"/>
                <a:cs typeface="Times New Roman" pitchFamily="18" charset="0"/>
              </a:rPr>
              <a:t>XV – XVI</a:t>
            </a:r>
            <a:r>
              <a:rPr lang="ru-RU" sz="3600" dirty="0" smtClean="0">
                <a:latin typeface="Times New Roman" pitchFamily="18" charset="0"/>
                <a:cs typeface="Times New Roman" pitchFamily="18" charset="0"/>
              </a:rPr>
              <a:t> </a:t>
            </a: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вв.)</a:t>
            </a:r>
            <a:r>
              <a:rPr kumimoji="0" lang="ru-RU" sz="36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lang="ru-RU" sz="3600" baseline="0" dirty="0" smtClean="0">
                <a:latin typeface="Times New Roman" pitchFamily="18" charset="0"/>
                <a:cs typeface="Times New Roman" pitchFamily="18" charset="0"/>
              </a:rPr>
              <a:t>                 </a:t>
            </a:r>
            <a:r>
              <a:rPr kumimoji="0" lang="ru-RU"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европейцами</a:t>
            </a:r>
            <a:r>
              <a:rPr kumimoji="0" lang="ru-RU" sz="3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endParaRPr kumimoji="0" lang="ru-RU"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500063" y="0"/>
            <a:ext cx="8229600" cy="785813"/>
          </a:xfrm>
          <a:prstGeom prst="rect">
            <a:avLst/>
          </a:prstGeom>
          <a:ln>
            <a:solidFill>
              <a:schemeClr val="accent1"/>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Испанцы! (на Запад)</a:t>
            </a:r>
          </a:p>
        </p:txBody>
      </p:sp>
      <p:sp>
        <p:nvSpPr>
          <p:cNvPr id="7" name="Содержимое 2"/>
          <p:cNvSpPr txBox="1">
            <a:spLocks/>
          </p:cNvSpPr>
          <p:nvPr/>
        </p:nvSpPr>
        <p:spPr>
          <a:xfrm>
            <a:off x="1785938" y="1000125"/>
            <a:ext cx="6000750" cy="1714500"/>
          </a:xfrm>
          <a:prstGeom prst="rect">
            <a:avLst/>
          </a:prstGeo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ru-RU" sz="2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Христофор Колумб </a:t>
            </a:r>
            <a:r>
              <a:rPr kumimoji="0" lang="ru-RU"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(1492) – Сан-Сальвадор – Куба - Гаити</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ru-RU" sz="26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Америго</a:t>
            </a:r>
            <a:r>
              <a:rPr kumimoji="0" lang="ru-RU" sz="2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2600" b="1"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Веспуччи</a:t>
            </a:r>
            <a:r>
              <a:rPr kumimoji="0" lang="ru-RU" sz="26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2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(1499-1504) – понял, что Америка – не Индия</a:t>
            </a:r>
          </a:p>
        </p:txBody>
      </p:sp>
      <p:pic>
        <p:nvPicPr>
          <p:cNvPr id="8" name="Picture 4"/>
          <p:cNvPicPr>
            <a:picLocks noChangeAspect="1" noChangeArrowheads="1"/>
          </p:cNvPicPr>
          <p:nvPr/>
        </p:nvPicPr>
        <p:blipFill>
          <a:blip r:embed="rId3" cstate="email"/>
          <a:srcRect/>
          <a:stretch>
            <a:fillRect/>
          </a:stretch>
        </p:blipFill>
        <p:spPr bwMode="auto">
          <a:xfrm>
            <a:off x="0" y="214291"/>
            <a:ext cx="1782366" cy="2286016"/>
          </a:xfrm>
          <a:prstGeom prst="rect">
            <a:avLst/>
          </a:prstGeom>
          <a:noFill/>
          <a:ln w="9525">
            <a:noFill/>
            <a:miter lim="800000"/>
            <a:headEnd/>
            <a:tailEnd/>
          </a:ln>
        </p:spPr>
      </p:pic>
      <p:pic>
        <p:nvPicPr>
          <p:cNvPr id="9" name="Picture 5"/>
          <p:cNvPicPr>
            <a:picLocks noChangeAspect="1" noChangeArrowheads="1"/>
          </p:cNvPicPr>
          <p:nvPr/>
        </p:nvPicPr>
        <p:blipFill>
          <a:blip r:embed="rId4" cstate="email"/>
          <a:srcRect/>
          <a:stretch>
            <a:fillRect/>
          </a:stretch>
        </p:blipFill>
        <p:spPr bwMode="auto">
          <a:xfrm>
            <a:off x="7286644" y="214290"/>
            <a:ext cx="1714500" cy="2286000"/>
          </a:xfrm>
          <a:prstGeom prst="rect">
            <a:avLst/>
          </a:prstGeom>
          <a:noFill/>
          <a:ln w="9525">
            <a:noFill/>
            <a:miter lim="800000"/>
            <a:headEnd/>
            <a:tailEnd/>
          </a:ln>
        </p:spPr>
      </p:pic>
      <p:pic>
        <p:nvPicPr>
          <p:cNvPr id="13" name="Picture 2" descr="C:\Users\User\Desktop\avL.jpeg"/>
          <p:cNvPicPr>
            <a:picLocks noChangeAspect="1" noChangeArrowheads="1"/>
          </p:cNvPicPr>
          <p:nvPr/>
        </p:nvPicPr>
        <p:blipFill>
          <a:blip r:embed="rId5" cstate="email"/>
          <a:srcRect/>
          <a:stretch>
            <a:fillRect/>
          </a:stretch>
        </p:blipFill>
        <p:spPr bwMode="auto">
          <a:xfrm>
            <a:off x="4572000" y="3369217"/>
            <a:ext cx="4572000" cy="3488783"/>
          </a:xfrm>
          <a:prstGeom prst="rect">
            <a:avLst/>
          </a:prstGeom>
          <a:noFill/>
        </p:spPr>
      </p:pic>
      <p:pic>
        <p:nvPicPr>
          <p:cNvPr id="12" name="Содержимое 9" descr="Nachalo_pervoi_jekspediccii_Hristofora_Kolumba.gif"/>
          <p:cNvPicPr>
            <a:picLocks noChangeAspect="1"/>
          </p:cNvPicPr>
          <p:nvPr/>
        </p:nvPicPr>
        <p:blipFill>
          <a:blip r:embed="rId6" cstate="email"/>
          <a:srcRect/>
          <a:stretch>
            <a:fillRect/>
          </a:stretch>
        </p:blipFill>
        <p:spPr>
          <a:xfrm>
            <a:off x="0" y="2857496"/>
            <a:ext cx="4714908" cy="3343284"/>
          </a:xfrm>
          <a:prstGeom prst="rect">
            <a:avLst/>
          </a:prstGeom>
          <a:ln w="38100">
            <a:solidFill>
              <a:schemeClr val="tx1"/>
            </a:solidFill>
          </a:ln>
        </p:spPr>
      </p:pic>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2" name="Рисунок 1" descr="gamo-map.jpg"/>
          <p:cNvPicPr>
            <a:picLocks noChangeAspect="1"/>
          </p:cNvPicPr>
          <p:nvPr/>
        </p:nvPicPr>
        <p:blipFill>
          <a:blip r:embed="rId3" cstate="email"/>
          <a:srcRect/>
          <a:stretch>
            <a:fillRect/>
          </a:stretch>
        </p:blipFill>
        <p:spPr bwMode="auto">
          <a:xfrm>
            <a:off x="3143240" y="2000240"/>
            <a:ext cx="5815757" cy="3714776"/>
          </a:xfrm>
          <a:prstGeom prst="rect">
            <a:avLst/>
          </a:prstGeom>
          <a:noFill/>
          <a:ln w="9525">
            <a:solidFill>
              <a:srgbClr val="A5C249"/>
            </a:solidFill>
            <a:miter lim="800000"/>
            <a:headEnd/>
            <a:tailEnd/>
          </a:ln>
        </p:spPr>
      </p:pic>
      <p:pic>
        <p:nvPicPr>
          <p:cNvPr id="3" name="Рисунок 2" descr="gamo.jpg"/>
          <p:cNvPicPr>
            <a:picLocks noChangeAspect="1" noChangeArrowheads="1"/>
          </p:cNvPicPr>
          <p:nvPr/>
        </p:nvPicPr>
        <p:blipFill>
          <a:blip r:embed="rId4" cstate="email"/>
          <a:srcRect/>
          <a:stretch>
            <a:fillRect/>
          </a:stretch>
        </p:blipFill>
        <p:spPr bwMode="auto">
          <a:xfrm>
            <a:off x="7116731" y="4595504"/>
            <a:ext cx="2027269" cy="2262496"/>
          </a:xfrm>
          <a:prstGeom prst="rect">
            <a:avLst/>
          </a:prstGeom>
          <a:noFill/>
        </p:spPr>
      </p:pic>
      <p:sp>
        <p:nvSpPr>
          <p:cNvPr id="6" name="Прямоугольник 5"/>
          <p:cNvSpPr/>
          <p:nvPr/>
        </p:nvSpPr>
        <p:spPr>
          <a:xfrm>
            <a:off x="357158" y="5286388"/>
            <a:ext cx="2214578" cy="1323439"/>
          </a:xfrm>
          <a:prstGeom prst="rect">
            <a:avLst/>
          </a:prstGeom>
          <a:solidFill>
            <a:srgbClr val="FFCC99">
              <a:alpha val="69804"/>
            </a:srgbClr>
          </a:solidFill>
        </p:spPr>
        <p:txBody>
          <a:bodyPr wrap="square">
            <a:spAutoFit/>
          </a:bodyPr>
          <a:lstStyle/>
          <a:p>
            <a:pPr algn="ctr"/>
            <a:r>
              <a:rPr lang="ru-RU" sz="2000" dirty="0" smtClean="0">
                <a:latin typeface="Times New Roman" pitchFamily="18" charset="0"/>
                <a:cs typeface="Times New Roman" pitchFamily="18" charset="0"/>
              </a:rPr>
              <a:t>Открытие южного пути в Индийский океан. </a:t>
            </a:r>
          </a:p>
          <a:p>
            <a:pPr algn="ctr"/>
            <a:r>
              <a:rPr lang="ru-RU" sz="2000" dirty="0" smtClean="0">
                <a:latin typeface="Times New Roman" pitchFamily="18" charset="0"/>
                <a:cs typeface="Times New Roman" pitchFamily="18" charset="0"/>
              </a:rPr>
              <a:t>1487-1488 </a:t>
            </a:r>
            <a:r>
              <a:rPr lang="ru-RU" sz="2000" dirty="0" err="1" smtClean="0">
                <a:latin typeface="Times New Roman" pitchFamily="18" charset="0"/>
                <a:cs typeface="Times New Roman" pitchFamily="18" charset="0"/>
              </a:rPr>
              <a:t>гг</a:t>
            </a:r>
            <a:endParaRPr lang="ru-RU" sz="2000" dirty="0">
              <a:latin typeface="Times New Roman" pitchFamily="18" charset="0"/>
              <a:cs typeface="Times New Roman" pitchFamily="18" charset="0"/>
            </a:endParaRPr>
          </a:p>
        </p:txBody>
      </p:sp>
      <p:sp>
        <p:nvSpPr>
          <p:cNvPr id="7" name="Прямоугольник 6"/>
          <p:cNvSpPr/>
          <p:nvPr/>
        </p:nvSpPr>
        <p:spPr>
          <a:xfrm>
            <a:off x="3214678" y="6000768"/>
            <a:ext cx="3929090" cy="646331"/>
          </a:xfrm>
          <a:prstGeom prst="rect">
            <a:avLst/>
          </a:prstGeom>
          <a:solidFill>
            <a:srgbClr val="FFCC99">
              <a:alpha val="69804"/>
            </a:srgbClr>
          </a:solidFill>
        </p:spPr>
        <p:txBody>
          <a:bodyPr wrap="square">
            <a:spAutoFit/>
          </a:bodyPr>
          <a:lstStyle/>
          <a:p>
            <a:pPr algn="ctr"/>
            <a:r>
              <a:rPr lang="ru-RU" dirty="0" smtClean="0">
                <a:latin typeface="Times New Roman" pitchFamily="18" charset="0"/>
                <a:cs typeface="Times New Roman" pitchFamily="18" charset="0"/>
              </a:rPr>
              <a:t>Открытие морского пути в Индию. </a:t>
            </a:r>
          </a:p>
          <a:p>
            <a:pPr algn="ctr"/>
            <a:r>
              <a:rPr lang="ru-RU" dirty="0" smtClean="0">
                <a:latin typeface="Times New Roman" pitchFamily="18" charset="0"/>
                <a:cs typeface="Times New Roman" pitchFamily="18" charset="0"/>
              </a:rPr>
              <a:t>1497-1499 </a:t>
            </a:r>
            <a:r>
              <a:rPr lang="ru-RU" dirty="0" err="1" smtClean="0">
                <a:latin typeface="Times New Roman" pitchFamily="18" charset="0"/>
                <a:cs typeface="Times New Roman" pitchFamily="18" charset="0"/>
              </a:rPr>
              <a:t>гг</a:t>
            </a:r>
            <a:endParaRPr lang="ru-RU" dirty="0">
              <a:latin typeface="Times New Roman" pitchFamily="18" charset="0"/>
              <a:cs typeface="Times New Roman" pitchFamily="18" charset="0"/>
            </a:endParaRPr>
          </a:p>
        </p:txBody>
      </p:sp>
      <p:sp>
        <p:nvSpPr>
          <p:cNvPr id="9" name="Заголовок 1"/>
          <p:cNvSpPr txBox="1">
            <a:spLocks/>
          </p:cNvSpPr>
          <p:nvPr/>
        </p:nvSpPr>
        <p:spPr>
          <a:xfrm>
            <a:off x="500034" y="214290"/>
            <a:ext cx="8229600" cy="714356"/>
          </a:xfrm>
          <a:prstGeom prst="rect">
            <a:avLst/>
          </a:prstGeom>
          <a:ln>
            <a:solidFill>
              <a:schemeClr val="accent1"/>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Португальцы! (на Восток)</a:t>
            </a:r>
          </a:p>
        </p:txBody>
      </p:sp>
      <p:sp>
        <p:nvSpPr>
          <p:cNvPr id="8" name="Содержимое 2"/>
          <p:cNvSpPr txBox="1">
            <a:spLocks/>
          </p:cNvSpPr>
          <p:nvPr/>
        </p:nvSpPr>
        <p:spPr>
          <a:xfrm>
            <a:off x="0" y="1142984"/>
            <a:ext cx="9144000" cy="714380"/>
          </a:xfrm>
          <a:prstGeom prst="rect">
            <a:avLst/>
          </a:prstGeom>
          <a:solidFill>
            <a:srgbClr val="FFCC99">
              <a:alpha val="69804"/>
            </a:srgbClr>
          </a:solidFill>
          <a:ln>
            <a:noFill/>
          </a:ln>
        </p:spPr>
        <p:txBody>
          <a:bodyPr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Бартоломеу</a:t>
            </a:r>
            <a:r>
              <a:rPr kumimoji="0" lang="ru-RU"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Диаш</a:t>
            </a:r>
            <a:r>
              <a:rPr kumimoji="0" lang="ru-RU"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(1487) – м. Доброй Надежды</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ru-RU" sz="2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Васко</a:t>
            </a:r>
            <a:r>
              <a:rPr kumimoji="0" lang="ru-RU"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да </a:t>
            </a:r>
            <a:r>
              <a:rPr kumimoji="0" lang="ru-RU"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Гама (1497-1498) – первым обогнул Африку Африку!  </a:t>
            </a:r>
            <a:endParaRPr kumimoji="0" lang="ru-RU" sz="2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5" name="Picture 7" descr="диаш"/>
          <p:cNvPicPr>
            <a:picLocks noChangeAspect="1" noChangeArrowheads="1"/>
          </p:cNvPicPr>
          <p:nvPr/>
        </p:nvPicPr>
        <p:blipFill>
          <a:blip r:embed="rId5" cstate="email">
            <a:lum bright="-6000" contrast="18000"/>
          </a:blip>
          <a:srcRect/>
          <a:stretch>
            <a:fillRect/>
          </a:stretch>
        </p:blipFill>
        <p:spPr bwMode="auto">
          <a:xfrm>
            <a:off x="0" y="1643050"/>
            <a:ext cx="3086099" cy="3214686"/>
          </a:xfrm>
          <a:prstGeom prst="rect">
            <a:avLst/>
          </a:prstGeom>
          <a:noFill/>
          <a:ln w="9525">
            <a:noFill/>
            <a:miter lim="800000"/>
            <a:headEnd/>
            <a:tailEnd/>
          </a:ln>
        </p:spPr>
      </p:pic>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8" name="Picture 6" descr="C:\Documents and Settings\теска\Рабочий стол\32.jpg"/>
          <p:cNvPicPr>
            <a:picLocks noChangeAspect="1" noChangeArrowheads="1"/>
          </p:cNvPicPr>
          <p:nvPr/>
        </p:nvPicPr>
        <p:blipFill>
          <a:blip r:embed="rId3" cstate="email"/>
          <a:srcRect/>
          <a:stretch>
            <a:fillRect/>
          </a:stretch>
        </p:blipFill>
        <p:spPr bwMode="auto">
          <a:xfrm>
            <a:off x="4786314" y="928670"/>
            <a:ext cx="4500562" cy="5929330"/>
          </a:xfrm>
          <a:prstGeom prst="rect">
            <a:avLst/>
          </a:prstGeom>
          <a:noFill/>
          <a:ln w="9525">
            <a:noFill/>
            <a:miter lim="800000"/>
            <a:headEnd/>
            <a:tailEnd/>
          </a:ln>
          <a:effectLst>
            <a:softEdge rad="317500"/>
          </a:effectLst>
        </p:spPr>
      </p:pic>
      <p:sp>
        <p:nvSpPr>
          <p:cNvPr id="3" name="TextBox 10"/>
          <p:cNvSpPr txBox="1">
            <a:spLocks noChangeArrowheads="1"/>
          </p:cNvSpPr>
          <p:nvPr/>
        </p:nvSpPr>
        <p:spPr bwMode="auto">
          <a:xfrm>
            <a:off x="214282" y="856357"/>
            <a:ext cx="4572064" cy="5893921"/>
          </a:xfrm>
          <a:prstGeom prst="rect">
            <a:avLst/>
          </a:prstGeom>
          <a:solidFill>
            <a:srgbClr val="FFCC99">
              <a:alpha val="69804"/>
            </a:srgbClr>
          </a:solidFill>
          <a:ln w="9525">
            <a:noFill/>
            <a:miter lim="800000"/>
            <a:headEnd/>
            <a:tailEnd/>
          </a:ln>
        </p:spPr>
        <p:txBody>
          <a:bodyPr wrap="square">
            <a:spAutoFit/>
          </a:bodyPr>
          <a:lstStyle/>
          <a:p>
            <a:pPr marL="36000" lvl="0" indent="342900" algn="ctr">
              <a:defRPr/>
            </a:pPr>
            <a:r>
              <a:rPr lang="ru-RU" sz="2900" dirty="0" smtClean="0">
                <a:latin typeface="Times New Roman" pitchFamily="18" charset="0"/>
                <a:cs typeface="Times New Roman" pitchFamily="18" charset="0"/>
              </a:rPr>
              <a:t>Обострилась борьба между двумя великими морскими державами, ставшими соперниками. </a:t>
            </a:r>
          </a:p>
          <a:p>
            <a:pPr marL="36000" lvl="0" indent="342900" algn="ctr">
              <a:defRPr/>
            </a:pPr>
            <a:r>
              <a:rPr lang="ru-RU" sz="2900" dirty="0" smtClean="0">
                <a:latin typeface="Times New Roman" pitchFamily="18" charset="0"/>
                <a:cs typeface="Times New Roman" pitchFamily="18" charset="0"/>
              </a:rPr>
              <a:t>  На составленной карте  вновь открытых земель пересекающая  ее вертикальная линия, намеченная римским папой Александром </a:t>
            </a:r>
            <a:r>
              <a:rPr lang="en-US" sz="2900" dirty="0" smtClean="0">
                <a:latin typeface="Times New Roman" pitchFamily="18" charset="0"/>
                <a:cs typeface="Times New Roman" pitchFamily="18" charset="0"/>
              </a:rPr>
              <a:t>VI </a:t>
            </a:r>
            <a:r>
              <a:rPr lang="ru-RU" sz="2900" dirty="0" smtClean="0">
                <a:latin typeface="Times New Roman" pitchFamily="18" charset="0"/>
                <a:cs typeface="Times New Roman" pitchFamily="18" charset="0"/>
              </a:rPr>
              <a:t>, разделяла Новый Свет на владения Испании и Португалии</a:t>
            </a:r>
            <a:endParaRPr lang="ru-RU" sz="2900" dirty="0">
              <a:latin typeface="Times New Roman" pitchFamily="18" charset="0"/>
              <a:cs typeface="Times New Roman" pitchFamily="18" charset="0"/>
            </a:endParaRPr>
          </a:p>
        </p:txBody>
      </p:sp>
      <p:cxnSp>
        <p:nvCxnSpPr>
          <p:cNvPr id="5" name="Прямая со стрелкой 4"/>
          <p:cNvCxnSpPr/>
          <p:nvPr/>
        </p:nvCxnSpPr>
        <p:spPr>
          <a:xfrm flipV="1">
            <a:off x="4286248" y="3286124"/>
            <a:ext cx="2857520" cy="1000132"/>
          </a:xfrm>
          <a:prstGeom prst="straightConnector1">
            <a:avLst/>
          </a:prstGeom>
          <a:ln w="8255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6" name="Заголовок 1"/>
          <p:cNvSpPr txBox="1">
            <a:spLocks/>
          </p:cNvSpPr>
          <p:nvPr/>
        </p:nvSpPr>
        <p:spPr>
          <a:xfrm>
            <a:off x="500034" y="214290"/>
            <a:ext cx="8072494" cy="714356"/>
          </a:xfrm>
          <a:prstGeom prst="rect">
            <a:avLst/>
          </a:prstGeom>
          <a:ln>
            <a:solidFill>
              <a:schemeClr val="accent1"/>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3200" b="1" dirty="0" smtClean="0">
                <a:solidFill>
                  <a:srgbClr val="002060"/>
                </a:solidFill>
                <a:latin typeface="Times New Roman" pitchFamily="18" charset="0"/>
                <a:ea typeface="+mj-ea"/>
                <a:cs typeface="Times New Roman" pitchFamily="18" charset="0"/>
              </a:rPr>
              <a:t>Испанцы и португальцы в Новом свете</a:t>
            </a:r>
            <a:endParaRPr kumimoji="0" lang="ru-RU" sz="32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7" name="Picture 5" descr="File:CantinoPlanisphere.png"/>
          <p:cNvPicPr>
            <a:picLocks noChangeAspect="1" noChangeArrowheads="1"/>
          </p:cNvPicPr>
          <p:nvPr/>
        </p:nvPicPr>
        <p:blipFill>
          <a:blip r:embed="rId3" cstate="email"/>
          <a:srcRect/>
          <a:stretch>
            <a:fillRect/>
          </a:stretch>
        </p:blipFill>
        <p:spPr bwMode="auto">
          <a:xfrm>
            <a:off x="1214414" y="1714488"/>
            <a:ext cx="6858048" cy="3294079"/>
          </a:xfrm>
          <a:prstGeom prst="rect">
            <a:avLst/>
          </a:prstGeom>
          <a:noFill/>
        </p:spPr>
      </p:pic>
      <p:sp>
        <p:nvSpPr>
          <p:cNvPr id="9" name="Rectangle 6"/>
          <p:cNvSpPr>
            <a:spLocks noChangeArrowheads="1"/>
          </p:cNvSpPr>
          <p:nvPr/>
        </p:nvSpPr>
        <p:spPr bwMode="auto">
          <a:xfrm>
            <a:off x="142844" y="0"/>
            <a:ext cx="8786874" cy="1754326"/>
          </a:xfrm>
          <a:prstGeom prst="rect">
            <a:avLst/>
          </a:prstGeom>
          <a:solidFill>
            <a:srgbClr val="FFCC99">
              <a:alpha val="69804"/>
            </a:srgbClr>
          </a:solidFill>
          <a:ln w="9525">
            <a:noFill/>
            <a:miter lim="800000"/>
            <a:headEnd/>
            <a:tailEnd/>
          </a:ln>
          <a:effectLst/>
        </p:spPr>
        <p:txBody>
          <a:bodyPr wrap="square" anchor="ctr">
            <a:spAutoFit/>
          </a:bodyPr>
          <a:lstStyle/>
          <a:p>
            <a:pPr algn="ctr"/>
            <a:r>
              <a:rPr lang="ru-RU" sz="2700" dirty="0" smtClean="0">
                <a:latin typeface="Times New Roman" pitchFamily="18" charset="0"/>
                <a:cs typeface="Times New Roman" pitchFamily="18" charset="0"/>
              </a:rPr>
              <a:t>Португальская навигационная карта, древнейшая </a:t>
            </a:r>
            <a:r>
              <a:rPr lang="ru-RU" sz="2700" dirty="0">
                <a:latin typeface="Times New Roman" pitchFamily="18" charset="0"/>
                <a:cs typeface="Times New Roman" pitchFamily="18" charset="0"/>
              </a:rPr>
              <a:t>из </a:t>
            </a:r>
            <a:r>
              <a:rPr lang="ru-RU" sz="2700" dirty="0" smtClean="0">
                <a:latin typeface="Times New Roman" pitchFamily="18" charset="0"/>
                <a:cs typeface="Times New Roman" pitchFamily="18" charset="0"/>
              </a:rPr>
              <a:t>сохранившихся, показывает </a:t>
            </a:r>
            <a:r>
              <a:rPr lang="ru-RU" sz="2700" dirty="0">
                <a:latin typeface="Times New Roman" pitchFamily="18" charset="0"/>
                <a:cs typeface="Times New Roman" pitchFamily="18" charset="0"/>
              </a:rPr>
              <a:t>результаты экспедиций. </a:t>
            </a:r>
            <a:endParaRPr lang="ru-RU" sz="2700" dirty="0" smtClean="0">
              <a:latin typeface="Times New Roman" pitchFamily="18" charset="0"/>
              <a:cs typeface="Times New Roman" pitchFamily="18" charset="0"/>
            </a:endParaRPr>
          </a:p>
          <a:p>
            <a:pPr algn="ctr"/>
            <a:r>
              <a:rPr lang="ru-RU" sz="2700" dirty="0" smtClean="0">
                <a:latin typeface="Times New Roman" pitchFamily="18" charset="0"/>
                <a:cs typeface="Times New Roman" pitchFamily="18" charset="0"/>
              </a:rPr>
              <a:t>На </a:t>
            </a:r>
            <a:r>
              <a:rPr lang="ru-RU" sz="2700" dirty="0">
                <a:latin typeface="Times New Roman" pitchFamily="18" charset="0"/>
                <a:cs typeface="Times New Roman" pitchFamily="18" charset="0"/>
              </a:rPr>
              <a:t>ней также изображён меридиан, разделявший португальскую и испанскую половины мира </a:t>
            </a:r>
          </a:p>
        </p:txBody>
      </p:sp>
      <p:sp>
        <p:nvSpPr>
          <p:cNvPr id="10" name="Rectangle 6"/>
          <p:cNvSpPr>
            <a:spLocks noChangeArrowheads="1"/>
          </p:cNvSpPr>
          <p:nvPr/>
        </p:nvSpPr>
        <p:spPr bwMode="auto">
          <a:xfrm>
            <a:off x="2285984" y="5143512"/>
            <a:ext cx="4499009" cy="769441"/>
          </a:xfrm>
          <a:prstGeom prst="rect">
            <a:avLst/>
          </a:prstGeom>
          <a:solidFill>
            <a:srgbClr val="FFCC99">
              <a:alpha val="69804"/>
            </a:srgbClr>
          </a:solidFill>
          <a:ln w="9525">
            <a:solidFill>
              <a:schemeClr val="accent1"/>
            </a:solidFill>
            <a:miter lim="800000"/>
            <a:headEnd/>
            <a:tailEnd/>
          </a:ln>
          <a:effectLst/>
        </p:spPr>
        <p:txBody>
          <a:bodyPr wrap="square" anchor="ctr">
            <a:spAutoFit/>
          </a:bodyPr>
          <a:lstStyle/>
          <a:p>
            <a:pPr marL="342900" lvl="0" indent="-342900" algn="ctr">
              <a:spcBef>
                <a:spcPct val="20000"/>
              </a:spcBef>
              <a:defRPr/>
            </a:pPr>
            <a:r>
              <a:rPr lang="ru-RU" sz="4400" b="1" dirty="0" smtClean="0">
                <a:latin typeface="Times New Roman" pitchFamily="18" charset="0"/>
                <a:cs typeface="Times New Roman" pitchFamily="18" charset="0"/>
              </a:rPr>
              <a:t>Ф И Л Ь М</a:t>
            </a:r>
          </a:p>
        </p:txBody>
      </p:sp>
      <p:sp>
        <p:nvSpPr>
          <p:cNvPr id="5" name="Прямоугольник 4"/>
          <p:cNvSpPr/>
          <p:nvPr/>
        </p:nvSpPr>
        <p:spPr>
          <a:xfrm>
            <a:off x="0" y="5934670"/>
            <a:ext cx="9144000" cy="923330"/>
          </a:xfrm>
          <a:prstGeom prst="rect">
            <a:avLst/>
          </a:prstGeom>
        </p:spPr>
        <p:txBody>
          <a:bodyPr wrap="square">
            <a:spAutoFit/>
          </a:bodyPr>
          <a:lstStyle/>
          <a:p>
            <a:pPr algn="ctr"/>
            <a:r>
              <a:rPr lang="ru-RU" b="1" dirty="0" smtClean="0">
                <a:latin typeface="Times New Roman" pitchFamily="18" charset="0"/>
                <a:cs typeface="Times New Roman" pitchFamily="18" charset="0"/>
              </a:rPr>
              <a:t>Ссылка на фильм - </a:t>
            </a:r>
            <a:r>
              <a:rPr lang="en-US" b="1" dirty="0" smtClean="0">
                <a:latin typeface="Times New Roman" pitchFamily="18" charset="0"/>
                <a:cs typeface="Times New Roman" pitchFamily="18" charset="0"/>
              </a:rPr>
              <a:t>http://interneturok.ru/istoriya/7-klass/evropa-i-mir-v-kontse-xv-xvii-vv/zapadnoevropeyskaya-kolonizatsiya-novyh-zemel?seconds=0&amp;chapter_id=7870&amp;book_id=108</a:t>
            </a:r>
            <a:endParaRPr lang="ru-RU" b="1" dirty="0">
              <a:latin typeface="Times New Roman" pitchFamily="18" charset="0"/>
              <a:cs typeface="Times New Roman" pitchFamily="18" charset="0"/>
            </a:endParaRPr>
          </a:p>
        </p:txBody>
      </p: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ВГО для аттестации\Картинки\DbhQ-lydBDU - копия.jpg"/>
          <p:cNvPicPr>
            <a:picLocks noChangeAspect="1" noChangeArrowheads="1"/>
          </p:cNvPicPr>
          <p:nvPr/>
        </p:nvPicPr>
        <p:blipFill>
          <a:blip r:embed="rId2" cstate="email"/>
          <a:srcRect/>
          <a:stretch>
            <a:fillRect/>
          </a:stretch>
        </p:blipFill>
        <p:spPr bwMode="auto">
          <a:xfrm>
            <a:off x="1" y="0"/>
            <a:ext cx="9144000" cy="6858000"/>
          </a:xfrm>
          <a:prstGeom prst="rect">
            <a:avLst/>
          </a:prstGeom>
          <a:noFill/>
        </p:spPr>
      </p:pic>
      <p:pic>
        <p:nvPicPr>
          <p:cNvPr id="27656" name="Picture 8"/>
          <p:cNvPicPr>
            <a:picLocks noChangeAspect="1" noChangeArrowheads="1"/>
          </p:cNvPicPr>
          <p:nvPr/>
        </p:nvPicPr>
        <p:blipFill>
          <a:blip r:embed="rId3" cstate="email"/>
          <a:srcRect/>
          <a:stretch>
            <a:fillRect/>
          </a:stretch>
        </p:blipFill>
        <p:spPr bwMode="auto">
          <a:xfrm>
            <a:off x="36000" y="288000"/>
            <a:ext cx="7672959" cy="4144518"/>
          </a:xfrm>
          <a:prstGeom prst="ellipse">
            <a:avLst/>
          </a:prstGeom>
          <a:ln>
            <a:noFill/>
          </a:ln>
          <a:effectLst>
            <a:softEdge rad="112500"/>
          </a:effectLst>
        </p:spPr>
      </p:pic>
      <p:sp>
        <p:nvSpPr>
          <p:cNvPr id="2" name="Заголовок 1"/>
          <p:cNvSpPr>
            <a:spLocks noGrp="1"/>
          </p:cNvSpPr>
          <p:nvPr>
            <p:ph type="title"/>
          </p:nvPr>
        </p:nvSpPr>
        <p:spPr>
          <a:xfrm>
            <a:off x="468313" y="144463"/>
            <a:ext cx="8229600" cy="784207"/>
          </a:xfrm>
          <a:ln>
            <a:solidFill>
              <a:schemeClr val="accent1"/>
            </a:solidFill>
          </a:ln>
        </p:spPr>
        <p:txBody>
          <a:bodyPr>
            <a:normAutofit fontScale="90000"/>
          </a:bodyPr>
          <a:lstStyle/>
          <a:p>
            <a:pPr algn="ctr">
              <a:defRPr/>
            </a:pPr>
            <a:r>
              <a:rPr lang="ru-RU" b="1" dirty="0" smtClean="0">
                <a:solidFill>
                  <a:srgbClr val="002060"/>
                </a:solidFill>
                <a:latin typeface="Times New Roman" pitchFamily="18" charset="0"/>
                <a:cs typeface="Times New Roman" pitchFamily="18" charset="0"/>
              </a:rPr>
              <a:t>Первые колониальные империи</a:t>
            </a:r>
            <a:endParaRPr lang="ru-RU"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214313" y="1714500"/>
            <a:ext cx="5643562" cy="2571750"/>
          </a:xfrm>
        </p:spPr>
        <p:txBody>
          <a:bodyPr/>
          <a:lstStyle/>
          <a:p>
            <a:pPr marL="72000" indent="342900" algn="ctr">
              <a:spcBef>
                <a:spcPts val="0"/>
              </a:spcBef>
              <a:buFontTx/>
              <a:buNone/>
              <a:defRPr/>
            </a:pPr>
            <a:r>
              <a:rPr lang="ru-RU" sz="2300" dirty="0" smtClean="0">
                <a:solidFill>
                  <a:schemeClr val="tx1">
                    <a:lumMod val="95000"/>
                  </a:schemeClr>
                </a:solidFill>
                <a:latin typeface="Times New Roman" pitchFamily="18" charset="0"/>
                <a:cs typeface="Times New Roman" pitchFamily="18" charset="0"/>
              </a:rPr>
              <a:t>На землях Нового Света строились </a:t>
            </a:r>
          </a:p>
          <a:p>
            <a:pPr marL="72000" indent="342900" algn="ctr">
              <a:spcBef>
                <a:spcPts val="0"/>
              </a:spcBef>
              <a:buFontTx/>
              <a:buNone/>
              <a:defRPr/>
            </a:pPr>
            <a:r>
              <a:rPr lang="ru-RU" sz="2300" dirty="0" smtClean="0">
                <a:solidFill>
                  <a:schemeClr val="tx1">
                    <a:lumMod val="95000"/>
                  </a:schemeClr>
                </a:solidFill>
                <a:latin typeface="Times New Roman" pitchFamily="18" charset="0"/>
                <a:cs typeface="Times New Roman" pitchFamily="18" charset="0"/>
              </a:rPr>
              <a:t>крепости,  основывались поселения для колонизаторов из Испании, Португалии, строились дороги, создавались  плантации сахарного тростника</a:t>
            </a:r>
          </a:p>
          <a:p>
            <a:pPr>
              <a:buFontTx/>
              <a:buNone/>
              <a:defRPr/>
            </a:pPr>
            <a:endParaRPr lang="ru-RU" sz="2400" dirty="0"/>
          </a:p>
        </p:txBody>
      </p:sp>
      <p:pic>
        <p:nvPicPr>
          <p:cNvPr id="21509" name="Picture 6"/>
          <p:cNvPicPr>
            <a:picLocks noChangeAspect="1" noChangeArrowheads="1"/>
          </p:cNvPicPr>
          <p:nvPr/>
        </p:nvPicPr>
        <p:blipFill>
          <a:blip r:embed="rId4" cstate="email"/>
          <a:srcRect/>
          <a:stretch>
            <a:fillRect/>
          </a:stretch>
        </p:blipFill>
        <p:spPr bwMode="auto">
          <a:xfrm>
            <a:off x="214283" y="4286256"/>
            <a:ext cx="3268726" cy="2571744"/>
          </a:xfrm>
          <a:prstGeom prst="rect">
            <a:avLst/>
          </a:prstGeom>
          <a:noFill/>
          <a:ln w="9525">
            <a:noFill/>
            <a:miter lim="800000"/>
            <a:headEnd/>
            <a:tailEnd/>
          </a:ln>
        </p:spPr>
      </p:pic>
      <p:sp>
        <p:nvSpPr>
          <p:cNvPr id="7" name="Стрелка вправо 6"/>
          <p:cNvSpPr/>
          <p:nvPr/>
        </p:nvSpPr>
        <p:spPr>
          <a:xfrm>
            <a:off x="2376488" y="1403350"/>
            <a:ext cx="785812" cy="18097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Стрелка вправо 7"/>
          <p:cNvSpPr/>
          <p:nvPr/>
        </p:nvSpPr>
        <p:spPr>
          <a:xfrm rot="10800000">
            <a:off x="3600450" y="1403350"/>
            <a:ext cx="785813" cy="180975"/>
          </a:xfrm>
          <a:prstGeom prst="rightArrow">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489" name="TextBox 8"/>
          <p:cNvSpPr txBox="1">
            <a:spLocks noChangeArrowheads="1"/>
          </p:cNvSpPr>
          <p:nvPr/>
        </p:nvSpPr>
        <p:spPr bwMode="auto">
          <a:xfrm>
            <a:off x="2000250" y="1143000"/>
            <a:ext cx="446088" cy="646113"/>
          </a:xfrm>
          <a:prstGeom prst="rect">
            <a:avLst/>
          </a:prstGeom>
          <a:noFill/>
          <a:ln w="9525">
            <a:noFill/>
            <a:miter lim="800000"/>
            <a:headEnd/>
            <a:tailEnd/>
          </a:ln>
        </p:spPr>
        <p:txBody>
          <a:bodyPr wrap="none">
            <a:spAutoFit/>
          </a:bodyPr>
          <a:lstStyle/>
          <a:p>
            <a:r>
              <a:rPr lang="ru-RU" sz="3600" b="1">
                <a:solidFill>
                  <a:schemeClr val="bg1"/>
                </a:solidFill>
              </a:rPr>
              <a:t>?</a:t>
            </a:r>
          </a:p>
        </p:txBody>
      </p:sp>
      <p:sp>
        <p:nvSpPr>
          <p:cNvPr id="20490" name="TextBox 9"/>
          <p:cNvSpPr txBox="1">
            <a:spLocks noChangeArrowheads="1"/>
          </p:cNvSpPr>
          <p:nvPr/>
        </p:nvSpPr>
        <p:spPr bwMode="auto">
          <a:xfrm>
            <a:off x="4392613" y="1116013"/>
            <a:ext cx="446087" cy="646112"/>
          </a:xfrm>
          <a:prstGeom prst="rect">
            <a:avLst/>
          </a:prstGeom>
          <a:noFill/>
          <a:ln w="9525">
            <a:noFill/>
            <a:miter lim="800000"/>
            <a:headEnd/>
            <a:tailEnd/>
          </a:ln>
        </p:spPr>
        <p:txBody>
          <a:bodyPr wrap="none">
            <a:spAutoFit/>
          </a:bodyPr>
          <a:lstStyle/>
          <a:p>
            <a:r>
              <a:rPr lang="ru-RU" sz="3600" b="1">
                <a:solidFill>
                  <a:srgbClr val="C00000"/>
                </a:solidFill>
              </a:rPr>
              <a:t>?</a:t>
            </a:r>
          </a:p>
        </p:txBody>
      </p:sp>
      <p:pic>
        <p:nvPicPr>
          <p:cNvPr id="13" name="Picture 2"/>
          <p:cNvPicPr>
            <a:picLocks noChangeAspect="1" noChangeArrowheads="1"/>
          </p:cNvPicPr>
          <p:nvPr/>
        </p:nvPicPr>
        <p:blipFill>
          <a:blip r:embed="rId5" cstate="email"/>
          <a:srcRect/>
          <a:stretch>
            <a:fillRect/>
          </a:stretch>
        </p:blipFill>
        <p:spPr bwMode="auto">
          <a:xfrm>
            <a:off x="7009222" y="1071546"/>
            <a:ext cx="2134778" cy="2643206"/>
          </a:xfrm>
          <a:prstGeom prst="rect">
            <a:avLst/>
          </a:prstGeom>
          <a:noFill/>
          <a:ln w="9525">
            <a:noFill/>
            <a:miter lim="800000"/>
            <a:headEnd/>
            <a:tailEnd/>
          </a:ln>
        </p:spPr>
      </p:pic>
      <p:sp>
        <p:nvSpPr>
          <p:cNvPr id="14" name="Rectangle 6"/>
          <p:cNvSpPr>
            <a:spLocks noChangeArrowheads="1"/>
          </p:cNvSpPr>
          <p:nvPr/>
        </p:nvSpPr>
        <p:spPr bwMode="auto">
          <a:xfrm>
            <a:off x="6786578" y="3643314"/>
            <a:ext cx="2357422" cy="1938992"/>
          </a:xfrm>
          <a:prstGeom prst="rect">
            <a:avLst/>
          </a:prstGeom>
          <a:solidFill>
            <a:srgbClr val="FFCC99">
              <a:alpha val="69804"/>
            </a:srgbClr>
          </a:solidFill>
          <a:ln w="9525">
            <a:noFill/>
            <a:miter lim="800000"/>
            <a:headEnd/>
            <a:tailEnd/>
          </a:ln>
          <a:effectLst/>
        </p:spPr>
        <p:txBody>
          <a:bodyPr wrap="square" anchor="ctr">
            <a:spAutoFit/>
          </a:bodyPr>
          <a:lstStyle/>
          <a:p>
            <a:pPr marL="342900" lvl="0" indent="-342900" algn="ctr">
              <a:spcBef>
                <a:spcPct val="20000"/>
              </a:spcBef>
              <a:defRPr/>
            </a:pPr>
            <a:r>
              <a:rPr lang="ru-RU" sz="2000" dirty="0" err="1" smtClean="0">
                <a:latin typeface="Times New Roman" pitchFamily="18" charset="0"/>
                <a:cs typeface="Times New Roman" pitchFamily="18" charset="0"/>
              </a:rPr>
              <a:t>Педру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Кабрала</a:t>
            </a:r>
            <a:r>
              <a:rPr lang="ru-RU" sz="2000" dirty="0" smtClean="0">
                <a:latin typeface="Times New Roman" pitchFamily="18" charset="0"/>
                <a:cs typeface="Times New Roman" pitchFamily="18" charset="0"/>
              </a:rPr>
              <a:t> (1500) освоение берегов Южной Америки (современной Бразилии)</a:t>
            </a:r>
          </a:p>
        </p:txBody>
      </p:sp>
      <p:pic>
        <p:nvPicPr>
          <p:cNvPr id="16" name="Picture 7"/>
          <p:cNvPicPr>
            <a:picLocks noChangeAspect="1" noChangeArrowheads="1"/>
          </p:cNvPicPr>
          <p:nvPr/>
        </p:nvPicPr>
        <p:blipFill>
          <a:blip r:embed="rId6" cstate="email"/>
          <a:srcRect/>
          <a:stretch>
            <a:fillRect/>
          </a:stretch>
        </p:blipFill>
        <p:spPr bwMode="auto">
          <a:xfrm>
            <a:off x="3929058" y="4857736"/>
            <a:ext cx="2829214" cy="2000264"/>
          </a:xfrm>
          <a:prstGeom prst="rect">
            <a:avLst/>
          </a:prstGeom>
          <a:noFill/>
          <a:ln w="9525">
            <a:noFill/>
            <a:miter lim="800000"/>
            <a:headEnd/>
            <a:tailEnd/>
          </a:ln>
        </p:spPr>
      </p:pic>
      <p:sp>
        <p:nvSpPr>
          <p:cNvPr id="15" name="Овальная выноска 14"/>
          <p:cNvSpPr/>
          <p:nvPr/>
        </p:nvSpPr>
        <p:spPr>
          <a:xfrm>
            <a:off x="1357290" y="3714752"/>
            <a:ext cx="5857916" cy="1143008"/>
          </a:xfrm>
          <a:prstGeom prst="wedgeEllipseCallout">
            <a:avLst/>
          </a:prstGeom>
          <a:solidFill>
            <a:srgbClr val="FFCC99">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ru-RU" sz="2400" dirty="0" smtClean="0">
                <a:solidFill>
                  <a:schemeClr val="tx1"/>
                </a:solidFill>
                <a:latin typeface="Times New Roman" pitchFamily="18" charset="0"/>
                <a:cs typeface="Times New Roman" pitchFamily="18" charset="0"/>
              </a:rPr>
              <a:t>У завоевателей был девиз: «Бог, слава, золото»</a:t>
            </a:r>
            <a:endParaRPr lang="ru-RU" sz="2400" b="1" i="1" dirty="0" smtClean="0">
              <a:ln w="18415" cmpd="sng">
                <a:solidFill>
                  <a:srgbClr val="FFFFFF"/>
                </a:solidFill>
                <a:prstDash val="solid"/>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0489" grpId="0"/>
      <p:bldP spid="204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ВГО для аттестации\Картинки\DbhQ-lydBDU - копия.jpg"/>
          <p:cNvPicPr>
            <a:picLocks noChangeAspect="1" noChangeArrowheads="1"/>
          </p:cNvPicPr>
          <p:nvPr/>
        </p:nvPicPr>
        <p:blipFill>
          <a:blip r:embed="rId2" cstate="email"/>
          <a:srcRect/>
          <a:stretch>
            <a:fillRect/>
          </a:stretch>
        </p:blipFill>
        <p:spPr bwMode="auto">
          <a:xfrm>
            <a:off x="1" y="0"/>
            <a:ext cx="9144000" cy="6858000"/>
          </a:xfrm>
          <a:prstGeom prst="rect">
            <a:avLst/>
          </a:prstGeom>
          <a:noFill/>
        </p:spPr>
      </p:pic>
      <p:sp>
        <p:nvSpPr>
          <p:cNvPr id="7" name="Rectangle 2"/>
          <p:cNvSpPr txBox="1">
            <a:spLocks noChangeArrowheads="1"/>
          </p:cNvSpPr>
          <p:nvPr/>
        </p:nvSpPr>
        <p:spPr>
          <a:xfrm>
            <a:off x="142844" y="1214422"/>
            <a:ext cx="8858312" cy="5500726"/>
          </a:xfrm>
          <a:prstGeom prst="rect">
            <a:avLst/>
          </a:prstGeom>
          <a:solidFill>
            <a:srgbClr val="FFCC99">
              <a:alpha val="69804"/>
            </a:srgbClr>
          </a:solidFill>
          <a:ln>
            <a:noFill/>
          </a:ln>
        </p:spPr>
        <p:txBody>
          <a:bodyPr>
            <a:noAutofit/>
          </a:bodyPr>
          <a:lstStyle/>
          <a:p>
            <a:r>
              <a:rPr lang="ru-RU" sz="2800" dirty="0" smtClean="0">
                <a:solidFill>
                  <a:srgbClr val="000000"/>
                </a:solidFill>
                <a:latin typeface="Times New Roman" pitchFamily="18" charset="0"/>
                <a:cs typeface="Times New Roman" pitchFamily="18" charset="0"/>
              </a:rPr>
              <a:t>В период с с.</a:t>
            </a:r>
            <a:r>
              <a:rPr lang="en-US" sz="2800" dirty="0" smtClean="0">
                <a:solidFill>
                  <a:srgbClr val="000000"/>
                </a:solidFill>
                <a:latin typeface="Times New Roman" pitchFamily="18" charset="0"/>
                <a:cs typeface="Times New Roman" pitchFamily="18" charset="0"/>
              </a:rPr>
              <a:t>XV </a:t>
            </a:r>
            <a:r>
              <a:rPr lang="ru-RU" sz="2800" dirty="0" smtClean="0">
                <a:solidFill>
                  <a:srgbClr val="000000"/>
                </a:solidFill>
                <a:latin typeface="Times New Roman" pitchFamily="18" charset="0"/>
                <a:cs typeface="Times New Roman" pitchFamily="18" charset="0"/>
              </a:rPr>
              <a:t>до</a:t>
            </a:r>
            <a:r>
              <a:rPr lang="en-US" sz="2800" dirty="0" smtClean="0">
                <a:solidFill>
                  <a:srgbClr val="000000"/>
                </a:solidFill>
                <a:latin typeface="Times New Roman" pitchFamily="18" charset="0"/>
                <a:cs typeface="Times New Roman" pitchFamily="18" charset="0"/>
              </a:rPr>
              <a:t> </a:t>
            </a:r>
            <a:r>
              <a:rPr lang="ru-RU" sz="2800" dirty="0" smtClean="0">
                <a:solidFill>
                  <a:srgbClr val="000000"/>
                </a:solidFill>
                <a:latin typeface="Times New Roman" pitchFamily="18" charset="0"/>
                <a:cs typeface="Times New Roman" pitchFamily="18" charset="0"/>
              </a:rPr>
              <a:t>с. </a:t>
            </a:r>
            <a:r>
              <a:rPr lang="en-US" sz="2800" dirty="0" smtClean="0">
                <a:solidFill>
                  <a:srgbClr val="000000"/>
                </a:solidFill>
                <a:latin typeface="Times New Roman" pitchFamily="18" charset="0"/>
                <a:cs typeface="Times New Roman" pitchFamily="18" charset="0"/>
              </a:rPr>
              <a:t>XVII</a:t>
            </a:r>
            <a:r>
              <a:rPr lang="ru-RU" sz="2800" dirty="0" smtClean="0">
                <a:solidFill>
                  <a:srgbClr val="000000"/>
                </a:solidFill>
                <a:latin typeface="Times New Roman" pitchFamily="18" charset="0"/>
                <a:cs typeface="Times New Roman" pitchFamily="18" charset="0"/>
              </a:rPr>
              <a:t> вв. в результате рискованных морских и сухопутных экспедиций </a:t>
            </a:r>
          </a:p>
          <a:p>
            <a:r>
              <a:rPr lang="ru-RU" sz="2800" dirty="0" smtClean="0">
                <a:solidFill>
                  <a:srgbClr val="000000"/>
                </a:solidFill>
                <a:latin typeface="Times New Roman" pitchFamily="18" charset="0"/>
                <a:cs typeface="Times New Roman" pitchFamily="18" charset="0"/>
              </a:rPr>
              <a:t>- была открыта и исследована значительная часть Земли, что способствовало развитию науки и техники. </a:t>
            </a:r>
          </a:p>
          <a:p>
            <a:r>
              <a:rPr lang="ru-RU" sz="2800" dirty="0" smtClean="0">
                <a:solidFill>
                  <a:srgbClr val="000000"/>
                </a:solidFill>
                <a:latin typeface="Times New Roman" pitchFamily="18" charset="0"/>
                <a:cs typeface="Times New Roman" pitchFamily="18" charset="0"/>
              </a:rPr>
              <a:t>- проложили морские пути, связавшие между собой отдаленные страны и материки. </a:t>
            </a:r>
          </a:p>
          <a:p>
            <a:r>
              <a:rPr lang="ru-RU" sz="2800" dirty="0" smtClean="0">
                <a:solidFill>
                  <a:srgbClr val="000000"/>
                </a:solidFill>
                <a:latin typeface="Times New Roman" pitchFamily="18" charset="0"/>
                <a:cs typeface="Times New Roman" pitchFamily="18" charset="0"/>
              </a:rPr>
              <a:t>- было положено начало становлению колониальной системы.</a:t>
            </a:r>
          </a:p>
          <a:p>
            <a:pPr>
              <a:buFontTx/>
              <a:buChar char="-"/>
            </a:pPr>
            <a:r>
              <a:rPr lang="ru-RU" sz="2800" dirty="0" smtClean="0">
                <a:solidFill>
                  <a:srgbClr val="000000"/>
                </a:solidFill>
                <a:latin typeface="Times New Roman" pitchFamily="18" charset="0"/>
                <a:cs typeface="Times New Roman" pitchFamily="18" charset="0"/>
              </a:rPr>
              <a:t> ускорился рост производства товаров в</a:t>
            </a:r>
          </a:p>
          <a:p>
            <a:r>
              <a:rPr lang="ru-RU" sz="2800" dirty="0" smtClean="0">
                <a:solidFill>
                  <a:srgbClr val="000000"/>
                </a:solidFill>
                <a:latin typeface="Times New Roman" pitchFamily="18" charset="0"/>
                <a:cs typeface="Times New Roman" pitchFamily="18" charset="0"/>
              </a:rPr>
              <a:t>Европе и складывание мирового рынка,</a:t>
            </a:r>
          </a:p>
          <a:p>
            <a:r>
              <a:rPr lang="ru-RU" sz="2800" dirty="0" smtClean="0">
                <a:solidFill>
                  <a:srgbClr val="000000"/>
                </a:solidFill>
                <a:latin typeface="Times New Roman" pitchFamily="18" charset="0"/>
                <a:cs typeface="Times New Roman" pitchFamily="18" charset="0"/>
              </a:rPr>
              <a:t>что сыграло важную роль в </a:t>
            </a:r>
          </a:p>
          <a:p>
            <a:r>
              <a:rPr lang="ru-RU" sz="2800" dirty="0" smtClean="0">
                <a:solidFill>
                  <a:srgbClr val="000000"/>
                </a:solidFill>
                <a:latin typeface="Times New Roman" pitchFamily="18" charset="0"/>
                <a:cs typeface="Times New Roman" pitchFamily="18" charset="0"/>
              </a:rPr>
              <a:t>формировании капиталистической </a:t>
            </a:r>
          </a:p>
          <a:p>
            <a:r>
              <a:rPr lang="ru-RU" sz="2800" dirty="0" smtClean="0">
                <a:solidFill>
                  <a:srgbClr val="000000"/>
                </a:solidFill>
                <a:latin typeface="Times New Roman" pitchFamily="18" charset="0"/>
                <a:cs typeface="Times New Roman" pitchFamily="18" charset="0"/>
              </a:rPr>
              <a:t>системы хозяйства в Европе</a:t>
            </a:r>
            <a:endParaRPr lang="ru-RU" sz="2800" dirty="0" smtClean="0">
              <a:latin typeface="Times New Roman" pitchFamily="18" charset="0"/>
              <a:cs typeface="Times New Roman" pitchFamily="18" charset="0"/>
            </a:endParaRPr>
          </a:p>
        </p:txBody>
      </p:sp>
      <p:pic>
        <p:nvPicPr>
          <p:cNvPr id="8" name="Picture 4" descr="307728-006"/>
          <p:cNvPicPr>
            <a:picLocks noChangeAspect="1" noChangeArrowheads="1"/>
          </p:cNvPicPr>
          <p:nvPr/>
        </p:nvPicPr>
        <p:blipFill>
          <a:blip r:embed="rId3" cstate="email"/>
          <a:srcRect/>
          <a:stretch>
            <a:fillRect/>
          </a:stretch>
        </p:blipFill>
        <p:spPr bwMode="auto">
          <a:xfrm>
            <a:off x="6413994" y="4786323"/>
            <a:ext cx="2730006" cy="2071677"/>
          </a:xfrm>
          <a:prstGeom prst="rect">
            <a:avLst/>
          </a:prstGeom>
          <a:noFill/>
          <a:ln w="9525">
            <a:noFill/>
            <a:miter lim="800000"/>
            <a:headEnd/>
            <a:tailEnd/>
          </a:ln>
        </p:spPr>
      </p:pic>
      <p:sp>
        <p:nvSpPr>
          <p:cNvPr id="6" name="Прямоугольник 5"/>
          <p:cNvSpPr/>
          <p:nvPr/>
        </p:nvSpPr>
        <p:spPr>
          <a:xfrm>
            <a:off x="357158" y="0"/>
            <a:ext cx="8572560" cy="1323439"/>
          </a:xfrm>
          <a:prstGeom prst="rect">
            <a:avLst/>
          </a:prstGeom>
          <a:noFill/>
          <a:ln>
            <a:solidFill>
              <a:srgbClr val="002060"/>
            </a:solidFill>
          </a:ln>
        </p:spPr>
        <p:txBody>
          <a:bodyPr wrap="square">
            <a:spAutoFit/>
          </a:bodyPr>
          <a:lstStyle/>
          <a:p>
            <a:pPr lvl="0" algn="ctr" eaLnBrk="0" fontAlgn="base" hangingPunct="0">
              <a:spcBef>
                <a:spcPct val="0"/>
              </a:spcBef>
              <a:spcAft>
                <a:spcPct val="0"/>
              </a:spcAft>
            </a:pPr>
            <a:r>
              <a:rPr lang="ru-RU" sz="4000" b="1" dirty="0" smtClean="0">
                <a:solidFill>
                  <a:srgbClr val="002060"/>
                </a:solidFill>
                <a:latin typeface="Times New Roman" pitchFamily="18" charset="0"/>
                <a:ea typeface="Times New Roman" pitchFamily="18" charset="0"/>
                <a:cs typeface="Times New Roman" pitchFamily="18" charset="0"/>
              </a:rPr>
              <a:t>5.</a:t>
            </a:r>
            <a:r>
              <a:rPr lang="ru-RU" sz="4000" b="1" dirty="0" smtClean="0">
                <a:solidFill>
                  <a:srgbClr val="00206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ru-RU" sz="4000" b="1" dirty="0" smtClean="0">
                <a:solidFill>
                  <a:srgbClr val="002060"/>
                </a:solidFill>
                <a:latin typeface="Times New Roman" pitchFamily="18" charset="0"/>
                <a:ea typeface="Times New Roman" pitchFamily="18" charset="0"/>
                <a:cs typeface="Times New Roman" pitchFamily="18" charset="0"/>
              </a:rPr>
              <a:t>Значение и последствия  Великих географических  открытий</a:t>
            </a:r>
            <a:endParaRPr lang="ru-RU" sz="4000" b="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5" name="Picture 4" descr="C:\Users\user\Desktop\Новая папка\2283_original[1].jpg"/>
          <p:cNvPicPr>
            <a:picLocks noChangeAspect="1" noChangeArrowheads="1"/>
          </p:cNvPicPr>
          <p:nvPr/>
        </p:nvPicPr>
        <p:blipFill>
          <a:blip r:embed="rId3" cstate="email"/>
          <a:srcRect/>
          <a:stretch>
            <a:fillRect/>
          </a:stretch>
        </p:blipFill>
        <p:spPr bwMode="auto">
          <a:xfrm>
            <a:off x="142844" y="1500174"/>
            <a:ext cx="4811426" cy="3347079"/>
          </a:xfrm>
          <a:prstGeom prst="rect">
            <a:avLst/>
          </a:prstGeom>
          <a:noFill/>
        </p:spPr>
      </p:pic>
      <p:pic>
        <p:nvPicPr>
          <p:cNvPr id="6" name="Picture 2" descr="H:\ВГО для аттестации\Картинки\96495_morze_zaglowiec_santa_maria_columbus.jpg"/>
          <p:cNvPicPr>
            <a:picLocks noChangeAspect="1" noChangeArrowheads="1"/>
          </p:cNvPicPr>
          <p:nvPr/>
        </p:nvPicPr>
        <p:blipFill>
          <a:blip r:embed="rId4" cstate="email"/>
          <a:srcRect/>
          <a:stretch>
            <a:fillRect/>
          </a:stretch>
        </p:blipFill>
        <p:spPr bwMode="auto">
          <a:xfrm>
            <a:off x="5143504" y="2786058"/>
            <a:ext cx="3786214" cy="3916773"/>
          </a:xfrm>
          <a:prstGeom prst="rect">
            <a:avLst/>
          </a:prstGeom>
          <a:noFill/>
        </p:spPr>
      </p:pic>
      <p:sp>
        <p:nvSpPr>
          <p:cNvPr id="7" name="WordArt 28"/>
          <p:cNvSpPr>
            <a:spLocks noChangeArrowheads="1" noChangeShapeType="1" noTextEdit="1"/>
          </p:cNvSpPr>
          <p:nvPr/>
        </p:nvSpPr>
        <p:spPr bwMode="auto">
          <a:xfrm>
            <a:off x="4786314" y="1571612"/>
            <a:ext cx="3643338" cy="981076"/>
          </a:xfrm>
          <a:prstGeom prst="rect">
            <a:avLst/>
          </a:prstGeom>
        </p:spPr>
        <p:txBody>
          <a:bodyPr wrap="none" fromWordArt="1">
            <a:prstTxWarp prst="textPlain">
              <a:avLst>
                <a:gd name="adj" fmla="val 50000"/>
              </a:avLst>
            </a:prstTxWarp>
          </a:bodyPr>
          <a:lstStyle/>
          <a:p>
            <a:pPr algn="ctr"/>
            <a:r>
              <a:rPr lang="ru-RU" sz="2000" b="1" i="1" kern="10" dirty="0" smtClean="0">
                <a:ln w="9525">
                  <a:solidFill>
                    <a:srgbClr val="000000"/>
                  </a:solidFill>
                  <a:round/>
                  <a:headEnd/>
                  <a:tailEnd/>
                </a:ln>
                <a:latin typeface="Times New Roman" pitchFamily="18" charset="0"/>
                <a:cs typeface="Times New Roman" pitchFamily="18" charset="0"/>
              </a:rPr>
              <a:t>Навигационная </a:t>
            </a:r>
          </a:p>
          <a:p>
            <a:pPr algn="ctr"/>
            <a:r>
              <a:rPr lang="ru-RU" sz="2000" b="1" i="1" kern="10" dirty="0" smtClean="0">
                <a:ln w="9525">
                  <a:solidFill>
                    <a:srgbClr val="000000"/>
                  </a:solidFill>
                  <a:round/>
                  <a:headEnd/>
                  <a:tailEnd/>
                </a:ln>
                <a:latin typeface="Times New Roman" pitchFamily="18" charset="0"/>
                <a:cs typeface="Times New Roman" pitchFamily="18" charset="0"/>
              </a:rPr>
              <a:t>карта</a:t>
            </a:r>
            <a:endParaRPr lang="ru-RU" sz="2000" b="1" i="1" kern="10" dirty="0">
              <a:ln w="9525">
                <a:solidFill>
                  <a:srgbClr val="000000"/>
                </a:solidFill>
                <a:round/>
                <a:headEnd/>
                <a:tailEnd/>
              </a:ln>
              <a:latin typeface="Times New Roman" pitchFamily="18" charset="0"/>
              <a:cs typeface="Times New Roman" pitchFamily="18" charset="0"/>
            </a:endParaRPr>
          </a:p>
        </p:txBody>
      </p:sp>
      <p:sp>
        <p:nvSpPr>
          <p:cNvPr id="8" name="Заголовок 2"/>
          <p:cNvSpPr txBox="1">
            <a:spLocks/>
          </p:cNvSpPr>
          <p:nvPr/>
        </p:nvSpPr>
        <p:spPr>
          <a:xfrm>
            <a:off x="500034" y="285728"/>
            <a:ext cx="8072494" cy="1071546"/>
          </a:xfrm>
          <a:prstGeom prst="rect">
            <a:avLst/>
          </a:prstGeom>
          <a:ln>
            <a:solidFill>
              <a:schemeClr val="accent1"/>
            </a:solidFill>
          </a:ln>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6600" b="1" dirty="0" smtClean="0">
                <a:solidFill>
                  <a:srgbClr val="002060"/>
                </a:solidFill>
                <a:effectLst>
                  <a:outerShdw blurRad="38100" dist="38100" dir="2700000" algn="tl">
                    <a:srgbClr val="000000">
                      <a:alpha val="43137"/>
                    </a:srgbClr>
                  </a:outerShdw>
                </a:effectLst>
                <a:latin typeface="Times New Roman" pitchFamily="18" charset="0"/>
                <a:ea typeface="+mj-ea"/>
                <a:cs typeface="Times New Roman" pitchFamily="18" charset="0"/>
              </a:rPr>
              <a:t>Определите, ч</a:t>
            </a:r>
            <a:r>
              <a:rPr kumimoji="0" lang="ru-RU" sz="6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то</a:t>
            </a:r>
            <a:r>
              <a:rPr kumimoji="0" lang="ru-RU" sz="66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это?</a:t>
            </a:r>
            <a:endParaRPr kumimoji="0" lang="ru-RU" sz="6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4" name="WordArt 28"/>
          <p:cNvSpPr>
            <a:spLocks noChangeArrowheads="1" noChangeShapeType="1" noTextEdit="1"/>
          </p:cNvSpPr>
          <p:nvPr/>
        </p:nvSpPr>
        <p:spPr bwMode="auto">
          <a:xfrm>
            <a:off x="2285984" y="5786454"/>
            <a:ext cx="3005142" cy="838200"/>
          </a:xfrm>
          <a:prstGeom prst="rect">
            <a:avLst/>
          </a:prstGeom>
        </p:spPr>
        <p:txBody>
          <a:bodyPr wrap="none" fromWordArt="1">
            <a:prstTxWarp prst="textPlain">
              <a:avLst>
                <a:gd name="adj" fmla="val 50000"/>
              </a:avLst>
            </a:prstTxWarp>
          </a:bodyPr>
          <a:lstStyle/>
          <a:p>
            <a:pPr algn="ctr"/>
            <a:r>
              <a:rPr lang="ru-RU" sz="2000" b="1" i="1" kern="10" dirty="0" smtClean="0">
                <a:ln w="9525">
                  <a:solidFill>
                    <a:srgbClr val="000000"/>
                  </a:solidFill>
                  <a:round/>
                  <a:headEnd/>
                  <a:tailEnd/>
                </a:ln>
                <a:latin typeface="Times New Roman" pitchFamily="18" charset="0"/>
                <a:cs typeface="Times New Roman" pitchFamily="18" charset="0"/>
              </a:rPr>
              <a:t>Каравелла</a:t>
            </a:r>
            <a:endParaRPr lang="ru-RU" sz="2000" b="1" i="1" kern="10" dirty="0">
              <a:ln w="9525">
                <a:solidFill>
                  <a:srgbClr val="000000"/>
                </a:solidFill>
                <a:round/>
                <a:headEnd/>
                <a:tailEnd/>
              </a:ln>
              <a:latin typeface="Times New Roman" pitchFamily="18" charset="0"/>
              <a:cs typeface="Times New Roman" pitchFamily="18" charset="0"/>
            </a:endParaRPr>
          </a:p>
        </p:txBody>
      </p: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428596" y="428604"/>
            <a:ext cx="8286808" cy="1143000"/>
          </a:xfrm>
          <a:prstGeom prst="rect">
            <a:avLst/>
          </a:prstGeom>
          <a:solidFill>
            <a:srgbClr val="FFCC99">
              <a:alpha val="69804"/>
            </a:srgbClr>
          </a:solidFill>
          <a:ln>
            <a:noFil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Таблица: «Последствия Великих географических открытий»</a:t>
            </a:r>
            <a:endParaRPr kumimoji="0" lang="ru-RU" sz="40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graphicFrame>
        <p:nvGraphicFramePr>
          <p:cNvPr id="7" name="Group 23"/>
          <p:cNvGraphicFramePr>
            <a:graphicFrameLocks/>
          </p:cNvGraphicFramePr>
          <p:nvPr/>
        </p:nvGraphicFramePr>
        <p:xfrm>
          <a:off x="428596" y="2071678"/>
          <a:ext cx="8229600" cy="3881666"/>
        </p:xfrm>
        <a:graphic>
          <a:graphicData uri="http://schemas.openxmlformats.org/drawingml/2006/table">
            <a:tbl>
              <a:tblPr/>
              <a:tblGrid>
                <a:gridCol w="4114800"/>
                <a:gridCol w="4114800"/>
              </a:tblGrid>
              <a:tr h="785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cs typeface="Times New Roman" pitchFamily="18" charset="0"/>
                        </a:rPr>
                        <a:t>Положительные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69804"/>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cs typeface="Times New Roman" pitchFamily="18" charset="0"/>
                        </a:rPr>
                        <a:t>Отрицательные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69804"/>
                      </a:srgbClr>
                    </a:solidFill>
                  </a:tcPr>
                </a:tc>
              </a:tr>
              <a:tr h="30958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alpha val="69804"/>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alpha val="69804"/>
                      </a:srgbClr>
                    </a:solidFill>
                  </a:tcPr>
                </a:tc>
              </a:tr>
            </a:tbl>
          </a:graphicData>
        </a:graphic>
      </p:graphicFrame>
    </p:spTree>
    <p:extLst>
      <p:ext uri="{BB962C8B-B14F-4D97-AF65-F5344CB8AC3E}">
        <p14:creationId xmlns="" xmlns:p14="http://schemas.microsoft.com/office/powerpoint/2010/main" val="4016270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428860" y="1428737"/>
            <a:ext cx="6715140" cy="5262979"/>
          </a:xfrm>
          <a:prstGeom prst="rect">
            <a:avLst/>
          </a:prstGeom>
          <a:solidFill>
            <a:srgbClr val="FFCC99">
              <a:alpha val="69804"/>
            </a:srgbClr>
          </a:solidFill>
        </p:spPr>
        <p:txBody>
          <a:bodyPr wrap="square">
            <a:spAutoFit/>
          </a:bodyPr>
          <a:lstStyle/>
          <a:p>
            <a:pPr>
              <a:buFontTx/>
              <a:buChar char="-"/>
            </a:pPr>
            <a:r>
              <a:rPr lang="ru-RU" sz="2000" dirty="0" smtClean="0"/>
              <a:t> </a:t>
            </a:r>
            <a:r>
              <a:rPr lang="ru-RU" sz="2100" dirty="0" smtClean="0">
                <a:latin typeface="Times New Roman" pitchFamily="18" charset="0"/>
                <a:cs typeface="Times New Roman" pitchFamily="18" charset="0"/>
              </a:rPr>
              <a:t>разрушение старых представлений о мире (новые представления о континентах и их населении);</a:t>
            </a:r>
          </a:p>
          <a:p>
            <a:pPr lvl="0">
              <a:buFontTx/>
              <a:buChar char="-"/>
            </a:pPr>
            <a:r>
              <a:rPr lang="ru-RU" sz="2100" dirty="0" smtClean="0">
                <a:latin typeface="Times New Roman" pitchFamily="18" charset="0"/>
                <a:cs typeface="Times New Roman" pitchFamily="18" charset="0"/>
              </a:rPr>
              <a:t> получение новых данных о Земле  (шарообразная форма);</a:t>
            </a:r>
          </a:p>
          <a:p>
            <a:pPr lvl="0"/>
            <a:r>
              <a:rPr lang="ru-RU" sz="2100" dirty="0" smtClean="0">
                <a:latin typeface="Times New Roman" pitchFamily="18" charset="0"/>
                <a:cs typeface="Times New Roman" pitchFamily="18" charset="0"/>
              </a:rPr>
              <a:t>- развитие наук: географии, астрономия, истории;</a:t>
            </a:r>
          </a:p>
          <a:p>
            <a:pPr lvl="0"/>
            <a:r>
              <a:rPr lang="ru-RU" sz="2100" dirty="0" smtClean="0">
                <a:latin typeface="Times New Roman" pitchFamily="18" charset="0"/>
                <a:cs typeface="Times New Roman" pitchFamily="18" charset="0"/>
              </a:rPr>
              <a:t>- освоение новых территорий и создание колоний; </a:t>
            </a:r>
          </a:p>
          <a:p>
            <a:pPr lvl="0">
              <a:buFontTx/>
              <a:buChar char="-"/>
            </a:pPr>
            <a:r>
              <a:rPr lang="ru-RU" sz="2100" dirty="0" smtClean="0">
                <a:latin typeface="Times New Roman" pitchFamily="18" charset="0"/>
                <a:cs typeface="Times New Roman" pitchFamily="18" charset="0"/>
              </a:rPr>
              <a:t> развитие работорговли;</a:t>
            </a:r>
          </a:p>
          <a:p>
            <a:pPr>
              <a:buFontTx/>
              <a:buChar char="-"/>
            </a:pPr>
            <a:r>
              <a:rPr lang="ru-RU" sz="2100" dirty="0" smtClean="0">
                <a:latin typeface="Times New Roman" pitchFamily="18" charset="0"/>
                <a:cs typeface="Times New Roman" pitchFamily="18" charset="0"/>
              </a:rPr>
              <a:t> гибель древних культур Нового Света; </a:t>
            </a:r>
          </a:p>
          <a:p>
            <a:pPr lvl="0"/>
            <a:r>
              <a:rPr lang="ru-RU" sz="2100" dirty="0" smtClean="0">
                <a:latin typeface="Times New Roman" pitchFamily="18" charset="0"/>
                <a:cs typeface="Times New Roman" pitchFamily="18" charset="0"/>
              </a:rPr>
              <a:t>- большие человеческие жертвы: гибель путешественников, мирного населения (аборигенов); </a:t>
            </a:r>
          </a:p>
          <a:p>
            <a:pPr lvl="0"/>
            <a:r>
              <a:rPr lang="ru-RU" sz="2100" dirty="0" smtClean="0">
                <a:latin typeface="Times New Roman" pitchFamily="18" charset="0"/>
                <a:cs typeface="Times New Roman" pitchFamily="18" charset="0"/>
              </a:rPr>
              <a:t>- складывание единого мирового рынка;</a:t>
            </a:r>
          </a:p>
          <a:p>
            <a:pPr lvl="0"/>
            <a:r>
              <a:rPr lang="ru-RU" sz="2100" dirty="0" smtClean="0">
                <a:latin typeface="Times New Roman" pitchFamily="18" charset="0"/>
                <a:cs typeface="Times New Roman" pitchFamily="18" charset="0"/>
              </a:rPr>
              <a:t>- революция цен в Европе;</a:t>
            </a:r>
          </a:p>
          <a:p>
            <a:pPr lvl="0"/>
            <a:r>
              <a:rPr lang="ru-RU" sz="2100" dirty="0" smtClean="0">
                <a:latin typeface="Times New Roman" pitchFamily="18" charset="0"/>
                <a:cs typeface="Times New Roman" pitchFamily="18" charset="0"/>
              </a:rPr>
              <a:t>- смещение главных морских путей из морей  в океаны;</a:t>
            </a:r>
          </a:p>
          <a:p>
            <a:pPr lvl="0"/>
            <a:r>
              <a:rPr lang="ru-RU" sz="2100" dirty="0" smtClean="0">
                <a:latin typeface="Times New Roman" pitchFamily="18" charset="0"/>
                <a:cs typeface="Times New Roman" pitchFamily="18" charset="0"/>
              </a:rPr>
              <a:t>- появление новых портов: </a:t>
            </a:r>
            <a:r>
              <a:rPr lang="ru-RU" sz="2100" dirty="0" err="1" smtClean="0">
                <a:latin typeface="Times New Roman" pitchFamily="18" charset="0"/>
                <a:cs typeface="Times New Roman" pitchFamily="18" charset="0"/>
              </a:rPr>
              <a:t>Лиссабон,Лондон,Амстердам</a:t>
            </a:r>
            <a:r>
              <a:rPr lang="ru-RU" sz="2100" dirty="0" smtClean="0">
                <a:latin typeface="Times New Roman" pitchFamily="18" charset="0"/>
                <a:cs typeface="Times New Roman" pitchFamily="18" charset="0"/>
              </a:rPr>
              <a:t>; </a:t>
            </a:r>
          </a:p>
          <a:p>
            <a:pPr lvl="0"/>
            <a:r>
              <a:rPr lang="ru-RU" sz="2100" dirty="0" smtClean="0">
                <a:latin typeface="Times New Roman" pitchFamily="18" charset="0"/>
                <a:cs typeface="Times New Roman" pitchFamily="18" charset="0"/>
              </a:rPr>
              <a:t>- появление новых продуктов питания в Европе (картофель, томаты, чай, кофе, шоколад)</a:t>
            </a:r>
            <a:endParaRPr lang="ru-RU" sz="2100" dirty="0">
              <a:latin typeface="Times New Roman" pitchFamily="18" charset="0"/>
              <a:cs typeface="Times New Roman" pitchFamily="18" charset="0"/>
            </a:endParaRPr>
          </a:p>
        </p:txBody>
      </p:sp>
      <p:sp>
        <p:nvSpPr>
          <p:cNvPr id="4" name="Rectangle 2"/>
          <p:cNvSpPr txBox="1">
            <a:spLocks noChangeArrowheads="1"/>
          </p:cNvSpPr>
          <p:nvPr/>
        </p:nvSpPr>
        <p:spPr>
          <a:xfrm>
            <a:off x="2500298" y="214290"/>
            <a:ext cx="6429420" cy="1143000"/>
          </a:xfrm>
          <a:prstGeom prst="rect">
            <a:avLst/>
          </a:prstGeom>
          <a:ln>
            <a:solidFill>
              <a:schemeClr val="accent1"/>
            </a:solidFill>
          </a:ln>
        </p:spPr>
        <p:txBody>
          <a:bodyPr>
            <a:noAutofit/>
          </a:bodyPr>
          <a:lstStyle/>
          <a:p>
            <a:pPr algn="ctr">
              <a:spcBef>
                <a:spcPct val="0"/>
              </a:spcBef>
            </a:pPr>
            <a:r>
              <a:rPr lang="ru-RU" sz="2400" b="1" dirty="0" smtClean="0">
                <a:solidFill>
                  <a:srgbClr val="002060"/>
                </a:solidFill>
                <a:latin typeface="Times New Roman" pitchFamily="18" charset="0"/>
                <a:ea typeface="Times New Roman" pitchFamily="18" charset="0"/>
                <a:cs typeface="Times New Roman" pitchFamily="18" charset="0"/>
              </a:rPr>
              <a:t>Определите положительные и отрицательные последствия географических открытий:</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000" b="1" i="0" u="none" strike="noStrike" kern="1200" cap="none" spc="0" normalizeH="0" baseline="0" noProof="0" dirty="0">
              <a:ln>
                <a:noFill/>
              </a:ln>
              <a:solidFill>
                <a:srgbClr val="002060"/>
              </a:solidFill>
              <a:effectLst/>
              <a:uLnTx/>
              <a:uFillTx/>
              <a:latin typeface="+mj-lt"/>
              <a:ea typeface="+mj-ea"/>
              <a:cs typeface="+mj-cs"/>
            </a:endParaRPr>
          </a:p>
        </p:txBody>
      </p:sp>
    </p:spTree>
    <p:extLst>
      <p:ext uri="{BB962C8B-B14F-4D97-AF65-F5344CB8AC3E}">
        <p14:creationId xmlns="" xmlns:p14="http://schemas.microsoft.com/office/powerpoint/2010/main" val="2271930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Rectangle 2"/>
          <p:cNvSpPr txBox="1">
            <a:spLocks noChangeArrowheads="1"/>
          </p:cNvSpPr>
          <p:nvPr/>
        </p:nvSpPr>
        <p:spPr>
          <a:xfrm>
            <a:off x="500034" y="142852"/>
            <a:ext cx="8286808" cy="1143000"/>
          </a:xfrm>
          <a:prstGeom prst="rect">
            <a:avLst/>
          </a:prstGeom>
          <a:solidFill>
            <a:srgbClr val="FFCC99">
              <a:alpha val="69804"/>
            </a:srgbClr>
          </a:solidFill>
          <a:ln>
            <a:noFil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Таблица: «Последствия Великих географических открытий»</a:t>
            </a:r>
            <a:endParaRPr kumimoji="0" lang="ru-RU" sz="40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graphicFrame>
        <p:nvGraphicFramePr>
          <p:cNvPr id="4" name="Таблица 3"/>
          <p:cNvGraphicFramePr>
            <a:graphicFrameLocks noGrp="1"/>
          </p:cNvGraphicFramePr>
          <p:nvPr/>
        </p:nvGraphicFramePr>
        <p:xfrm>
          <a:off x="214282" y="1428736"/>
          <a:ext cx="8715436" cy="5429264"/>
        </p:xfrm>
        <a:graphic>
          <a:graphicData uri="http://schemas.openxmlformats.org/drawingml/2006/table">
            <a:tbl>
              <a:tblPr/>
              <a:tblGrid>
                <a:gridCol w="4510620"/>
                <a:gridCol w="4204816"/>
              </a:tblGrid>
              <a:tr h="422032">
                <a:tc>
                  <a:txBody>
                    <a:bodyPr/>
                    <a:lstStyle/>
                    <a:p>
                      <a:pPr indent="450215" algn="ctr">
                        <a:lnSpc>
                          <a:spcPct val="115000"/>
                        </a:lnSpc>
                        <a:spcAft>
                          <a:spcPts val="0"/>
                        </a:spcAft>
                      </a:pPr>
                      <a:r>
                        <a:rPr lang="ru-RU" sz="1800" b="1" dirty="0">
                          <a:solidFill>
                            <a:srgbClr val="1C1C1C"/>
                          </a:solidFill>
                          <a:latin typeface="Times New Roman" pitchFamily="18" charset="0"/>
                          <a:ea typeface="Times New Roman"/>
                          <a:cs typeface="Times New Roman" pitchFamily="18" charset="0"/>
                        </a:rPr>
                        <a:t>Положительные</a:t>
                      </a:r>
                      <a:endParaRPr lang="ru-RU" sz="1800" dirty="0">
                        <a:latin typeface="Times New Roman" pitchFamily="18" charset="0"/>
                        <a:ea typeface="Times New Roman"/>
                        <a:cs typeface="Times New Roman" pitchFamily="18" charset="0"/>
                      </a:endParaRPr>
                    </a:p>
                  </a:txBody>
                  <a:tcPr marL="91042" marR="91042" marT="45521" marB="4552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alpha val="69804"/>
                      </a:srgbClr>
                    </a:solidFill>
                  </a:tcPr>
                </a:tc>
                <a:tc>
                  <a:txBody>
                    <a:bodyPr/>
                    <a:lstStyle/>
                    <a:p>
                      <a:pPr indent="450215" algn="ctr">
                        <a:lnSpc>
                          <a:spcPct val="115000"/>
                        </a:lnSpc>
                        <a:spcAft>
                          <a:spcPts val="0"/>
                        </a:spcAft>
                      </a:pPr>
                      <a:r>
                        <a:rPr lang="ru-RU" sz="1800" b="1" dirty="0">
                          <a:solidFill>
                            <a:srgbClr val="1C1C1C"/>
                          </a:solidFill>
                          <a:latin typeface="Times New Roman" pitchFamily="18" charset="0"/>
                          <a:ea typeface="Times New Roman"/>
                          <a:cs typeface="Times New Roman" pitchFamily="18" charset="0"/>
                        </a:rPr>
                        <a:t>Отрицательные</a:t>
                      </a:r>
                      <a:endParaRPr lang="ru-RU" sz="1800" dirty="0">
                        <a:latin typeface="Times New Roman" pitchFamily="18" charset="0"/>
                        <a:ea typeface="Times New Roman"/>
                        <a:cs typeface="Times New Roman" pitchFamily="18" charset="0"/>
                      </a:endParaRPr>
                    </a:p>
                  </a:txBody>
                  <a:tcPr marL="91042" marR="91042" marT="45521" marB="4552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alpha val="69804"/>
                      </a:srgbClr>
                    </a:solidFill>
                  </a:tcPr>
                </a:tc>
              </a:tr>
              <a:tr h="5007232">
                <a:tc>
                  <a:txBody>
                    <a:bodyPr/>
                    <a:lstStyle/>
                    <a:p>
                      <a:pPr marL="342900" lvl="0" indent="-342900" algn="just">
                        <a:lnSpc>
                          <a:spcPct val="115000"/>
                        </a:lnSpc>
                        <a:spcAft>
                          <a:spcPts val="0"/>
                        </a:spcAft>
                        <a:buFontTx/>
                        <a:buChar char="-"/>
                        <a:tabLst>
                          <a:tab pos="457200" algn="l"/>
                        </a:tabLst>
                      </a:pPr>
                      <a:r>
                        <a:rPr lang="ru-RU" sz="1800" dirty="0" smtClean="0">
                          <a:latin typeface="Times New Roman" pitchFamily="18" charset="0"/>
                          <a:cs typeface="Times New Roman" pitchFamily="18" charset="0"/>
                        </a:rPr>
                        <a:t>разрушение старых представлений о мире (новые представления о континентах и их населении);</a:t>
                      </a:r>
                    </a:p>
                    <a:p>
                      <a:pPr marL="342900" lvl="0" indent="-342900" algn="just">
                        <a:lnSpc>
                          <a:spcPct val="115000"/>
                        </a:lnSpc>
                        <a:spcAft>
                          <a:spcPts val="0"/>
                        </a:spcAft>
                        <a:buFontTx/>
                        <a:buChar char="-"/>
                        <a:tabLst>
                          <a:tab pos="457200" algn="l"/>
                        </a:tabLst>
                      </a:pPr>
                      <a:r>
                        <a:rPr lang="ru-RU" sz="1800" dirty="0" smtClean="0">
                          <a:latin typeface="Times New Roman" pitchFamily="18" charset="0"/>
                          <a:cs typeface="Times New Roman" pitchFamily="18" charset="0"/>
                        </a:rPr>
                        <a:t>получение новых данных о Земле  (шарообразная форма);</a:t>
                      </a:r>
                    </a:p>
                    <a:p>
                      <a:pPr marL="342900" lvl="0" indent="-342900" algn="just">
                        <a:lnSpc>
                          <a:spcPct val="115000"/>
                        </a:lnSpc>
                        <a:spcAft>
                          <a:spcPts val="0"/>
                        </a:spcAft>
                        <a:buFontTx/>
                        <a:buChar char="-"/>
                        <a:tabLst>
                          <a:tab pos="457200" algn="l"/>
                        </a:tabLst>
                      </a:pPr>
                      <a:r>
                        <a:rPr lang="ru-RU" sz="1800" dirty="0" smtClean="0">
                          <a:latin typeface="Times New Roman" pitchFamily="18" charset="0"/>
                          <a:cs typeface="Times New Roman" pitchFamily="18" charset="0"/>
                        </a:rPr>
                        <a:t>развитие наук: географии, астрономия, истории;</a:t>
                      </a:r>
                    </a:p>
                    <a:p>
                      <a:pPr marL="342900" lvl="0" indent="-342900" algn="just">
                        <a:lnSpc>
                          <a:spcPct val="115000"/>
                        </a:lnSpc>
                        <a:spcAft>
                          <a:spcPts val="0"/>
                        </a:spcAft>
                        <a:buFontTx/>
                        <a:buChar char="-"/>
                        <a:tabLst>
                          <a:tab pos="457200" algn="l"/>
                        </a:tabLst>
                      </a:pPr>
                      <a:r>
                        <a:rPr lang="ru-RU" sz="1800" dirty="0" smtClean="0">
                          <a:latin typeface="Times New Roman" pitchFamily="18" charset="0"/>
                          <a:cs typeface="Times New Roman" pitchFamily="18" charset="0"/>
                        </a:rPr>
                        <a:t>освоение новых территорий и создание колоний</a:t>
                      </a:r>
                      <a:r>
                        <a:rPr lang="ru-RU" sz="1800" dirty="0" smtClean="0">
                          <a:solidFill>
                            <a:srgbClr val="1C1C1C"/>
                          </a:solidFill>
                          <a:latin typeface="Times New Roman" pitchFamily="18" charset="0"/>
                          <a:ea typeface="Times New Roman"/>
                          <a:cs typeface="Times New Roman" pitchFamily="18" charset="0"/>
                        </a:rPr>
                        <a:t>(для европейцев)</a:t>
                      </a:r>
                      <a:r>
                        <a:rPr lang="ru-RU" sz="1800" dirty="0" smtClean="0">
                          <a:latin typeface="Times New Roman" pitchFamily="18" charset="0"/>
                          <a:cs typeface="Times New Roman" pitchFamily="18" charset="0"/>
                        </a:rPr>
                        <a:t>; </a:t>
                      </a:r>
                    </a:p>
                    <a:p>
                      <a:pPr marL="342900" lvl="0" indent="-342900" algn="just">
                        <a:lnSpc>
                          <a:spcPct val="115000"/>
                        </a:lnSpc>
                        <a:spcAft>
                          <a:spcPts val="0"/>
                        </a:spcAft>
                        <a:buFontTx/>
                        <a:buChar char="-"/>
                        <a:tabLst>
                          <a:tab pos="457200" algn="l"/>
                        </a:tabLst>
                      </a:pPr>
                      <a:r>
                        <a:rPr lang="ru-RU" sz="1800" dirty="0" smtClean="0">
                          <a:latin typeface="Times New Roman" pitchFamily="18" charset="0"/>
                          <a:cs typeface="Times New Roman" pitchFamily="18" charset="0"/>
                        </a:rPr>
                        <a:t>складывание единого мирового рынка;</a:t>
                      </a:r>
                    </a:p>
                    <a:p>
                      <a:pPr marL="342900" lvl="0" indent="-342900" algn="just">
                        <a:lnSpc>
                          <a:spcPct val="115000"/>
                        </a:lnSpc>
                        <a:spcAft>
                          <a:spcPts val="0"/>
                        </a:spcAft>
                        <a:buFontTx/>
                        <a:buChar char="-"/>
                        <a:tabLst>
                          <a:tab pos="457200" algn="l"/>
                        </a:tabLst>
                      </a:pPr>
                      <a:r>
                        <a:rPr lang="ru-RU" sz="1800" dirty="0" smtClean="0">
                          <a:solidFill>
                            <a:schemeClr val="tx1"/>
                          </a:solidFill>
                          <a:latin typeface="Times New Roman" pitchFamily="18" charset="0"/>
                          <a:ea typeface="Times New Roman"/>
                          <a:cs typeface="Times New Roman" pitchFamily="18" charset="0"/>
                        </a:rPr>
                        <a:t>появились новые порты: Лиссабон, Лондон, Амстердам; </a:t>
                      </a:r>
                    </a:p>
                    <a:p>
                      <a:pPr marL="342900" lvl="0" indent="-342900" algn="just">
                        <a:lnSpc>
                          <a:spcPct val="115000"/>
                        </a:lnSpc>
                        <a:spcAft>
                          <a:spcPts val="0"/>
                        </a:spcAft>
                        <a:buFontTx/>
                        <a:buChar char="-"/>
                        <a:tabLst>
                          <a:tab pos="457200" algn="l"/>
                        </a:tabLst>
                      </a:pPr>
                      <a:r>
                        <a:rPr lang="ru-RU" sz="1800" dirty="0" smtClean="0">
                          <a:latin typeface="Times New Roman" pitchFamily="18" charset="0"/>
                          <a:cs typeface="Times New Roman" pitchFamily="18" charset="0"/>
                        </a:rPr>
                        <a:t> появление новых продуктов питания в Европе (картофель, томаты, чай, кофе, шоколад)</a:t>
                      </a:r>
                      <a:endParaRPr lang="ru-RU" sz="1800" dirty="0">
                        <a:latin typeface="Times New Roman" pitchFamily="18" charset="0"/>
                        <a:cs typeface="Times New Roman" pitchFamily="18" charset="0"/>
                      </a:endParaRPr>
                    </a:p>
                  </a:txBody>
                  <a:tcPr marL="91042" marR="91042" marT="45521" marB="4552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C99">
                        <a:alpha val="69804"/>
                      </a:srgbClr>
                    </a:solidFill>
                  </a:tcPr>
                </a:tc>
                <a:tc>
                  <a:txBody>
                    <a:bodyPr/>
                    <a:lstStyle/>
                    <a:p>
                      <a:pPr marL="342900" lvl="0" indent="-342900" algn="just">
                        <a:lnSpc>
                          <a:spcPct val="115000"/>
                        </a:lnSpc>
                        <a:spcAft>
                          <a:spcPts val="0"/>
                        </a:spcAft>
                        <a:buFontTx/>
                        <a:buChar char="-"/>
                        <a:tabLst>
                          <a:tab pos="457200" algn="l"/>
                        </a:tabLst>
                      </a:pPr>
                      <a:r>
                        <a:rPr lang="ru-RU" sz="1800" dirty="0" smtClean="0">
                          <a:latin typeface="Times New Roman" pitchFamily="18" charset="0"/>
                          <a:cs typeface="Times New Roman" pitchFamily="18" charset="0"/>
                        </a:rPr>
                        <a:t>развитие работорговли;</a:t>
                      </a:r>
                    </a:p>
                    <a:p>
                      <a:pPr marL="342900" lvl="0" indent="-342900" algn="just">
                        <a:lnSpc>
                          <a:spcPct val="115000"/>
                        </a:lnSpc>
                        <a:spcAft>
                          <a:spcPts val="0"/>
                        </a:spcAft>
                        <a:buFontTx/>
                        <a:buChar char="-"/>
                        <a:tabLst>
                          <a:tab pos="457200" algn="l"/>
                        </a:tabLst>
                      </a:pPr>
                      <a:r>
                        <a:rPr lang="ru-RU" sz="1800" dirty="0" smtClean="0">
                          <a:latin typeface="Times New Roman" pitchFamily="18" charset="0"/>
                          <a:cs typeface="Times New Roman" pitchFamily="18" charset="0"/>
                        </a:rPr>
                        <a:t>гибель древних культур Нового Света; </a:t>
                      </a:r>
                    </a:p>
                    <a:p>
                      <a:pPr marL="342900" lvl="0" indent="-342900" algn="just">
                        <a:lnSpc>
                          <a:spcPct val="115000"/>
                        </a:lnSpc>
                        <a:spcAft>
                          <a:spcPts val="0"/>
                        </a:spcAft>
                        <a:buFontTx/>
                        <a:buChar char="-"/>
                        <a:tabLst>
                          <a:tab pos="457200" algn="l"/>
                        </a:tabLst>
                      </a:pPr>
                      <a:r>
                        <a:rPr lang="ru-RU" sz="1800" dirty="0" smtClean="0">
                          <a:latin typeface="Times New Roman" pitchFamily="18" charset="0"/>
                          <a:cs typeface="Times New Roman" pitchFamily="18" charset="0"/>
                        </a:rPr>
                        <a:t>большие человеческие жертвы: гибель путешественников, мирного населения (аборигенов); </a:t>
                      </a:r>
                    </a:p>
                    <a:p>
                      <a:pPr marL="342900" lvl="0" indent="-342900" algn="just">
                        <a:lnSpc>
                          <a:spcPct val="115000"/>
                        </a:lnSpc>
                        <a:spcAft>
                          <a:spcPts val="0"/>
                        </a:spcAft>
                        <a:buFontTx/>
                        <a:buChar char="-"/>
                        <a:tabLst>
                          <a:tab pos="457200" algn="l"/>
                        </a:tabLst>
                      </a:pPr>
                      <a:r>
                        <a:rPr lang="ru-RU" sz="1800" dirty="0" smtClean="0">
                          <a:solidFill>
                            <a:schemeClr val="tx1"/>
                          </a:solidFill>
                          <a:latin typeface="Times New Roman" pitchFamily="18" charset="0"/>
                          <a:ea typeface="Times New Roman"/>
                          <a:cs typeface="Times New Roman" pitchFamily="18" charset="0"/>
                        </a:rPr>
                        <a:t>революция </a:t>
                      </a:r>
                      <a:r>
                        <a:rPr lang="ru-RU" sz="1800" dirty="0">
                          <a:solidFill>
                            <a:schemeClr val="tx1"/>
                          </a:solidFill>
                          <a:latin typeface="Times New Roman" pitchFamily="18" charset="0"/>
                          <a:ea typeface="Times New Roman"/>
                          <a:cs typeface="Times New Roman" pitchFamily="18" charset="0"/>
                        </a:rPr>
                        <a:t>цен в </a:t>
                      </a:r>
                      <a:r>
                        <a:rPr lang="ru-RU" sz="1800" dirty="0" smtClean="0">
                          <a:solidFill>
                            <a:schemeClr val="tx1"/>
                          </a:solidFill>
                          <a:latin typeface="Times New Roman" pitchFamily="18" charset="0"/>
                          <a:ea typeface="Times New Roman"/>
                          <a:cs typeface="Times New Roman" pitchFamily="18" charset="0"/>
                        </a:rPr>
                        <a:t>Европе;</a:t>
                      </a:r>
                    </a:p>
                    <a:p>
                      <a:pPr marL="342900" lvl="0" indent="-342900" algn="just">
                        <a:lnSpc>
                          <a:spcPct val="115000"/>
                        </a:lnSpc>
                        <a:spcAft>
                          <a:spcPts val="0"/>
                        </a:spcAft>
                        <a:buFontTx/>
                        <a:buChar char="-"/>
                        <a:tabLst>
                          <a:tab pos="457200" algn="l"/>
                        </a:tabLst>
                      </a:pPr>
                      <a:r>
                        <a:rPr lang="ru-RU" sz="1800" dirty="0" smtClean="0">
                          <a:solidFill>
                            <a:schemeClr val="tx1"/>
                          </a:solidFill>
                          <a:latin typeface="Times New Roman" pitchFamily="18" charset="0"/>
                          <a:ea typeface="Times New Roman"/>
                          <a:cs typeface="Times New Roman" pitchFamily="18" charset="0"/>
                        </a:rPr>
                        <a:t>создание </a:t>
                      </a:r>
                      <a:r>
                        <a:rPr lang="ru-RU" sz="1800" dirty="0">
                          <a:solidFill>
                            <a:schemeClr val="tx1"/>
                          </a:solidFill>
                          <a:latin typeface="Times New Roman" pitchFamily="18" charset="0"/>
                          <a:ea typeface="Times New Roman"/>
                          <a:cs typeface="Times New Roman" pitchFamily="18" charset="0"/>
                        </a:rPr>
                        <a:t>новых колоний (для </a:t>
                      </a:r>
                      <a:r>
                        <a:rPr lang="ru-RU" sz="1800" dirty="0" smtClean="0">
                          <a:solidFill>
                            <a:schemeClr val="tx1"/>
                          </a:solidFill>
                          <a:latin typeface="Times New Roman" pitchFamily="18" charset="0"/>
                          <a:ea typeface="Times New Roman"/>
                          <a:cs typeface="Times New Roman" pitchFamily="18" charset="0"/>
                        </a:rPr>
                        <a:t>коренных жителей); </a:t>
                      </a:r>
                    </a:p>
                    <a:p>
                      <a:pPr marL="342900" marR="0" lvl="0" indent="-342900" algn="just" defTabSz="914400" rtl="0" eaLnBrk="1" fontAlgn="auto" latinLnBrk="0" hangingPunct="1">
                        <a:lnSpc>
                          <a:spcPct val="115000"/>
                        </a:lnSpc>
                        <a:spcBef>
                          <a:spcPts val="0"/>
                        </a:spcBef>
                        <a:spcAft>
                          <a:spcPts val="0"/>
                        </a:spcAft>
                        <a:buClrTx/>
                        <a:buSzTx/>
                        <a:buFontTx/>
                        <a:buChar char="-"/>
                        <a:tabLst>
                          <a:tab pos="457200" algn="l"/>
                        </a:tabLst>
                        <a:defRPr/>
                      </a:pPr>
                      <a:r>
                        <a:rPr lang="ru-RU" sz="1800" dirty="0" smtClean="0">
                          <a:latin typeface="Times New Roman" pitchFamily="18" charset="0"/>
                          <a:cs typeface="Times New Roman" pitchFamily="18" charset="0"/>
                        </a:rPr>
                        <a:t>смещение главных морских путей из морей  в океаны</a:t>
                      </a:r>
                    </a:p>
                  </a:txBody>
                  <a:tcPr marL="91042" marR="91042" marT="45521" marB="4552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C99">
                        <a:alpha val="69804"/>
                      </a:srgbClr>
                    </a:solidFill>
                  </a:tcPr>
                </a:tc>
              </a:tr>
            </a:tbl>
          </a:graphicData>
        </a:graphic>
      </p:graphicFrame>
    </p:spTree>
    <p:extLst>
      <p:ext uri="{BB962C8B-B14F-4D97-AF65-F5344CB8AC3E}">
        <p14:creationId xmlns="" xmlns:p14="http://schemas.microsoft.com/office/powerpoint/2010/main" val="4016270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ВГО для аттестации\Картинки\DbhQ-lydBDU - копия.jpg"/>
          <p:cNvPicPr>
            <a:picLocks noChangeAspect="1" noChangeArrowheads="1"/>
          </p:cNvPicPr>
          <p:nvPr/>
        </p:nvPicPr>
        <p:blipFill>
          <a:blip r:embed="rId3" cstate="email"/>
          <a:srcRect/>
          <a:stretch>
            <a:fillRect/>
          </a:stretch>
        </p:blipFill>
        <p:spPr bwMode="auto">
          <a:xfrm>
            <a:off x="1" y="0"/>
            <a:ext cx="9144000" cy="6858000"/>
          </a:xfrm>
          <a:prstGeom prst="rect">
            <a:avLst/>
          </a:prstGeom>
          <a:noFill/>
        </p:spPr>
      </p:pic>
      <p:pic>
        <p:nvPicPr>
          <p:cNvPr id="20" name="Рисунок 19" descr="otkryt.jpg"/>
          <p:cNvPicPr>
            <a:picLocks noChangeAspect="1"/>
          </p:cNvPicPr>
          <p:nvPr/>
        </p:nvPicPr>
        <p:blipFill>
          <a:blip r:embed="rId4" cstate="email">
            <a:lum bright="-10000" contrast="30000"/>
          </a:blip>
          <a:srcRect/>
          <a:stretch>
            <a:fillRect/>
          </a:stretch>
        </p:blipFill>
        <p:spPr>
          <a:xfrm>
            <a:off x="857224" y="899253"/>
            <a:ext cx="7572427" cy="5244391"/>
          </a:xfrm>
          <a:prstGeom prst="rect">
            <a:avLst/>
          </a:prstGeom>
          <a:ln>
            <a:solidFill>
              <a:schemeClr val="tx2"/>
            </a:solidFill>
          </a:ln>
          <a:effectLst>
            <a:outerShdw blurRad="292100" dist="139700" dir="2700000" algn="tl" rotWithShape="0">
              <a:srgbClr val="333333">
                <a:alpha val="65000"/>
              </a:srgbClr>
            </a:outerShdw>
          </a:effectLst>
        </p:spPr>
      </p:pic>
      <p:sp>
        <p:nvSpPr>
          <p:cNvPr id="21" name="TextBox 20"/>
          <p:cNvSpPr txBox="1"/>
          <p:nvPr/>
        </p:nvSpPr>
        <p:spPr>
          <a:xfrm>
            <a:off x="1285852" y="5786454"/>
            <a:ext cx="6143668" cy="646331"/>
          </a:xfrm>
          <a:prstGeom prst="rect">
            <a:avLst/>
          </a:prstGeom>
          <a:solidFill>
            <a:srgbClr val="FFCC99"/>
          </a:solidFill>
          <a:ln>
            <a:solidFill>
              <a:srgbClr val="002060"/>
            </a:solidFill>
          </a:ln>
        </p:spPr>
        <p:txBody>
          <a:bodyPr wrap="square" rtlCol="0">
            <a:spAutoFit/>
          </a:bodyPr>
          <a:lstStyle/>
          <a:p>
            <a:pPr algn="ctr"/>
            <a:r>
              <a:rPr lang="ru-RU" b="1" dirty="0" smtClean="0">
                <a:latin typeface="Times New Roman" pitchFamily="18" charset="0"/>
                <a:cs typeface="Times New Roman" pitchFamily="18" charset="0"/>
              </a:rPr>
              <a:t>Маршруты важнейших путешествий </a:t>
            </a:r>
          </a:p>
          <a:p>
            <a:pPr algn="ctr"/>
            <a:r>
              <a:rPr lang="ru-RU" b="1" dirty="0" smtClean="0">
                <a:latin typeface="Times New Roman" pitchFamily="18" charset="0"/>
                <a:cs typeface="Times New Roman" pitchFamily="18" charset="0"/>
              </a:rPr>
              <a:t>в </a:t>
            </a:r>
            <a:r>
              <a:rPr lang="en-US" b="1" dirty="0" smtClean="0">
                <a:latin typeface="Times New Roman" pitchFamily="18" charset="0"/>
                <a:cs typeface="Times New Roman" pitchFamily="18" charset="0"/>
              </a:rPr>
              <a:t>XV - </a:t>
            </a:r>
            <a:r>
              <a:rPr lang="ru-RU" b="1" dirty="0" smtClean="0">
                <a:latin typeface="Times New Roman" pitchFamily="18" charset="0"/>
                <a:cs typeface="Times New Roman" pitchFamily="18" charset="0"/>
              </a:rPr>
              <a:t> середине </a:t>
            </a:r>
            <a:r>
              <a:rPr lang="en-US" b="1" dirty="0" smtClean="0">
                <a:latin typeface="Times New Roman" pitchFamily="18" charset="0"/>
                <a:cs typeface="Times New Roman" pitchFamily="18" charset="0"/>
              </a:rPr>
              <a:t>XVII</a:t>
            </a:r>
            <a:r>
              <a:rPr lang="ru-RU" b="1" dirty="0" smtClean="0">
                <a:latin typeface="Times New Roman" pitchFamily="18" charset="0"/>
                <a:cs typeface="Times New Roman" pitchFamily="18" charset="0"/>
              </a:rPr>
              <a:t> вв.</a:t>
            </a:r>
            <a:endParaRPr lang="ru-RU" b="1" dirty="0">
              <a:latin typeface="Times New Roman" pitchFamily="18" charset="0"/>
              <a:cs typeface="Times New Roman" pitchFamily="18" charset="0"/>
            </a:endParaRPr>
          </a:p>
        </p:txBody>
      </p:sp>
      <p:sp>
        <p:nvSpPr>
          <p:cNvPr id="4" name="Заголовок 1"/>
          <p:cNvSpPr txBox="1">
            <a:spLocks/>
          </p:cNvSpPr>
          <p:nvPr/>
        </p:nvSpPr>
        <p:spPr>
          <a:xfrm>
            <a:off x="214282" y="0"/>
            <a:ext cx="8715436" cy="714379"/>
          </a:xfrm>
          <a:prstGeom prst="rect">
            <a:avLst/>
          </a:prstGeom>
          <a:noFill/>
          <a:ln>
            <a:solidFill>
              <a:srgbClr val="002060"/>
            </a:solidFill>
          </a:ln>
        </p:spPr>
        <p:style>
          <a:lnRef idx="3">
            <a:schemeClr val="lt1"/>
          </a:lnRef>
          <a:fillRef idx="1">
            <a:schemeClr val="accent2"/>
          </a:fillRef>
          <a:effectRef idx="1">
            <a:schemeClr val="accent2"/>
          </a:effectRef>
          <a:fontRef idx="minor">
            <a:schemeClr val="lt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Великие географические открытия</a:t>
            </a:r>
            <a:endParaRPr kumimoji="0" lang="ru-RU" sz="3600" b="1" i="0"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endParaRPr>
          </a:p>
        </p:txBody>
      </p:sp>
      <p:pic>
        <p:nvPicPr>
          <p:cNvPr id="8" name="Рисунок 7" descr="02_03.jpg"/>
          <p:cNvPicPr>
            <a:picLocks noChangeAspect="1"/>
          </p:cNvPicPr>
          <p:nvPr/>
        </p:nvPicPr>
        <p:blipFill>
          <a:blip r:embed="rId5" cstate="email">
            <a:clrChange>
              <a:clrFrom>
                <a:srgbClr val="DAECD6"/>
              </a:clrFrom>
              <a:clrTo>
                <a:srgbClr val="DAECD6">
                  <a:alpha val="0"/>
                </a:srgbClr>
              </a:clrTo>
            </a:clrChange>
            <a:lum bright="-20000" contrast="40000"/>
          </a:blip>
          <a:srcRect/>
          <a:stretch>
            <a:fillRect/>
          </a:stretch>
        </p:blipFill>
        <p:spPr>
          <a:xfrm>
            <a:off x="7000892" y="3714752"/>
            <a:ext cx="1928826" cy="2893289"/>
          </a:xfrm>
          <a:prstGeom prst="rect">
            <a:avLst/>
          </a:prstGeom>
          <a:ln>
            <a:noFill/>
          </a:ln>
          <a:effectLst>
            <a:outerShdw blurRad="292100" dist="139700" dir="2700000" algn="tl" rotWithShape="0">
              <a:srgbClr val="333333">
                <a:alpha val="65000"/>
              </a:srgbClr>
            </a:outerShdw>
          </a:effectLst>
        </p:spPr>
      </p:pic>
      <p:pic>
        <p:nvPicPr>
          <p:cNvPr id="10" name="Рисунок 9" descr="02_03.jpg"/>
          <p:cNvPicPr>
            <a:picLocks noChangeAspect="1"/>
          </p:cNvPicPr>
          <p:nvPr/>
        </p:nvPicPr>
        <p:blipFill>
          <a:blip r:embed="rId6" cstate="email">
            <a:clrChange>
              <a:clrFrom>
                <a:srgbClr val="DAECD6"/>
              </a:clrFrom>
              <a:clrTo>
                <a:srgbClr val="DAECD6">
                  <a:alpha val="0"/>
                </a:srgbClr>
              </a:clrTo>
            </a:clrChange>
            <a:lum bright="-10000" contrast="30000"/>
          </a:blip>
          <a:srcRect/>
          <a:stretch>
            <a:fillRect/>
          </a:stretch>
        </p:blipFill>
        <p:spPr>
          <a:xfrm>
            <a:off x="357158" y="1142984"/>
            <a:ext cx="928694" cy="928694"/>
          </a:xfrm>
          <a:prstGeom prst="rect">
            <a:avLst/>
          </a:prstGeom>
          <a:ln>
            <a:noFill/>
          </a:ln>
          <a:effectLst>
            <a:outerShdw blurRad="292100" dist="139700" dir="2700000" algn="tl" rotWithShape="0">
              <a:srgbClr val="333333">
                <a:alpha val="65000"/>
              </a:srgbClr>
            </a:outerShdw>
          </a:effectLst>
        </p:spPr>
      </p:pic>
      <p:pic>
        <p:nvPicPr>
          <p:cNvPr id="11" name="Рисунок 10" descr="02_03.jpg"/>
          <p:cNvPicPr>
            <a:picLocks noChangeAspect="1"/>
          </p:cNvPicPr>
          <p:nvPr/>
        </p:nvPicPr>
        <p:blipFill>
          <a:blip r:embed="rId7" cstate="email">
            <a:clrChange>
              <a:clrFrom>
                <a:srgbClr val="DAECD6"/>
              </a:clrFrom>
              <a:clrTo>
                <a:srgbClr val="DAECD6">
                  <a:alpha val="0"/>
                </a:srgbClr>
              </a:clrTo>
            </a:clrChange>
            <a:lum bright="-10000" contrast="30000"/>
          </a:blip>
          <a:srcRect/>
          <a:stretch>
            <a:fillRect/>
          </a:stretch>
        </p:blipFill>
        <p:spPr>
          <a:xfrm>
            <a:off x="7858148" y="857232"/>
            <a:ext cx="1071570" cy="1071570"/>
          </a:xfrm>
          <a:prstGeom prst="rect">
            <a:avLst/>
          </a:prstGeom>
          <a:ln>
            <a:noFill/>
          </a:ln>
          <a:effectLst>
            <a:outerShdw blurRad="292100" dist="139700" dir="2700000" algn="tl" rotWithShape="0">
              <a:srgbClr val="333333">
                <a:alpha val="65000"/>
              </a:srgbClr>
            </a:outerShdw>
          </a:effectLst>
        </p:spPr>
      </p:pic>
      <p:pic>
        <p:nvPicPr>
          <p:cNvPr id="12" name="Рисунок 11" descr="02_03.jpg"/>
          <p:cNvPicPr>
            <a:picLocks noChangeAspect="1"/>
          </p:cNvPicPr>
          <p:nvPr/>
        </p:nvPicPr>
        <p:blipFill>
          <a:blip r:embed="rId8" cstate="email">
            <a:clrChange>
              <a:clrFrom>
                <a:srgbClr val="DAECD6"/>
              </a:clrFrom>
              <a:clrTo>
                <a:srgbClr val="DAECD6">
                  <a:alpha val="0"/>
                </a:srgbClr>
              </a:clrTo>
            </a:clrChange>
            <a:lum bright="-10000" contrast="30000"/>
          </a:blip>
          <a:srcRect/>
          <a:stretch>
            <a:fillRect/>
          </a:stretch>
        </p:blipFill>
        <p:spPr>
          <a:xfrm>
            <a:off x="357158" y="2428868"/>
            <a:ext cx="1000132" cy="958459"/>
          </a:xfrm>
          <a:prstGeom prst="rect">
            <a:avLst/>
          </a:prstGeom>
          <a:ln>
            <a:noFill/>
          </a:ln>
          <a:effectLst>
            <a:outerShdw blurRad="292100" dist="139700" dir="2700000" algn="tl" rotWithShape="0">
              <a:srgbClr val="333333">
                <a:alpha val="65000"/>
              </a:srgbClr>
            </a:outerShdw>
          </a:effectLst>
        </p:spPr>
      </p:pic>
      <p:pic>
        <p:nvPicPr>
          <p:cNvPr id="13" name="Рисунок 12" descr="02_03.jpg"/>
          <p:cNvPicPr>
            <a:picLocks noChangeAspect="1"/>
          </p:cNvPicPr>
          <p:nvPr/>
        </p:nvPicPr>
        <p:blipFill>
          <a:blip r:embed="rId9" cstate="email">
            <a:clrChange>
              <a:clrFrom>
                <a:srgbClr val="DAECD6"/>
              </a:clrFrom>
              <a:clrTo>
                <a:srgbClr val="DAECD6">
                  <a:alpha val="0"/>
                </a:srgbClr>
              </a:clrTo>
            </a:clrChange>
            <a:lum bright="-10000" contrast="30000"/>
          </a:blip>
          <a:srcRect/>
          <a:stretch>
            <a:fillRect/>
          </a:stretch>
        </p:blipFill>
        <p:spPr>
          <a:xfrm>
            <a:off x="7858148" y="2285992"/>
            <a:ext cx="1029853" cy="1000132"/>
          </a:xfrm>
          <a:prstGeom prst="rect">
            <a:avLst/>
          </a:prstGeom>
          <a:ln>
            <a:noFill/>
          </a:ln>
          <a:effectLst>
            <a:outerShdw blurRad="292100" dist="139700" dir="2700000" algn="tl" rotWithShape="0">
              <a:srgbClr val="333333">
                <a:alpha val="65000"/>
              </a:srgbClr>
            </a:outerShdw>
          </a:effectLst>
        </p:spPr>
      </p:pic>
      <p:pic>
        <p:nvPicPr>
          <p:cNvPr id="14" name="Рисунок 13" descr="02_03.jpg"/>
          <p:cNvPicPr>
            <a:picLocks noChangeAspect="1"/>
          </p:cNvPicPr>
          <p:nvPr/>
        </p:nvPicPr>
        <p:blipFill>
          <a:blip r:embed="rId10" cstate="email">
            <a:clrChange>
              <a:clrFrom>
                <a:srgbClr val="DAECD6"/>
              </a:clrFrom>
              <a:clrTo>
                <a:srgbClr val="DAECD6">
                  <a:alpha val="0"/>
                </a:srgbClr>
              </a:clrTo>
            </a:clrChange>
            <a:lum bright="-10000" contrast="30000"/>
          </a:blip>
          <a:srcRect/>
          <a:stretch>
            <a:fillRect/>
          </a:stretch>
        </p:blipFill>
        <p:spPr>
          <a:xfrm>
            <a:off x="357158" y="3714752"/>
            <a:ext cx="985844" cy="107157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85720" y="2143116"/>
            <a:ext cx="1082348" cy="246221"/>
          </a:xfrm>
          <a:prstGeom prst="rect">
            <a:avLst/>
          </a:prstGeom>
          <a:solidFill>
            <a:schemeClr val="bg1"/>
          </a:solidFill>
          <a:ln>
            <a:solidFill>
              <a:schemeClr val="tx2"/>
            </a:solidFill>
          </a:ln>
        </p:spPr>
        <p:txBody>
          <a:bodyPr wrap="none" rtlCol="0">
            <a:spAutoFit/>
          </a:bodyPr>
          <a:lstStyle/>
          <a:p>
            <a:r>
              <a:rPr lang="ru-RU" sz="1000" b="1" dirty="0" smtClean="0">
                <a:latin typeface="Times New Roman" pitchFamily="18" charset="0"/>
                <a:cs typeface="Times New Roman" pitchFamily="18" charset="0"/>
              </a:rPr>
              <a:t>Френсис Дрейк</a:t>
            </a:r>
            <a:endParaRPr lang="ru-RU" sz="1000" b="1" dirty="0">
              <a:latin typeface="Times New Roman" pitchFamily="18" charset="0"/>
              <a:cs typeface="Times New Roman" pitchFamily="18" charset="0"/>
            </a:endParaRPr>
          </a:p>
        </p:txBody>
      </p:sp>
      <p:sp>
        <p:nvSpPr>
          <p:cNvPr id="15" name="TextBox 14"/>
          <p:cNvSpPr txBox="1"/>
          <p:nvPr/>
        </p:nvSpPr>
        <p:spPr>
          <a:xfrm>
            <a:off x="214282" y="4857760"/>
            <a:ext cx="1250663" cy="246221"/>
          </a:xfrm>
          <a:prstGeom prst="rect">
            <a:avLst/>
          </a:prstGeom>
          <a:solidFill>
            <a:schemeClr val="bg1"/>
          </a:solidFill>
          <a:ln>
            <a:solidFill>
              <a:schemeClr val="tx2"/>
            </a:solidFill>
          </a:ln>
        </p:spPr>
        <p:txBody>
          <a:bodyPr wrap="none" rtlCol="0">
            <a:spAutoFit/>
          </a:bodyPr>
          <a:lstStyle/>
          <a:p>
            <a:r>
              <a:rPr lang="ru-RU" sz="1000" b="1" dirty="0" err="1" smtClean="0">
                <a:latin typeface="Times New Roman" pitchFamily="18" charset="0"/>
                <a:cs typeface="Times New Roman" pitchFamily="18" charset="0"/>
              </a:rPr>
              <a:t>Фернан</a:t>
            </a:r>
            <a:r>
              <a:rPr lang="ru-RU" sz="1000" b="1" dirty="0" smtClean="0">
                <a:latin typeface="Times New Roman" pitchFamily="18" charset="0"/>
                <a:cs typeface="Times New Roman" pitchFamily="18" charset="0"/>
              </a:rPr>
              <a:t> Магеллан</a:t>
            </a:r>
            <a:endParaRPr lang="ru-RU" sz="1000" b="1" dirty="0">
              <a:latin typeface="Times New Roman" pitchFamily="18" charset="0"/>
              <a:cs typeface="Times New Roman" pitchFamily="18" charset="0"/>
            </a:endParaRPr>
          </a:p>
        </p:txBody>
      </p:sp>
      <p:sp>
        <p:nvSpPr>
          <p:cNvPr id="16" name="TextBox 15"/>
          <p:cNvSpPr txBox="1"/>
          <p:nvPr/>
        </p:nvSpPr>
        <p:spPr>
          <a:xfrm>
            <a:off x="357158" y="3500438"/>
            <a:ext cx="1002197" cy="246221"/>
          </a:xfrm>
          <a:prstGeom prst="rect">
            <a:avLst/>
          </a:prstGeom>
          <a:solidFill>
            <a:schemeClr val="bg1"/>
          </a:solidFill>
          <a:ln>
            <a:solidFill>
              <a:schemeClr val="tx2"/>
            </a:solidFill>
          </a:ln>
        </p:spPr>
        <p:txBody>
          <a:bodyPr wrap="none" rtlCol="0">
            <a:spAutoFit/>
          </a:bodyPr>
          <a:lstStyle/>
          <a:p>
            <a:r>
              <a:rPr lang="ru-RU" sz="1000" b="1" dirty="0" smtClean="0">
                <a:latin typeface="Times New Roman" pitchFamily="18" charset="0"/>
                <a:cs typeface="Times New Roman" pitchFamily="18" charset="0"/>
              </a:rPr>
              <a:t>Абель Тасман</a:t>
            </a:r>
            <a:endParaRPr lang="ru-RU" sz="1000" b="1" dirty="0">
              <a:latin typeface="Times New Roman" pitchFamily="18" charset="0"/>
              <a:cs typeface="Times New Roman" pitchFamily="18" charset="0"/>
            </a:endParaRPr>
          </a:p>
        </p:txBody>
      </p:sp>
      <p:sp>
        <p:nvSpPr>
          <p:cNvPr id="17" name="TextBox 16"/>
          <p:cNvSpPr txBox="1"/>
          <p:nvPr/>
        </p:nvSpPr>
        <p:spPr>
          <a:xfrm>
            <a:off x="7858148" y="2000240"/>
            <a:ext cx="1018227" cy="246221"/>
          </a:xfrm>
          <a:prstGeom prst="rect">
            <a:avLst/>
          </a:prstGeom>
          <a:solidFill>
            <a:schemeClr val="bg1"/>
          </a:solidFill>
          <a:ln>
            <a:solidFill>
              <a:schemeClr val="tx2"/>
            </a:solidFill>
          </a:ln>
        </p:spPr>
        <p:txBody>
          <a:bodyPr wrap="none" rtlCol="0">
            <a:spAutoFit/>
          </a:bodyPr>
          <a:lstStyle/>
          <a:p>
            <a:r>
              <a:rPr lang="ru-RU" sz="1000" b="1" dirty="0" err="1" smtClean="0">
                <a:latin typeface="Times New Roman" pitchFamily="18" charset="0"/>
                <a:cs typeface="Times New Roman" pitchFamily="18" charset="0"/>
              </a:rPr>
              <a:t>Васко</a:t>
            </a:r>
            <a:r>
              <a:rPr lang="ru-RU" sz="1000" b="1" dirty="0" smtClean="0">
                <a:latin typeface="Times New Roman" pitchFamily="18" charset="0"/>
                <a:cs typeface="Times New Roman" pitchFamily="18" charset="0"/>
              </a:rPr>
              <a:t> да Гама</a:t>
            </a:r>
            <a:endParaRPr lang="ru-RU" sz="1000" b="1" dirty="0">
              <a:latin typeface="Times New Roman" pitchFamily="18" charset="0"/>
              <a:cs typeface="Times New Roman" pitchFamily="18" charset="0"/>
            </a:endParaRPr>
          </a:p>
        </p:txBody>
      </p:sp>
      <p:sp>
        <p:nvSpPr>
          <p:cNvPr id="18" name="TextBox 17"/>
          <p:cNvSpPr txBox="1"/>
          <p:nvPr/>
        </p:nvSpPr>
        <p:spPr>
          <a:xfrm>
            <a:off x="7643834" y="3286124"/>
            <a:ext cx="1305165" cy="246221"/>
          </a:xfrm>
          <a:prstGeom prst="rect">
            <a:avLst/>
          </a:prstGeom>
          <a:solidFill>
            <a:schemeClr val="bg1"/>
          </a:solidFill>
          <a:ln>
            <a:solidFill>
              <a:schemeClr val="tx2"/>
            </a:solidFill>
          </a:ln>
        </p:spPr>
        <p:txBody>
          <a:bodyPr wrap="none" rtlCol="0">
            <a:spAutoFit/>
          </a:bodyPr>
          <a:lstStyle/>
          <a:p>
            <a:r>
              <a:rPr lang="ru-RU" sz="1000" b="1" dirty="0" smtClean="0">
                <a:latin typeface="Times New Roman" pitchFamily="18" charset="0"/>
                <a:cs typeface="Times New Roman" pitchFamily="18" charset="0"/>
              </a:rPr>
              <a:t>Христофор Колумб</a:t>
            </a:r>
            <a:endParaRPr lang="ru-RU" sz="1000" b="1" dirty="0">
              <a:latin typeface="Times New Roman" pitchFamily="18" charset="0"/>
              <a:cs typeface="Times New Roman" pitchFamily="18" charset="0"/>
            </a:endParaRPr>
          </a:p>
        </p:txBody>
      </p:sp>
      <p:sp>
        <p:nvSpPr>
          <p:cNvPr id="23" name="TextBox 22"/>
          <p:cNvSpPr txBox="1"/>
          <p:nvPr/>
        </p:nvSpPr>
        <p:spPr>
          <a:xfrm>
            <a:off x="214282" y="6143644"/>
            <a:ext cx="1274708" cy="246221"/>
          </a:xfrm>
          <a:prstGeom prst="rect">
            <a:avLst/>
          </a:prstGeom>
          <a:solidFill>
            <a:schemeClr val="bg1"/>
          </a:solidFill>
          <a:ln>
            <a:solidFill>
              <a:schemeClr val="tx2"/>
            </a:solidFill>
          </a:ln>
        </p:spPr>
        <p:txBody>
          <a:bodyPr wrap="none" rtlCol="0">
            <a:spAutoFit/>
          </a:bodyPr>
          <a:lstStyle/>
          <a:p>
            <a:r>
              <a:rPr lang="ru-RU" sz="1000" b="1" dirty="0" err="1" smtClean="0">
                <a:latin typeface="Times New Roman" pitchFamily="18" charset="0"/>
                <a:cs typeface="Times New Roman" pitchFamily="18" charset="0"/>
              </a:rPr>
              <a:t>Бартоломеу</a:t>
            </a:r>
            <a:r>
              <a:rPr lang="ru-RU" sz="1000" b="1" dirty="0" smtClean="0">
                <a:latin typeface="Times New Roman" pitchFamily="18" charset="0"/>
                <a:cs typeface="Times New Roman" pitchFamily="18" charset="0"/>
              </a:rPr>
              <a:t>  </a:t>
            </a:r>
            <a:r>
              <a:rPr lang="ru-RU" sz="1000" b="1" dirty="0" err="1" smtClean="0">
                <a:latin typeface="Times New Roman" pitchFamily="18" charset="0"/>
                <a:cs typeface="Times New Roman" pitchFamily="18" charset="0"/>
              </a:rPr>
              <a:t>Диаш</a:t>
            </a:r>
            <a:endParaRPr lang="ru-RU" sz="1000" b="1" dirty="0">
              <a:latin typeface="Times New Roman" pitchFamily="18" charset="0"/>
              <a:cs typeface="Times New Roman" pitchFamily="18" charset="0"/>
            </a:endParaRPr>
          </a:p>
        </p:txBody>
      </p:sp>
      <p:pic>
        <p:nvPicPr>
          <p:cNvPr id="25" name="Рисунок 24" descr="diash-portret.jpg"/>
          <p:cNvPicPr>
            <a:picLocks noChangeAspect="1"/>
          </p:cNvPicPr>
          <p:nvPr/>
        </p:nvPicPr>
        <p:blipFill>
          <a:blip r:embed="rId11" cstate="email">
            <a:clrChange>
              <a:clrFrom>
                <a:srgbClr val="FFFFFF"/>
              </a:clrFrom>
              <a:clrTo>
                <a:srgbClr val="FFFFFF">
                  <a:alpha val="0"/>
                </a:srgbClr>
              </a:clrTo>
            </a:clrChange>
            <a:lum contrast="30000"/>
          </a:blip>
          <a:stretch>
            <a:fillRect/>
          </a:stretch>
        </p:blipFill>
        <p:spPr>
          <a:xfrm>
            <a:off x="410867" y="5286388"/>
            <a:ext cx="767555" cy="876290"/>
          </a:xfrm>
          <a:prstGeom prst="rect">
            <a:avLst/>
          </a:prstGeom>
        </p:spPr>
      </p:pic>
      <p:pic>
        <p:nvPicPr>
          <p:cNvPr id="26" name="Рисунок 25" descr="map.gif"/>
          <p:cNvPicPr>
            <a:picLocks noChangeAspect="1"/>
          </p:cNvPicPr>
          <p:nvPr/>
        </p:nvPicPr>
        <p:blipFill>
          <a:blip r:embed="rId12" cstate="email"/>
          <a:stretch>
            <a:fillRect/>
          </a:stretch>
        </p:blipFill>
        <p:spPr>
          <a:xfrm flipH="1">
            <a:off x="2428860" y="1928802"/>
            <a:ext cx="1143008" cy="1005847"/>
          </a:xfrm>
          <a:prstGeom prst="rect">
            <a:avLst/>
          </a:prstGeom>
        </p:spPr>
      </p:pic>
      <p:pic>
        <p:nvPicPr>
          <p:cNvPr id="27" name="Рисунок 26" descr="CoolClips_wb026429.gif"/>
          <p:cNvPicPr>
            <a:picLocks noChangeAspect="1"/>
          </p:cNvPicPr>
          <p:nvPr/>
        </p:nvPicPr>
        <p:blipFill>
          <a:blip r:embed="rId13" cstate="email"/>
          <a:stretch>
            <a:fillRect/>
          </a:stretch>
        </p:blipFill>
        <p:spPr>
          <a:xfrm>
            <a:off x="4143372" y="4714884"/>
            <a:ext cx="1260166" cy="1000132"/>
          </a:xfrm>
          <a:prstGeom prst="rect">
            <a:avLst/>
          </a:prstGeom>
        </p:spPr>
      </p:pic>
      <p:pic>
        <p:nvPicPr>
          <p:cNvPr id="28" name="Рисунок 27" descr="14T3.gif"/>
          <p:cNvPicPr>
            <a:picLocks noChangeAspect="1"/>
          </p:cNvPicPr>
          <p:nvPr/>
        </p:nvPicPr>
        <p:blipFill>
          <a:blip r:embed="rId14" cstate="email"/>
          <a:stretch>
            <a:fillRect/>
          </a:stretch>
        </p:blipFill>
        <p:spPr>
          <a:xfrm rot="19906891" flipH="1">
            <a:off x="2978535" y="2489892"/>
            <a:ext cx="1057998" cy="7779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par>
                          <p:cTn id="11" fill="hold">
                            <p:stCondLst>
                              <p:cond delay="2000"/>
                            </p:stCondLst>
                            <p:childTnLst>
                              <p:par>
                                <p:cTn id="12" presetID="0" presetClass="path" presetSubtype="0" accel="50000" decel="50000" fill="hold" nodeType="afterEffect">
                                  <p:stCondLst>
                                    <p:cond delay="0"/>
                                  </p:stCondLst>
                                  <p:childTnLst>
                                    <p:animMotion origin="layout" path="M 1.38889E-6 -1.11111E-6 C -0.00642 0.00093 -0.01285 0.00116 -0.01927 0.00255 C -0.02118 0.00301 -0.02361 0.00325 -0.025 0.0051 C -0.02795 0.00903 -0.02812 0.01598 -0.0309 0.02037 C -0.04583 0.04306 -0.03594 0.02454 -0.04427 0.04098 C -0.04444 0.04213 -0.04566 0.06181 -0.04809 0.06667 C -0.0566 0.08357 -0.05156 0.06528 -0.05781 0.08195 C -0.06285 0.09561 -0.0559 0.08426 -0.06354 0.09491 C -0.06545 0.10255 -0.06597 0.11112 -0.06927 0.11783 C -0.07048 0.12037 -0.07222 0.12292 -0.07309 0.1257 C -0.07465 0.13056 -0.07552 0.13588 -0.07691 0.14098 C -0.0776 0.14352 -0.07899 0.14862 -0.07899 0.14862 C -0.08038 0.16019 -0.08194 0.17084 -0.08472 0.18195 C -0.08611 0.19352 -0.08767 0.20417 -0.09045 0.21528 C -0.09219 0.23936 -0.09601 0.25718 -0.10191 0.2794 C -0.10555 0.29329 -0.10173 0.28149 -0.10781 0.29237 C -0.11059 0.29723 -0.11545 0.30764 -0.11545 0.30764 C -0.11788 0.32431 -0.12118 0.3426 -0.125 0.35903 C -0.12812 0.37269 -0.12726 0.38033 -0.13663 0.3845 C -0.13854 0.38287 -0.1408 0.38172 -0.14236 0.3794 C -0.14531 0.37477 -0.15 0.36412 -0.15 0.36412 C -0.15521 0.3426 -0.14792 0.36829 -0.1559 0.35116 C -0.15694 0.34885 -0.15694 0.34584 -0.15781 0.34352 C -0.15885 0.34075 -0.16042 0.33843 -0.16163 0.33588 C -0.16232 0.33149 -0.16146 0.32639 -0.16354 0.32292 C -0.16632 0.31806 -0.17118 0.31621 -0.175 0.31274 C -0.18333 0.30533 -0.18194 0.29468 -0.19236 0.28959 C -0.19496 0.27894 -0.19635 0.28172 -0.20191 0.27431 " pathEditMode="relative" ptsTypes="fffffffffffffffffffffffffffA">
                                      <p:cBhvr>
                                        <p:cTn id="13" dur="2000" fill="hold"/>
                                        <p:tgtEl>
                                          <p:spTgt spid="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a:blip r:embed="rId2" cstate="email"/>
          <a:tile tx="0" ty="0" sx="100000" sy="100000" flip="none" algn="tl"/>
        </a:blipFill>
        <a:effectLst/>
      </p:bgPr>
    </p:bg>
    <p:spTree>
      <p:nvGrpSpPr>
        <p:cNvPr id="1" name=""/>
        <p:cNvGrpSpPr/>
        <p:nvPr/>
      </p:nvGrpSpPr>
      <p:grpSpPr>
        <a:xfrm>
          <a:off x="0" y="0"/>
          <a:ext cx="0" cy="0"/>
          <a:chOff x="0" y="0"/>
          <a:chExt cx="0" cy="0"/>
        </a:xfrm>
      </p:grpSpPr>
      <p:pic>
        <p:nvPicPr>
          <p:cNvPr id="1026" name="Picture 2" descr="H:\ВГО для аттестации\Картинки\DbhQ-lydBDU - копия.jpg"/>
          <p:cNvPicPr>
            <a:picLocks noChangeAspect="1" noChangeArrowheads="1"/>
          </p:cNvPicPr>
          <p:nvPr/>
        </p:nvPicPr>
        <p:blipFill>
          <a:blip r:embed="rId3" cstate="email"/>
          <a:srcRect/>
          <a:stretch>
            <a:fillRect/>
          </a:stretch>
        </p:blipFill>
        <p:spPr bwMode="auto">
          <a:xfrm>
            <a:off x="1" y="0"/>
            <a:ext cx="9144000" cy="6858000"/>
          </a:xfrm>
          <a:prstGeom prst="rect">
            <a:avLst/>
          </a:prstGeom>
          <a:noFill/>
        </p:spPr>
      </p:pic>
      <p:pic>
        <p:nvPicPr>
          <p:cNvPr id="22" name="Picture 11" descr="C:\Documents and Settings\теска\Рабочий стол\005873815-big.jpg"/>
          <p:cNvPicPr>
            <a:picLocks noChangeAspect="1" noChangeArrowheads="1"/>
          </p:cNvPicPr>
          <p:nvPr/>
        </p:nvPicPr>
        <p:blipFill>
          <a:blip r:embed="rId4" cstate="email"/>
          <a:srcRect/>
          <a:stretch>
            <a:fillRect/>
          </a:stretch>
        </p:blipFill>
        <p:spPr bwMode="auto">
          <a:xfrm>
            <a:off x="3286116" y="2071678"/>
            <a:ext cx="2228850" cy="2996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Заголовок 1"/>
          <p:cNvSpPr>
            <a:spLocks noGrp="1"/>
          </p:cNvSpPr>
          <p:nvPr>
            <p:ph type="title"/>
          </p:nvPr>
        </p:nvSpPr>
        <p:spPr>
          <a:xfrm>
            <a:off x="457200" y="0"/>
            <a:ext cx="8229600" cy="1571612"/>
          </a:xfrm>
          <a:solidFill>
            <a:srgbClr val="FFCC99">
              <a:alpha val="69804"/>
            </a:srgbClr>
          </a:solidFill>
          <a:ln>
            <a:solidFill>
              <a:schemeClr val="accent1"/>
            </a:solidFill>
          </a:ln>
        </p:spPr>
        <p:txBody>
          <a:bodyPr>
            <a:noAutofit/>
          </a:bodyPr>
          <a:lstStyle/>
          <a:p>
            <a:pPr algn="ctr">
              <a:defRPr/>
            </a:pPr>
            <a:r>
              <a:rPr lang="ru-RU" sz="3600" b="1" dirty="0" smtClean="0">
                <a:solidFill>
                  <a:srgbClr val="002060"/>
                </a:solidFill>
                <a:latin typeface="Times New Roman" pitchFamily="18" charset="0"/>
                <a:cs typeface="Times New Roman" pitchFamily="18" charset="0"/>
              </a:rPr>
              <a:t>С кем из путешественников-первооткрывателей мы сегодня познакомились?</a:t>
            </a:r>
            <a:endParaRPr lang="ru-RU" sz="3600" b="1" dirty="0">
              <a:solidFill>
                <a:srgbClr val="002060"/>
              </a:solidFill>
              <a:latin typeface="Times New Roman" pitchFamily="18" charset="0"/>
              <a:cs typeface="Times New Roman" pitchFamily="18" charset="0"/>
            </a:endParaRPr>
          </a:p>
        </p:txBody>
      </p:sp>
      <p:pic>
        <p:nvPicPr>
          <p:cNvPr id="18" name="Picture 3"/>
          <p:cNvPicPr>
            <a:picLocks noChangeAspect="1" noChangeArrowheads="1"/>
          </p:cNvPicPr>
          <p:nvPr/>
        </p:nvPicPr>
        <p:blipFill>
          <a:blip r:embed="rId5" cstate="email"/>
          <a:srcRect/>
          <a:stretch>
            <a:fillRect/>
          </a:stretch>
        </p:blipFill>
        <p:spPr bwMode="auto">
          <a:xfrm>
            <a:off x="214282" y="1260000"/>
            <a:ext cx="2308602"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97" name="TextBox 18"/>
          <p:cNvSpPr txBox="1">
            <a:spLocks noChangeArrowheads="1"/>
          </p:cNvSpPr>
          <p:nvPr/>
        </p:nvSpPr>
        <p:spPr bwMode="auto">
          <a:xfrm>
            <a:off x="214282" y="3429000"/>
            <a:ext cx="1957780" cy="369332"/>
          </a:xfrm>
          <a:prstGeom prst="rect">
            <a:avLst/>
          </a:prstGeom>
          <a:noFill/>
          <a:ln w="9525">
            <a:noFill/>
            <a:miter lim="800000"/>
            <a:headEnd/>
            <a:tailEnd/>
          </a:ln>
        </p:spPr>
        <p:txBody>
          <a:bodyPr wrap="none">
            <a:spAutoFit/>
          </a:bodyPr>
          <a:lstStyle/>
          <a:p>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Фернан</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Магеллан</a:t>
            </a:r>
          </a:p>
        </p:txBody>
      </p:sp>
      <p:pic>
        <p:nvPicPr>
          <p:cNvPr id="20" name="Picture 7"/>
          <p:cNvPicPr>
            <a:picLocks noChangeAspect="1" noChangeArrowheads="1"/>
          </p:cNvPicPr>
          <p:nvPr/>
        </p:nvPicPr>
        <p:blipFill>
          <a:blip r:embed="rId6" cstate="email"/>
          <a:srcRect/>
          <a:stretch>
            <a:fillRect/>
          </a:stretch>
        </p:blipFill>
        <p:spPr bwMode="auto">
          <a:xfrm>
            <a:off x="1285852" y="3744000"/>
            <a:ext cx="2131200"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99" name="TextBox 20"/>
          <p:cNvSpPr txBox="1">
            <a:spLocks noChangeArrowheads="1"/>
          </p:cNvSpPr>
          <p:nvPr/>
        </p:nvSpPr>
        <p:spPr bwMode="auto">
          <a:xfrm>
            <a:off x="1500166" y="5929330"/>
            <a:ext cx="1571392" cy="369332"/>
          </a:xfrm>
          <a:prstGeom prst="rect">
            <a:avLst/>
          </a:prstGeom>
          <a:noFill/>
          <a:ln w="9525">
            <a:noFill/>
            <a:miter lim="800000"/>
            <a:headEnd/>
            <a:tailEnd/>
          </a:ln>
        </p:spPr>
        <p:txBody>
          <a:bodyPr wrap="none">
            <a:spAutoFit/>
          </a:bodyPr>
          <a:lstStyle/>
          <a:p>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Васко</a:t>
            </a:r>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да Гама</a:t>
            </a:r>
          </a:p>
        </p:txBody>
      </p:sp>
      <p:sp>
        <p:nvSpPr>
          <p:cNvPr id="8201" name="Прямоугольник 22"/>
          <p:cNvSpPr>
            <a:spLocks noChangeArrowheads="1"/>
          </p:cNvSpPr>
          <p:nvPr/>
        </p:nvSpPr>
        <p:spPr bwMode="auto">
          <a:xfrm>
            <a:off x="3428992" y="4500570"/>
            <a:ext cx="2077172" cy="646331"/>
          </a:xfrm>
          <a:prstGeom prst="rect">
            <a:avLst/>
          </a:prstGeom>
          <a:noFill/>
          <a:ln w="9525">
            <a:noFill/>
            <a:miter lim="800000"/>
            <a:headEnd/>
            <a:tailEnd/>
          </a:ln>
        </p:spPr>
        <p:txBody>
          <a:bodyPr wrap="none">
            <a:spAutoFit/>
          </a:bodyPr>
          <a:lstStyle/>
          <a:p>
            <a:endParaRPr lang="ru-RU" dirty="0" smtClean="0">
              <a:solidFill>
                <a:srgbClr val="000000"/>
              </a:solidFill>
              <a:effectLst>
                <a:outerShdw blurRad="38100" dist="38100" dir="2700000" algn="tl">
                  <a:srgbClr val="000000">
                    <a:alpha val="43137"/>
                  </a:srgbClr>
                </a:outerShdw>
              </a:effectLst>
              <a:latin typeface="Calibri" pitchFamily="34" charset="0"/>
            </a:endParaRPr>
          </a:p>
          <a:p>
            <a:r>
              <a:rPr lang="ru-RU" b="1" dirty="0" err="1"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Бартоломео</a:t>
            </a:r>
            <a:r>
              <a:rPr lang="ru-RU" b="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dirty="0" err="1">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Диаш</a:t>
            </a:r>
            <a:endParaRPr lang="ru-RU" b="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5" name="Picture 6"/>
          <p:cNvPicPr>
            <a:picLocks noChangeAspect="1" noChangeArrowheads="1"/>
          </p:cNvPicPr>
          <p:nvPr/>
        </p:nvPicPr>
        <p:blipFill>
          <a:blip r:embed="rId7" cstate="email"/>
          <a:srcRect/>
          <a:stretch>
            <a:fillRect/>
          </a:stretch>
        </p:blipFill>
        <p:spPr bwMode="auto">
          <a:xfrm>
            <a:off x="6572264" y="1285860"/>
            <a:ext cx="2419200"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5"/>
          <p:cNvPicPr>
            <a:picLocks noChangeAspect="1" noChangeArrowheads="1"/>
          </p:cNvPicPr>
          <p:nvPr/>
        </p:nvPicPr>
        <p:blipFill>
          <a:blip r:embed="rId8" cstate="email"/>
          <a:srcRect/>
          <a:stretch>
            <a:fillRect/>
          </a:stretch>
        </p:blipFill>
        <p:spPr bwMode="auto">
          <a:xfrm>
            <a:off x="5472000" y="3744000"/>
            <a:ext cx="2286000" cy="2813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204" name="Прямоугольник 25"/>
          <p:cNvSpPr>
            <a:spLocks noChangeArrowheads="1"/>
          </p:cNvSpPr>
          <p:nvPr/>
        </p:nvSpPr>
        <p:spPr bwMode="auto">
          <a:xfrm>
            <a:off x="6000760" y="5929330"/>
            <a:ext cx="1708481" cy="369332"/>
          </a:xfrm>
          <a:prstGeom prst="rect">
            <a:avLst/>
          </a:prstGeom>
          <a:noFill/>
          <a:ln w="9525">
            <a:noFill/>
            <a:miter lim="800000"/>
            <a:headEnd/>
            <a:tailEnd/>
          </a:ln>
        </p:spPr>
        <p:txBody>
          <a:bodyPr wrap="none">
            <a:spAutoFit/>
          </a:bodyPr>
          <a:lstStyle/>
          <a:p>
            <a:r>
              <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Дрейк </a:t>
            </a:r>
            <a:r>
              <a:rPr lang="ru-RU"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Фрэнсис</a:t>
            </a:r>
            <a:endPar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205" name="Прямоугольник 26"/>
          <p:cNvSpPr>
            <a:spLocks noChangeArrowheads="1"/>
          </p:cNvSpPr>
          <p:nvPr/>
        </p:nvSpPr>
        <p:spPr bwMode="auto">
          <a:xfrm>
            <a:off x="7143750" y="3571875"/>
            <a:ext cx="1571654" cy="369332"/>
          </a:xfrm>
          <a:prstGeom prst="rect">
            <a:avLst/>
          </a:prstGeom>
          <a:noFill/>
          <a:ln w="9525">
            <a:noFill/>
            <a:miter lim="800000"/>
            <a:headEnd/>
            <a:tailEnd/>
          </a:ln>
        </p:spPr>
        <p:txBody>
          <a:bodyPr wrap="square">
            <a:spAutoFit/>
          </a:bodyPr>
          <a:lstStyle/>
          <a:p>
            <a:r>
              <a:rPr lang="ru-RU"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Генри Гудзон</a:t>
            </a:r>
            <a:endParaRPr lang="ru-RU"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142984"/>
            <a:ext cx="8715436" cy="5262979"/>
          </a:xfrm>
          <a:prstGeom prst="rect">
            <a:avLst/>
          </a:prstGeom>
          <a:solidFill>
            <a:srgbClr val="FFCC99">
              <a:alpha val="69804"/>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4800" dirty="0" smtClean="0">
                <a:latin typeface="Times New Roman" pitchFamily="18" charset="0"/>
                <a:cs typeface="Times New Roman" pitchFamily="18" charset="0"/>
              </a:rPr>
              <a:t>Почему урок об открытии новых земель авторы учебника назвали «встреча миров», а не открытие Америки? </a:t>
            </a:r>
          </a:p>
          <a:p>
            <a:r>
              <a:rPr lang="ru-RU" sz="4800" dirty="0" smtClean="0">
                <a:latin typeface="Times New Roman" pitchFamily="18" charset="0"/>
                <a:cs typeface="Times New Roman" pitchFamily="18" charset="0"/>
              </a:rPr>
              <a:t>Какое название, с вашей точки зрения, является более правильным и почему? </a:t>
            </a:r>
            <a:endParaRPr lang="ru-RU" sz="4800" dirty="0">
              <a:latin typeface="Times New Roman" pitchFamily="18" charset="0"/>
              <a:cs typeface="Times New Roman" pitchFamily="18" charset="0"/>
            </a:endParaRPr>
          </a:p>
        </p:txBody>
      </p:sp>
      <p:sp>
        <p:nvSpPr>
          <p:cNvPr id="4" name="Заголовок 2"/>
          <p:cNvSpPr txBox="1">
            <a:spLocks/>
          </p:cNvSpPr>
          <p:nvPr/>
        </p:nvSpPr>
        <p:spPr>
          <a:xfrm>
            <a:off x="857224" y="214290"/>
            <a:ext cx="7400948" cy="1071546"/>
          </a:xfrm>
          <a:prstGeom prst="rect">
            <a:avLst/>
          </a:prstGeom>
          <a:ln>
            <a:solidFill>
              <a:schemeClr val="accent1"/>
            </a:solidFill>
          </a:ln>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ЗАДАНИЕ</a:t>
            </a:r>
            <a:r>
              <a:rPr kumimoji="0" lang="ru-RU" sz="66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НА УРОК</a:t>
            </a:r>
            <a:r>
              <a:rPr kumimoji="0" lang="ru-RU" sz="6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a:t>
            </a:r>
            <a:endParaRPr kumimoji="0" lang="ru-RU" sz="6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5" name="Picture 3" descr="C:\Users\user\Desktop\Новая папка\1283101578_old-mike[1].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5804981" y="4572008"/>
            <a:ext cx="3339019" cy="2470227"/>
          </a:xfrm>
          <a:prstGeom prst="rect">
            <a:avLst/>
          </a:prstGeom>
          <a:noFill/>
        </p:spPr>
      </p:pic>
    </p:spTree>
    <p:extLst>
      <p:ext uri="{BB962C8B-B14F-4D97-AF65-F5344CB8AC3E}">
        <p14:creationId xmlns="" xmlns:p14="http://schemas.microsoft.com/office/powerpoint/2010/main" val="4016270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4" descr="C:\Users\user\Desktop\Новая папка\1275561319_97929655_1-BPM-331[1].jpg"/>
          <p:cNvPicPr>
            <a:picLocks noChangeAspect="1" noChangeArrowheads="1"/>
          </p:cNvPicPr>
          <p:nvPr/>
        </p:nvPicPr>
        <p:blipFill>
          <a:blip r:embed="rId3" cstate="email">
            <a:clrChange>
              <a:clrFrom>
                <a:srgbClr val="FEFEFE"/>
              </a:clrFrom>
              <a:clrTo>
                <a:srgbClr val="FEFEFE">
                  <a:alpha val="0"/>
                </a:srgbClr>
              </a:clrTo>
            </a:clrChange>
          </a:blip>
          <a:srcRect/>
          <a:stretch>
            <a:fillRect/>
          </a:stretch>
        </p:blipFill>
        <p:spPr bwMode="auto">
          <a:xfrm>
            <a:off x="3059832" y="1556792"/>
            <a:ext cx="3456384" cy="3456383"/>
          </a:xfrm>
          <a:prstGeom prst="rect">
            <a:avLst/>
          </a:prstGeom>
          <a:noFill/>
        </p:spPr>
      </p:pic>
      <p:sp>
        <p:nvSpPr>
          <p:cNvPr id="7" name="TextBox 6"/>
          <p:cNvSpPr txBox="1"/>
          <p:nvPr/>
        </p:nvSpPr>
        <p:spPr>
          <a:xfrm>
            <a:off x="5357818" y="332656"/>
            <a:ext cx="3606670" cy="1200329"/>
          </a:xfrm>
          <a:prstGeom prst="rect">
            <a:avLst/>
          </a:prstGeom>
          <a:solidFill>
            <a:srgbClr val="FFCC99">
              <a:alpha val="56000"/>
            </a:srgb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600" b="1" dirty="0" smtClean="0">
                <a:solidFill>
                  <a:srgbClr val="002060"/>
                </a:solidFill>
                <a:latin typeface="Times New Roman" pitchFamily="18" charset="0"/>
                <a:cs typeface="Times New Roman" pitchFamily="18" charset="0"/>
              </a:rPr>
              <a:t>«Встреча двух миров»</a:t>
            </a:r>
            <a:endParaRPr lang="ru-RU" sz="3600" b="1" dirty="0">
              <a:solidFill>
                <a:srgbClr val="002060"/>
              </a:solidFill>
              <a:latin typeface="Times New Roman" pitchFamily="18" charset="0"/>
              <a:cs typeface="Times New Roman" pitchFamily="18" charset="0"/>
            </a:endParaRPr>
          </a:p>
        </p:txBody>
      </p:sp>
      <p:sp>
        <p:nvSpPr>
          <p:cNvPr id="8" name="TextBox 7"/>
          <p:cNvSpPr txBox="1"/>
          <p:nvPr/>
        </p:nvSpPr>
        <p:spPr>
          <a:xfrm>
            <a:off x="179512" y="332656"/>
            <a:ext cx="3749546" cy="1200329"/>
          </a:xfrm>
          <a:prstGeom prst="rect">
            <a:avLst/>
          </a:prstGeom>
          <a:solidFill>
            <a:srgbClr val="FFCC99">
              <a:alpha val="56000"/>
            </a:srgb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600" b="1" dirty="0" smtClean="0">
                <a:solidFill>
                  <a:srgbClr val="002060"/>
                </a:solidFill>
                <a:latin typeface="Times New Roman" pitchFamily="18" charset="0"/>
                <a:cs typeface="Times New Roman" pitchFamily="18" charset="0"/>
              </a:rPr>
              <a:t>«Открытие Америки»</a:t>
            </a:r>
            <a:endParaRPr lang="ru-RU" sz="3600" b="1" dirty="0">
              <a:solidFill>
                <a:srgbClr val="002060"/>
              </a:solidFill>
              <a:latin typeface="Times New Roman" pitchFamily="18" charset="0"/>
              <a:cs typeface="Times New Roman" pitchFamily="18" charset="0"/>
            </a:endParaRPr>
          </a:p>
        </p:txBody>
      </p:sp>
      <p:sp>
        <p:nvSpPr>
          <p:cNvPr id="9" name="TextBox 8"/>
          <p:cNvSpPr txBox="1"/>
          <p:nvPr/>
        </p:nvSpPr>
        <p:spPr>
          <a:xfrm>
            <a:off x="714348" y="5429264"/>
            <a:ext cx="7776864" cy="1015663"/>
          </a:xfrm>
          <a:prstGeom prst="rect">
            <a:avLst/>
          </a:prstGeom>
          <a:solidFill>
            <a:srgbClr val="FFCC99">
              <a:alpha val="56000"/>
            </a:srgb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6000" b="1" dirty="0" smtClean="0">
                <a:solidFill>
                  <a:srgbClr val="002060"/>
                </a:solidFill>
                <a:latin typeface="Times New Roman" pitchFamily="18" charset="0"/>
                <a:cs typeface="Times New Roman" pitchFamily="18" charset="0"/>
              </a:rPr>
              <a:t>А как думаешь ты?</a:t>
            </a:r>
            <a:endParaRPr lang="ru-RU" sz="6000" b="1" dirty="0">
              <a:solidFill>
                <a:srgbClr val="002060"/>
              </a:solidFill>
              <a:latin typeface="Times New Roman" pitchFamily="18" charset="0"/>
              <a:cs typeface="Times New Roman" pitchFamily="18" charset="0"/>
            </a:endParaRPr>
          </a:p>
        </p:txBody>
      </p:sp>
      <p:pic>
        <p:nvPicPr>
          <p:cNvPr id="10" name="Picture 1" descr="C:\Users\user\Desktop\Новая папка\maplg[1].jpg"/>
          <p:cNvPicPr>
            <a:picLocks noChangeAspect="1" noChangeArrowheads="1"/>
          </p:cNvPicPr>
          <p:nvPr/>
        </p:nvPicPr>
        <p:blipFill>
          <a:blip r:embed="rId4" cstate="email"/>
          <a:srcRect/>
          <a:stretch>
            <a:fillRect/>
          </a:stretch>
        </p:blipFill>
        <p:spPr bwMode="auto">
          <a:xfrm>
            <a:off x="500034" y="2285992"/>
            <a:ext cx="2857488" cy="2143116"/>
          </a:xfrm>
          <a:prstGeom prst="rect">
            <a:avLst/>
          </a:prstGeom>
          <a:noFill/>
        </p:spPr>
      </p:pic>
      <p:pic>
        <p:nvPicPr>
          <p:cNvPr id="11" name="Picture 2" descr="H:\ВГО для аттестации\Картинки\hdoboi.org-47122.jpg"/>
          <p:cNvPicPr>
            <a:picLocks noChangeAspect="1" noChangeArrowheads="1"/>
          </p:cNvPicPr>
          <p:nvPr/>
        </p:nvPicPr>
        <p:blipFill>
          <a:blip r:embed="rId5" cstate="email"/>
          <a:srcRect/>
          <a:stretch>
            <a:fillRect/>
          </a:stretch>
        </p:blipFill>
        <p:spPr bwMode="auto">
          <a:xfrm>
            <a:off x="5929322" y="2214554"/>
            <a:ext cx="2953362" cy="2214578"/>
          </a:xfrm>
          <a:prstGeom prst="rect">
            <a:avLst/>
          </a:prstGeom>
          <a:noFill/>
        </p:spPr>
      </p:pic>
    </p:spTree>
    <p:extLst>
      <p:ext uri="{BB962C8B-B14F-4D97-AF65-F5344CB8AC3E}">
        <p14:creationId xmlns="" xmlns:p14="http://schemas.microsoft.com/office/powerpoint/2010/main" val="40162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1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1000"/>
                                        <p:tgtEl>
                                          <p:spTgt spid="9"/>
                                        </p:tgtEl>
                                      </p:cBhvr>
                                    </p:animEffect>
                                  </p:childTnLst>
                                </p:cTn>
                              </p:par>
                            </p:childTnLst>
                          </p:cTn>
                        </p:par>
                        <p:par>
                          <p:cTn id="20" fill="hold">
                            <p:stCondLst>
                              <p:cond delay="2000"/>
                            </p:stCondLst>
                            <p:childTnLst>
                              <p:par>
                                <p:cTn id="21" presetID="53"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3" descr="C:\Users\user\Desktop\Новая папка\Colon[1].jpg"/>
          <p:cNvPicPr>
            <a:picLocks noChangeAspect="1" noChangeArrowheads="1"/>
          </p:cNvPicPr>
          <p:nvPr/>
        </p:nvPicPr>
        <p:blipFill>
          <a:blip r:embed="rId3" cstate="email"/>
          <a:srcRect/>
          <a:stretch>
            <a:fillRect/>
          </a:stretch>
        </p:blipFill>
        <p:spPr bwMode="auto">
          <a:xfrm>
            <a:off x="214282" y="285728"/>
            <a:ext cx="5572132" cy="6368106"/>
          </a:xfrm>
          <a:prstGeom prst="rect">
            <a:avLst/>
          </a:prstGeom>
          <a:noFill/>
        </p:spPr>
      </p:pic>
      <p:sp>
        <p:nvSpPr>
          <p:cNvPr id="4" name="Прямоугольник 3"/>
          <p:cNvSpPr/>
          <p:nvPr/>
        </p:nvSpPr>
        <p:spPr>
          <a:xfrm>
            <a:off x="5857884" y="428604"/>
            <a:ext cx="3143272" cy="6247864"/>
          </a:xfrm>
          <a:prstGeom prst="rect">
            <a:avLst/>
          </a:prstGeom>
          <a:solidFill>
            <a:srgbClr val="FFCC99">
              <a:alpha val="69804"/>
            </a:srgbClr>
          </a:solidFill>
        </p:spPr>
        <p:txBody>
          <a:bodyPr wrap="square">
            <a:spAutoFit/>
          </a:bodyPr>
          <a:lstStyle/>
          <a:p>
            <a:pPr algn="ctr"/>
            <a:r>
              <a:rPr lang="ru-RU" sz="20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В 1992 г. отмечалось 500-летие открытия Колумбом Америки. Некоторые исследователи предложили заменить привычное определение «открытие Америки», поскольку оно соответствует только взглядам европейцев, более верным понятием «встреча двух миров». Необходимо также отметить, что многие ученые считают, что коренным американцам данная встреча была навязана вопреки их воле </a:t>
            </a:r>
            <a:endParaRPr lang="ru-RU" sz="20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Rectangle 10"/>
          <p:cNvSpPr>
            <a:spLocks noChangeArrowheads="1"/>
          </p:cNvSpPr>
          <p:nvPr/>
        </p:nvSpPr>
        <p:spPr bwMode="auto">
          <a:xfrm>
            <a:off x="857224" y="1142984"/>
            <a:ext cx="7643866" cy="4801314"/>
          </a:xfrm>
          <a:prstGeom prst="rect">
            <a:avLst/>
          </a:prstGeom>
          <a:solidFill>
            <a:srgbClr val="FFCC99">
              <a:alpha val="69804"/>
            </a:srgbClr>
          </a:solidFill>
          <a:ln w="9525">
            <a:noFill/>
            <a:miter lim="800000"/>
            <a:headEnd/>
            <a:tailEnd/>
          </a:ln>
          <a:effectLst/>
        </p:spPr>
        <p:txBody>
          <a:bodyPr wrap="square">
            <a:spAutoFit/>
          </a:bodyPr>
          <a:lstStyle/>
          <a:p>
            <a:pPr marL="514350" lvl="0" indent="-514350">
              <a:buFont typeface="+mj-lt"/>
              <a:buAutoNum type="arabicPeriod"/>
            </a:pPr>
            <a:r>
              <a:rPr lang="ru-RU" sz="3400" dirty="0" smtClean="0"/>
              <a:t>§ - 2: читать, пересказывать, вопросы на с.18, с.25 (устно); </a:t>
            </a:r>
          </a:p>
          <a:p>
            <a:pPr marL="514350" lvl="0" indent="-514350">
              <a:buFont typeface="+mj-lt"/>
              <a:buAutoNum type="arabicPeriod"/>
            </a:pPr>
            <a:r>
              <a:rPr lang="ru-RU" sz="3400" dirty="0" smtClean="0"/>
              <a:t>доделать таблицы (письменно):  </a:t>
            </a:r>
          </a:p>
          <a:p>
            <a:pPr marL="514350" lvl="0" indent="-514350"/>
            <a:r>
              <a:rPr lang="ru-RU" sz="3400" dirty="0" smtClean="0"/>
              <a:t>- «Великие географические открытия»;                                                    </a:t>
            </a:r>
          </a:p>
          <a:p>
            <a:pPr marL="514350" indent="-514350"/>
            <a:r>
              <a:rPr lang="ru-RU" sz="3400" dirty="0" smtClean="0"/>
              <a:t>- «Отрицательные и положительные последствия Великих географических открытий».</a:t>
            </a:r>
          </a:p>
          <a:p>
            <a:pPr marL="514350" lvl="0" indent="-514350"/>
            <a:r>
              <a:rPr lang="ru-RU" sz="3400" dirty="0" smtClean="0"/>
              <a:t>3. индивидуальное задание: подготовка сообщения на тему «Яков </a:t>
            </a:r>
            <a:r>
              <a:rPr lang="en-US" sz="3400" dirty="0" smtClean="0"/>
              <a:t>I</a:t>
            </a:r>
            <a:r>
              <a:rPr lang="ru-RU" sz="3400" dirty="0" smtClean="0"/>
              <a:t> Стюарт» </a:t>
            </a:r>
            <a:endParaRPr lang="ru-RU" sz="3400" dirty="0"/>
          </a:p>
        </p:txBody>
      </p:sp>
      <p:sp>
        <p:nvSpPr>
          <p:cNvPr id="7" name="Заголовок 2"/>
          <p:cNvSpPr txBox="1">
            <a:spLocks/>
          </p:cNvSpPr>
          <p:nvPr/>
        </p:nvSpPr>
        <p:spPr>
          <a:xfrm>
            <a:off x="857224" y="214290"/>
            <a:ext cx="7572428" cy="857232"/>
          </a:xfrm>
          <a:prstGeom prst="rect">
            <a:avLst/>
          </a:prstGeom>
          <a:ln>
            <a:solidFill>
              <a:schemeClr val="accent1"/>
            </a:solidFill>
          </a:ln>
        </p:spPr>
        <p:txBody>
          <a:bodyPr>
            <a:noAutofit/>
          </a:bodyPr>
          <a:lstStyle/>
          <a:p>
            <a:pPr lvl="0" algn="ctr">
              <a:spcBef>
                <a:spcPct val="0"/>
              </a:spcBef>
            </a:pPr>
            <a:r>
              <a:rPr lang="ru-RU" sz="4600" b="1" dirty="0" smtClean="0">
                <a:solidFill>
                  <a:srgbClr val="002060"/>
                </a:solidFill>
                <a:latin typeface="Times New Roman" pitchFamily="18" charset="0"/>
                <a:ea typeface="Times New Roman" pitchFamily="18" charset="0"/>
                <a:cs typeface="Times New Roman" pitchFamily="18" charset="0"/>
              </a:rPr>
              <a:t>Домашнее задание</a:t>
            </a:r>
            <a:endParaRPr kumimoji="0" lang="ru-RU" sz="4600" b="1" i="0" u="none" strike="noStrike" kern="1200" cap="none" spc="0" normalizeH="0" baseline="0" noProof="0" dirty="0">
              <a:ln>
                <a:noFill/>
              </a:ln>
              <a:solidFill>
                <a:srgbClr val="002060"/>
              </a:solidFill>
              <a:uLnTx/>
              <a:uFillTx/>
              <a:latin typeface="Times New Roman" pitchFamily="18" charset="0"/>
              <a:ea typeface="+mj-ea"/>
              <a:cs typeface="Times New Roman" pitchFamily="18" charset="0"/>
            </a:endParaRPr>
          </a:p>
        </p:txBody>
      </p:sp>
      <p:pic>
        <p:nvPicPr>
          <p:cNvPr id="8" name="Picture 3" descr="C:\Users\user\Desktop\Новая папка\1283101578_old-mike[1].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7109267" y="5357826"/>
            <a:ext cx="2373388" cy="1755847"/>
          </a:xfrm>
          <a:prstGeom prst="rect">
            <a:avLst/>
          </a:prstGeom>
          <a:noFill/>
        </p:spPr>
      </p:pic>
    </p:spTree>
    <p:extLst>
      <p:ext uri="{BB962C8B-B14F-4D97-AF65-F5344CB8AC3E}">
        <p14:creationId xmlns="" xmlns:p14="http://schemas.microsoft.com/office/powerpoint/2010/main" val="4016270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1285852" y="142852"/>
            <a:ext cx="6643734" cy="6699052"/>
          </a:xfrm>
          <a:prstGeom prst="horizontalScroll">
            <a:avLst/>
          </a:prstGeom>
          <a:solidFill>
            <a:srgbClr val="FFCC99">
              <a:alpha val="68000"/>
            </a:srgbClr>
          </a:solidFill>
          <a:ln>
            <a:solidFill>
              <a:srgbClr val="002060"/>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ru-RU" sz="3600" b="1" dirty="0" smtClean="0">
                <a:latin typeface="Times New Roman" pitchFamily="18" charset="0"/>
                <a:cs typeface="Times New Roman" pitchFamily="18" charset="0"/>
              </a:rPr>
              <a:t>Выражаю</a:t>
            </a:r>
          </a:p>
          <a:p>
            <a:pPr algn="ctr"/>
            <a:r>
              <a:rPr lang="ru-RU" sz="3600" b="1" dirty="0" smtClean="0">
                <a:solidFill>
                  <a:srgbClr val="FF0000"/>
                </a:solidFill>
                <a:latin typeface="Times New Roman" pitchFamily="18" charset="0"/>
                <a:cs typeface="Times New Roman" pitchFamily="18" charset="0"/>
              </a:rPr>
              <a:t> ГЛУБОКУЮ </a:t>
            </a:r>
          </a:p>
          <a:p>
            <a:pPr algn="ctr"/>
            <a:r>
              <a:rPr lang="ru-RU" sz="3600" b="1" dirty="0" smtClean="0">
                <a:solidFill>
                  <a:srgbClr val="FF0000"/>
                </a:solidFill>
                <a:latin typeface="Times New Roman" pitchFamily="18" charset="0"/>
                <a:cs typeface="Times New Roman" pitchFamily="18" charset="0"/>
              </a:rPr>
              <a:t>БЛАГОДАРНОСТЬ </a:t>
            </a:r>
          </a:p>
          <a:p>
            <a:pPr algn="ctr"/>
            <a:r>
              <a:rPr lang="ru-RU" sz="3600" b="1" dirty="0" smtClean="0">
                <a:latin typeface="Times New Roman" pitchFamily="18" charset="0"/>
                <a:cs typeface="Times New Roman" pitchFamily="18" charset="0"/>
              </a:rPr>
              <a:t>истинным авторам </a:t>
            </a:r>
          </a:p>
          <a:p>
            <a:pPr algn="ctr"/>
            <a:r>
              <a:rPr lang="ru-RU" sz="3600" b="1" dirty="0" smtClean="0">
                <a:latin typeface="Times New Roman" pitchFamily="18" charset="0"/>
                <a:cs typeface="Times New Roman" pitchFamily="18" charset="0"/>
              </a:rPr>
              <a:t> карт и анимированных </a:t>
            </a:r>
          </a:p>
          <a:p>
            <a:pPr algn="ctr"/>
            <a:r>
              <a:rPr lang="ru-RU" sz="3600" b="1" dirty="0" smtClean="0">
                <a:latin typeface="Times New Roman" pitchFamily="18" charset="0"/>
                <a:cs typeface="Times New Roman" pitchFamily="18" charset="0"/>
              </a:rPr>
              <a:t>изображений, которые были</a:t>
            </a:r>
          </a:p>
          <a:p>
            <a:pPr algn="ctr"/>
            <a:r>
              <a:rPr lang="ru-RU" sz="3600" b="1" dirty="0" smtClean="0">
                <a:latin typeface="Times New Roman" pitchFamily="18" charset="0"/>
                <a:cs typeface="Times New Roman" pitchFamily="18" charset="0"/>
              </a:rPr>
              <a:t> использованы в данной презентации</a:t>
            </a:r>
            <a:endParaRPr lang="ru-RU" sz="36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ВГО для аттестации\Картинки\DbhQ-lydBDU - копия.jpg"/>
          <p:cNvPicPr>
            <a:picLocks noChangeAspect="1" noChangeArrowheads="1"/>
          </p:cNvPicPr>
          <p:nvPr/>
        </p:nvPicPr>
        <p:blipFill>
          <a:blip r:embed="rId2" cstate="email"/>
          <a:srcRect/>
          <a:stretch>
            <a:fillRect/>
          </a:stretch>
        </p:blipFill>
        <p:spPr bwMode="auto">
          <a:xfrm>
            <a:off x="1" y="0"/>
            <a:ext cx="9144000" cy="6858000"/>
          </a:xfrm>
          <a:prstGeom prst="rect">
            <a:avLst/>
          </a:prstGeom>
          <a:noFill/>
        </p:spPr>
      </p:pic>
      <p:sp>
        <p:nvSpPr>
          <p:cNvPr id="8197" name="Rectangle 5" descr="Каштан"/>
          <p:cNvSpPr>
            <a:spLocks noRot="1" noChangeArrowheads="1"/>
          </p:cNvSpPr>
          <p:nvPr/>
        </p:nvSpPr>
        <p:spPr bwMode="auto">
          <a:xfrm>
            <a:off x="0" y="765175"/>
            <a:ext cx="9144000" cy="6092825"/>
          </a:xfrm>
          <a:prstGeom prst="rect">
            <a:avLst/>
          </a:prstGeom>
          <a:solidFill>
            <a:srgbClr val="FFCC99">
              <a:alpha val="69804"/>
            </a:srgbClr>
          </a:solidFill>
          <a:ln w="9525">
            <a:solidFill>
              <a:schemeClr val="tx1"/>
            </a:solidFill>
            <a:miter lim="800000"/>
            <a:headEnd/>
            <a:tailEnd/>
          </a:ln>
          <a:effectLst/>
        </p:spPr>
        <p:txBody>
          <a:bodyPr/>
          <a:lstStyle/>
          <a:p>
            <a:pPr marL="342900" indent="-342900"/>
            <a:r>
              <a:rPr lang="ru-RU" sz="3200" dirty="0" smtClean="0"/>
              <a:t>1</a:t>
            </a:r>
            <a:r>
              <a:rPr lang="ru-RU" sz="3200" dirty="0" smtClean="0">
                <a:latin typeface="Times New Roman" pitchFamily="18" charset="0"/>
                <a:cs typeface="Times New Roman" pitchFamily="18" charset="0"/>
              </a:rPr>
              <a:t>. Развитие науки и техники</a:t>
            </a:r>
            <a:endParaRPr lang="ru-RU" sz="3200" dirty="0">
              <a:latin typeface="Times New Roman" pitchFamily="18" charset="0"/>
              <a:cs typeface="Times New Roman" pitchFamily="18" charset="0"/>
            </a:endParaRPr>
          </a:p>
          <a:p>
            <a:pPr marL="342900" indent="-342900"/>
            <a:r>
              <a:rPr lang="ru-RU" sz="3200" dirty="0" smtClean="0">
                <a:latin typeface="Times New Roman" pitchFamily="18" charset="0"/>
                <a:cs typeface="Times New Roman" pitchFamily="18" charset="0"/>
              </a:rPr>
              <a:t>2. Рост </a:t>
            </a:r>
            <a:r>
              <a:rPr lang="ru-RU" sz="3200" dirty="0">
                <a:latin typeface="Times New Roman" pitchFamily="18" charset="0"/>
                <a:cs typeface="Times New Roman" pitchFamily="18" charset="0"/>
              </a:rPr>
              <a:t>производства </a:t>
            </a:r>
            <a:r>
              <a:rPr lang="ru-RU" sz="3200" dirty="0" smtClean="0">
                <a:latin typeface="Times New Roman" pitchFamily="18" charset="0"/>
                <a:cs typeface="Times New Roman" pitchFamily="18" charset="0"/>
              </a:rPr>
              <a:t>товаров и </a:t>
            </a:r>
          </a:p>
          <a:p>
            <a:pPr marL="342900" indent="-342900"/>
            <a:r>
              <a:rPr lang="ru-RU" sz="3200" dirty="0" smtClean="0">
                <a:latin typeface="Times New Roman" pitchFamily="18" charset="0"/>
                <a:cs typeface="Times New Roman" pitchFamily="18" charset="0"/>
              </a:rPr>
              <a:t>расширение торговли</a:t>
            </a:r>
            <a:endParaRPr lang="ru-RU" sz="3200" b="1" dirty="0" smtClean="0">
              <a:latin typeface="Times New Roman" pitchFamily="18" charset="0"/>
              <a:cs typeface="Times New Roman" pitchFamily="18" charset="0"/>
            </a:endParaRPr>
          </a:p>
          <a:p>
            <a:pPr marL="342900" indent="-342900"/>
            <a:r>
              <a:rPr lang="ru-RU" sz="3200" dirty="0" smtClean="0">
                <a:latin typeface="Times New Roman" pitchFamily="18" charset="0"/>
                <a:cs typeface="Times New Roman" pitchFamily="18" charset="0"/>
              </a:rPr>
              <a:t>3. Завоевание Византии турками в </a:t>
            </a:r>
            <a:r>
              <a:rPr lang="en-US" sz="3200" dirty="0" smtClean="0">
                <a:latin typeface="Times New Roman" pitchFamily="18" charset="0"/>
                <a:cs typeface="Times New Roman" pitchFamily="18" charset="0"/>
              </a:rPr>
              <a:t>XV</a:t>
            </a:r>
            <a:r>
              <a:rPr lang="ru-RU" sz="3200" dirty="0" smtClean="0">
                <a:latin typeface="Times New Roman" pitchFamily="18" charset="0"/>
                <a:cs typeface="Times New Roman" pitchFamily="18" charset="0"/>
              </a:rPr>
              <a:t>в</a:t>
            </a:r>
          </a:p>
          <a:p>
            <a:pPr marL="342900" indent="-342900"/>
            <a:r>
              <a:rPr lang="ru-RU" sz="3200" dirty="0" smtClean="0">
                <a:latin typeface="Times New Roman" pitchFamily="18" charset="0"/>
                <a:cs typeface="Times New Roman" pitchFamily="18" charset="0"/>
              </a:rPr>
              <a:t>перерезало торговые пути из Европы</a:t>
            </a:r>
          </a:p>
          <a:p>
            <a:pPr marL="342900" indent="-342900"/>
            <a:r>
              <a:rPr lang="ru-RU" sz="3200" dirty="0" smtClean="0">
                <a:latin typeface="Times New Roman" pitchFamily="18" charset="0"/>
                <a:cs typeface="Times New Roman" pitchFamily="18" charset="0"/>
              </a:rPr>
              <a:t>на Восток, что привело к</a:t>
            </a:r>
          </a:p>
          <a:p>
            <a:pPr marL="342900" indent="-342900">
              <a:buFontTx/>
              <a:buChar char="-"/>
            </a:pPr>
            <a:r>
              <a:rPr lang="ru-RU" sz="2800" dirty="0" smtClean="0">
                <a:latin typeface="Times New Roman" pitchFamily="18" charset="0"/>
                <a:cs typeface="Times New Roman" pitchFamily="18" charset="0"/>
              </a:rPr>
              <a:t>росту потребностей европейцев в </a:t>
            </a:r>
          </a:p>
          <a:p>
            <a:pPr marL="342900" indent="-342900"/>
            <a:r>
              <a:rPr lang="ru-RU" sz="2800" dirty="0" smtClean="0">
                <a:latin typeface="Times New Roman" pitchFamily="18" charset="0"/>
                <a:cs typeface="Times New Roman" pitchFamily="18" charset="0"/>
              </a:rPr>
              <a:t>серебре и золоте</a:t>
            </a:r>
          </a:p>
          <a:p>
            <a:pPr marL="342900" indent="-342900">
              <a:buFontTx/>
              <a:buChar char="-"/>
            </a:pPr>
            <a:r>
              <a:rPr lang="ru-RU" sz="2800" dirty="0" smtClean="0">
                <a:latin typeface="Times New Roman" pitchFamily="18" charset="0"/>
                <a:cs typeface="Times New Roman" pitchFamily="18" charset="0"/>
              </a:rPr>
              <a:t>невыгодной торговле по суше со </a:t>
            </a:r>
          </a:p>
          <a:p>
            <a:pPr marL="342900" indent="-342900"/>
            <a:r>
              <a:rPr lang="ru-RU" sz="2800" dirty="0" smtClean="0">
                <a:latin typeface="Times New Roman" pitchFamily="18" charset="0"/>
                <a:cs typeface="Times New Roman" pitchFamily="18" charset="0"/>
              </a:rPr>
              <a:t>странами Востока из-за арабов и </a:t>
            </a:r>
          </a:p>
          <a:p>
            <a:pPr marL="342900" indent="-342900"/>
            <a:r>
              <a:rPr lang="ru-RU" sz="2800" dirty="0" smtClean="0">
                <a:latin typeface="Times New Roman" pitchFamily="18" charset="0"/>
                <a:cs typeface="Times New Roman" pitchFamily="18" charset="0"/>
              </a:rPr>
              <a:t>османов</a:t>
            </a:r>
            <a:endParaRPr lang="ru-RU" sz="2800" dirty="0" smtClean="0"/>
          </a:p>
          <a:p>
            <a:pPr marL="342900" indent="-342900"/>
            <a:r>
              <a:rPr lang="ru-RU" sz="3200" b="1" dirty="0" smtClean="0">
                <a:latin typeface="Times New Roman" pitchFamily="18" charset="0"/>
                <a:cs typeface="Times New Roman" pitchFamily="18" charset="0"/>
              </a:rPr>
              <a:t>Итог: </a:t>
            </a:r>
            <a:r>
              <a:rPr lang="ru-RU" sz="3200" dirty="0" smtClean="0">
                <a:latin typeface="Times New Roman" pitchFamily="18" charset="0"/>
                <a:cs typeface="Times New Roman" pitchFamily="18" charset="0"/>
              </a:rPr>
              <a:t>Поиски морских путей в страны </a:t>
            </a:r>
          </a:p>
          <a:p>
            <a:pPr marL="342900" indent="-342900"/>
            <a:r>
              <a:rPr lang="ru-RU" sz="3200" dirty="0" smtClean="0">
                <a:latin typeface="Times New Roman" pitchFamily="18" charset="0"/>
                <a:cs typeface="Times New Roman" pitchFamily="18" charset="0"/>
              </a:rPr>
              <a:t>Востока</a:t>
            </a:r>
          </a:p>
          <a:p>
            <a:pPr marL="342900" indent="-342900"/>
            <a:endParaRPr lang="ru-RU" sz="3200" dirty="0" smtClean="0"/>
          </a:p>
          <a:p>
            <a:pPr marL="342900" indent="-342900">
              <a:buFontTx/>
              <a:buChar char="-"/>
            </a:pPr>
            <a:endParaRPr lang="ru-RU" sz="3200" dirty="0" smtClean="0"/>
          </a:p>
          <a:p>
            <a:pPr marL="342900" indent="-342900"/>
            <a:endParaRPr lang="ru-RU" sz="3200" dirty="0" smtClean="0">
              <a:cs typeface="Times New Roman" pitchFamily="18" charset="0"/>
            </a:endParaRPr>
          </a:p>
          <a:p>
            <a:pPr marL="342900" indent="-342900">
              <a:spcBef>
                <a:spcPct val="20000"/>
              </a:spcBef>
              <a:buFontTx/>
              <a:buChar char="•"/>
            </a:pPr>
            <a:endParaRPr lang="ru-RU" sz="3200" dirty="0"/>
          </a:p>
          <a:p>
            <a:pPr marL="342900" indent="-342900">
              <a:spcBef>
                <a:spcPct val="20000"/>
              </a:spcBef>
              <a:buFontTx/>
              <a:buChar char="•"/>
            </a:pPr>
            <a:endParaRPr lang="ru-RU" sz="3200" dirty="0"/>
          </a:p>
        </p:txBody>
      </p:sp>
      <p:sp>
        <p:nvSpPr>
          <p:cNvPr id="13" name="Заголовок 2"/>
          <p:cNvSpPr txBox="1">
            <a:spLocks/>
          </p:cNvSpPr>
          <p:nvPr/>
        </p:nvSpPr>
        <p:spPr>
          <a:xfrm>
            <a:off x="0" y="0"/>
            <a:ext cx="9144000" cy="714356"/>
          </a:xfrm>
          <a:prstGeom prst="rect">
            <a:avLst/>
          </a:prstGeom>
          <a:ln>
            <a:solidFill>
              <a:schemeClr val="accent1"/>
            </a:solidFill>
          </a:ln>
        </p:spPr>
        <p:txBody>
          <a:bodyPr>
            <a:noAutofit/>
          </a:bodyPr>
          <a:lstStyle/>
          <a:p>
            <a:pPr lvl="0" algn="ctr">
              <a:lnSpc>
                <a:spcPts val="5760"/>
              </a:lnSpc>
              <a:spcBef>
                <a:spcPct val="0"/>
              </a:spcBef>
            </a:pPr>
            <a:r>
              <a:rPr lang="ru-RU" sz="3200" b="1" dirty="0" smtClean="0">
                <a:solidFill>
                  <a:srgbClr val="002060"/>
                </a:solidFill>
                <a:latin typeface="Times New Roman" pitchFamily="18" charset="0"/>
                <a:ea typeface="Times New Roman" pitchFamily="18" charset="0"/>
                <a:cs typeface="Times New Roman" pitchFamily="18" charset="0"/>
              </a:rPr>
              <a:t>Причины Великих географических открытий:</a:t>
            </a:r>
            <a:endParaRPr kumimoji="0" lang="ru-RU" sz="3200" b="1" i="0" u="none" strike="noStrike" kern="1200" cap="none" spc="0" normalizeH="0" baseline="0" noProof="0" dirty="0">
              <a:ln>
                <a:noFill/>
              </a:ln>
              <a:solidFill>
                <a:srgbClr val="002060"/>
              </a:solidFill>
              <a:uLnTx/>
              <a:uFillTx/>
              <a:latin typeface="Times New Roman" pitchFamily="18" charset="0"/>
              <a:ea typeface="+mj-ea"/>
              <a:cs typeface="Times New Roman" pitchFamily="18" charset="0"/>
            </a:endParaRPr>
          </a:p>
        </p:txBody>
      </p:sp>
      <p:pic>
        <p:nvPicPr>
          <p:cNvPr id="20482" name="Picture 2" descr="H:\ВГО для аттестации\Картинки\fotolia_15386206 - копия.jpg"/>
          <p:cNvPicPr>
            <a:picLocks noChangeAspect="1" noChangeArrowheads="1"/>
          </p:cNvPicPr>
          <p:nvPr/>
        </p:nvPicPr>
        <p:blipFill>
          <a:blip r:embed="rId3" cstate="email"/>
          <a:srcRect/>
          <a:stretch>
            <a:fillRect/>
          </a:stretch>
        </p:blipFill>
        <p:spPr bwMode="auto">
          <a:xfrm>
            <a:off x="6827837" y="785794"/>
            <a:ext cx="2316163" cy="6072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wipe(left)">
                                      <p:cBhvr>
                                        <p:cTn id="7" dur="500"/>
                                        <p:tgtEl>
                                          <p:spTgt spid="819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animEffect transition="in" filter="wipe(left)">
                                      <p:cBhvr>
                                        <p:cTn id="11" dur="500"/>
                                        <p:tgtEl>
                                          <p:spTgt spid="819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197">
                                            <p:txEl>
                                              <p:pRg st="2" end="2"/>
                                            </p:txEl>
                                          </p:spTgt>
                                        </p:tgtEl>
                                        <p:attrNameLst>
                                          <p:attrName>style.visibility</p:attrName>
                                        </p:attrNameLst>
                                      </p:cBhvr>
                                      <p:to>
                                        <p:strVal val="visible"/>
                                      </p:to>
                                    </p:set>
                                    <p:animEffect transition="in" filter="wipe(left)">
                                      <p:cBhvr>
                                        <p:cTn id="15" dur="500"/>
                                        <p:tgtEl>
                                          <p:spTgt spid="819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197">
                                            <p:txEl>
                                              <p:pRg st="3" end="3"/>
                                            </p:txEl>
                                          </p:spTgt>
                                        </p:tgtEl>
                                        <p:attrNameLst>
                                          <p:attrName>style.visibility</p:attrName>
                                        </p:attrNameLst>
                                      </p:cBhvr>
                                      <p:to>
                                        <p:strVal val="visible"/>
                                      </p:to>
                                    </p:set>
                                    <p:animEffect transition="in" filter="wipe(left)">
                                      <p:cBhvr>
                                        <p:cTn id="19" dur="500"/>
                                        <p:tgtEl>
                                          <p:spTgt spid="819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197">
                                            <p:txEl>
                                              <p:pRg st="4" end="4"/>
                                            </p:txEl>
                                          </p:spTgt>
                                        </p:tgtEl>
                                        <p:attrNameLst>
                                          <p:attrName>style.visibility</p:attrName>
                                        </p:attrNameLst>
                                      </p:cBhvr>
                                      <p:to>
                                        <p:strVal val="visible"/>
                                      </p:to>
                                    </p:set>
                                    <p:animEffect transition="in" filter="wipe(left)">
                                      <p:cBhvr>
                                        <p:cTn id="23" dur="500"/>
                                        <p:tgtEl>
                                          <p:spTgt spid="8197">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197">
                                            <p:txEl>
                                              <p:pRg st="5" end="5"/>
                                            </p:txEl>
                                          </p:spTgt>
                                        </p:tgtEl>
                                        <p:attrNameLst>
                                          <p:attrName>style.visibility</p:attrName>
                                        </p:attrNameLst>
                                      </p:cBhvr>
                                      <p:to>
                                        <p:strVal val="visible"/>
                                      </p:to>
                                    </p:set>
                                    <p:animEffect transition="in" filter="wipe(left)">
                                      <p:cBhvr>
                                        <p:cTn id="27" dur="500"/>
                                        <p:tgtEl>
                                          <p:spTgt spid="8197">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197">
                                            <p:txEl>
                                              <p:pRg st="6" end="6"/>
                                            </p:txEl>
                                          </p:spTgt>
                                        </p:tgtEl>
                                        <p:attrNameLst>
                                          <p:attrName>style.visibility</p:attrName>
                                        </p:attrNameLst>
                                      </p:cBhvr>
                                      <p:to>
                                        <p:strVal val="visible"/>
                                      </p:to>
                                    </p:set>
                                    <p:animEffect transition="in" filter="wipe(left)">
                                      <p:cBhvr>
                                        <p:cTn id="31" dur="500"/>
                                        <p:tgtEl>
                                          <p:spTgt spid="8197">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197">
                                            <p:txEl>
                                              <p:pRg st="7" end="7"/>
                                            </p:txEl>
                                          </p:spTgt>
                                        </p:tgtEl>
                                        <p:attrNameLst>
                                          <p:attrName>style.visibility</p:attrName>
                                        </p:attrNameLst>
                                      </p:cBhvr>
                                      <p:to>
                                        <p:strVal val="visible"/>
                                      </p:to>
                                    </p:set>
                                    <p:animEffect transition="in" filter="wipe(left)">
                                      <p:cBhvr>
                                        <p:cTn id="35" dur="500"/>
                                        <p:tgtEl>
                                          <p:spTgt spid="8197">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8197">
                                            <p:txEl>
                                              <p:pRg st="8" end="8"/>
                                            </p:txEl>
                                          </p:spTgt>
                                        </p:tgtEl>
                                        <p:attrNameLst>
                                          <p:attrName>style.visibility</p:attrName>
                                        </p:attrNameLst>
                                      </p:cBhvr>
                                      <p:to>
                                        <p:strVal val="visible"/>
                                      </p:to>
                                    </p:set>
                                    <p:animEffect transition="in" filter="wipe(left)">
                                      <p:cBhvr>
                                        <p:cTn id="39" dur="500"/>
                                        <p:tgtEl>
                                          <p:spTgt spid="8197">
                                            <p:txEl>
                                              <p:pRg st="8" end="8"/>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197">
                                            <p:txEl>
                                              <p:pRg st="9" end="9"/>
                                            </p:txEl>
                                          </p:spTgt>
                                        </p:tgtEl>
                                        <p:attrNameLst>
                                          <p:attrName>style.visibility</p:attrName>
                                        </p:attrNameLst>
                                      </p:cBhvr>
                                      <p:to>
                                        <p:strVal val="visible"/>
                                      </p:to>
                                    </p:set>
                                    <p:animEffect transition="in" filter="wipe(left)">
                                      <p:cBhvr>
                                        <p:cTn id="43" dur="500"/>
                                        <p:tgtEl>
                                          <p:spTgt spid="8197">
                                            <p:txEl>
                                              <p:pRg st="9" end="9"/>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8197">
                                            <p:txEl>
                                              <p:pRg st="10" end="10"/>
                                            </p:txEl>
                                          </p:spTgt>
                                        </p:tgtEl>
                                        <p:attrNameLst>
                                          <p:attrName>style.visibility</p:attrName>
                                        </p:attrNameLst>
                                      </p:cBhvr>
                                      <p:to>
                                        <p:strVal val="visible"/>
                                      </p:to>
                                    </p:set>
                                    <p:animEffect transition="in" filter="wipe(left)">
                                      <p:cBhvr>
                                        <p:cTn id="47" dur="500"/>
                                        <p:tgtEl>
                                          <p:spTgt spid="8197">
                                            <p:txEl>
                                              <p:pRg st="10" end="10"/>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197">
                                            <p:txEl>
                                              <p:pRg st="11" end="11"/>
                                            </p:txEl>
                                          </p:spTgt>
                                        </p:tgtEl>
                                        <p:attrNameLst>
                                          <p:attrName>style.visibility</p:attrName>
                                        </p:attrNameLst>
                                      </p:cBhvr>
                                      <p:to>
                                        <p:strVal val="visible"/>
                                      </p:to>
                                    </p:set>
                                    <p:animEffect transition="in" filter="wipe(left)">
                                      <p:cBhvr>
                                        <p:cTn id="51" dur="500"/>
                                        <p:tgtEl>
                                          <p:spTgt spid="8197">
                                            <p:txEl>
                                              <p:pRg st="11" end="11"/>
                                            </p:txEl>
                                          </p:spTgt>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8197">
                                            <p:txEl>
                                              <p:pRg st="12" end="12"/>
                                            </p:txEl>
                                          </p:spTgt>
                                        </p:tgtEl>
                                        <p:attrNameLst>
                                          <p:attrName>style.visibility</p:attrName>
                                        </p:attrNameLst>
                                      </p:cBhvr>
                                      <p:to>
                                        <p:strVal val="visible"/>
                                      </p:to>
                                    </p:set>
                                    <p:animEffect transition="in" filter="wipe(left)">
                                      <p:cBhvr>
                                        <p:cTn id="55" dur="500"/>
                                        <p:tgtEl>
                                          <p:spTgt spid="819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2428860" y="1142984"/>
            <a:ext cx="6572296" cy="4539675"/>
          </a:xfrm>
          <a:prstGeom prst="horizontalScroll">
            <a:avLst/>
          </a:prstGeom>
          <a:solidFill>
            <a:srgbClr val="FFCC99">
              <a:alpha val="68000"/>
            </a:srgbClr>
          </a:solidFill>
          <a:ln>
            <a:solidFill>
              <a:schemeClr val="accent1"/>
            </a:solidFill>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sz="7200" i="1" normalizeH="0" baseline="0" dirty="0" smtClean="0">
                <a:ln w="10541" cmpd="sng">
                  <a:solidFill>
                    <a:schemeClr val="tx1"/>
                  </a:solidFill>
                  <a:prstDash val="solid"/>
                </a:ln>
                <a:solidFill>
                  <a:srgbClr val="002060"/>
                </a:solidFill>
                <a:latin typeface="Times New Roman" pitchFamily="18" charset="0"/>
                <a:cs typeface="Arial" pitchFamily="34" charset="0"/>
              </a:rPr>
              <a:t>СПАСИБО</a:t>
            </a:r>
            <a:r>
              <a:rPr kumimoji="0" lang="ru-RU" sz="7200" i="1" normalizeH="0" dirty="0" smtClean="0">
                <a:ln w="10541" cmpd="sng">
                  <a:solidFill>
                    <a:schemeClr val="tx1"/>
                  </a:solidFill>
                  <a:prstDash val="solid"/>
                </a:ln>
                <a:solidFill>
                  <a:srgbClr val="002060"/>
                </a:solidFill>
                <a:latin typeface="Times New Roman" pitchFamily="18" charset="0"/>
                <a:cs typeface="Arial" pitchFamily="34" charset="0"/>
              </a:rPr>
              <a:t> </a:t>
            </a:r>
          </a:p>
          <a:p>
            <a:pPr lvl="0" algn="ctr" fontAlgn="base">
              <a:spcBef>
                <a:spcPct val="0"/>
              </a:spcBef>
              <a:spcAft>
                <a:spcPct val="0"/>
              </a:spcAft>
            </a:pPr>
            <a:r>
              <a:rPr kumimoji="0" lang="ru-RU" sz="7200" i="1" normalizeH="0" dirty="0" smtClean="0">
                <a:ln w="10541" cmpd="sng">
                  <a:solidFill>
                    <a:schemeClr val="tx1"/>
                  </a:solidFill>
                  <a:prstDash val="solid"/>
                </a:ln>
                <a:solidFill>
                  <a:srgbClr val="002060"/>
                </a:solidFill>
                <a:latin typeface="Times New Roman" pitchFamily="18" charset="0"/>
                <a:cs typeface="Arial" pitchFamily="34" charset="0"/>
              </a:rPr>
              <a:t>ЗА ВНИМАНИЕ!</a:t>
            </a:r>
            <a:endParaRPr kumimoji="0" lang="ru-RU" sz="7200" i="1" normalizeH="0" baseline="0" dirty="0" smtClean="0">
              <a:ln w="10541" cmpd="sng">
                <a:solidFill>
                  <a:schemeClr val="tx1"/>
                </a:solidFill>
                <a:prstDash val="solid"/>
              </a:ln>
              <a:solidFill>
                <a:srgbClr val="002060"/>
              </a:solidFill>
              <a:latin typeface="Times New Roman" pitchFamily="18" charset="0"/>
              <a:cs typeface="Arial" pitchFamily="34" charset="0"/>
            </a:endParaRPr>
          </a:p>
        </p:txBody>
      </p:sp>
    </p:spTree>
    <p:extLst>
      <p:ext uri="{BB962C8B-B14F-4D97-AF65-F5344CB8AC3E}">
        <p14:creationId xmlns="" xmlns:p14="http://schemas.microsoft.com/office/powerpoint/2010/main" val="22719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2" name="Picture 7" descr="диаш"/>
          <p:cNvPicPr>
            <a:picLocks noChangeAspect="1" noChangeArrowheads="1"/>
          </p:cNvPicPr>
          <p:nvPr/>
        </p:nvPicPr>
        <p:blipFill>
          <a:blip r:embed="rId3" cstate="email">
            <a:lum bright="-6000" contrast="18000"/>
          </a:blip>
          <a:srcRect/>
          <a:stretch>
            <a:fillRect/>
          </a:stretch>
        </p:blipFill>
        <p:spPr bwMode="auto">
          <a:xfrm>
            <a:off x="214282" y="1357298"/>
            <a:ext cx="4989229" cy="5197114"/>
          </a:xfrm>
          <a:prstGeom prst="rect">
            <a:avLst/>
          </a:prstGeom>
          <a:noFill/>
          <a:ln w="9525">
            <a:noFill/>
            <a:miter lim="800000"/>
            <a:headEnd/>
            <a:tailEnd/>
          </a:ln>
        </p:spPr>
      </p:pic>
      <p:sp>
        <p:nvSpPr>
          <p:cNvPr id="3" name="Rectangle 10"/>
          <p:cNvSpPr>
            <a:spLocks noChangeArrowheads="1"/>
          </p:cNvSpPr>
          <p:nvPr/>
        </p:nvSpPr>
        <p:spPr bwMode="auto">
          <a:xfrm>
            <a:off x="500034" y="142852"/>
            <a:ext cx="8286808" cy="1077218"/>
          </a:xfrm>
          <a:prstGeom prst="rect">
            <a:avLst/>
          </a:prstGeom>
          <a:noFill/>
          <a:ln w="9525">
            <a:solidFill>
              <a:schemeClr val="accent1"/>
            </a:solidFill>
            <a:miter lim="800000"/>
            <a:headEnd/>
            <a:tailEnd/>
          </a:ln>
          <a:effectLst/>
        </p:spPr>
        <p:txBody>
          <a:bodyPr wrap="square">
            <a:spAutoFit/>
          </a:bodyPr>
          <a:lstStyle/>
          <a:p>
            <a:pPr algn="ctr"/>
            <a:r>
              <a:rPr lang="ru-RU" sz="3200" b="1" dirty="0">
                <a:latin typeface="Times New Roman" pitchFamily="18" charset="0"/>
                <a:cs typeface="Times New Roman" pitchFamily="18" charset="0"/>
              </a:rPr>
              <a:t>Открытие южного пути в Индийский </a:t>
            </a:r>
            <a:r>
              <a:rPr lang="ru-RU" sz="3200" b="1" dirty="0" smtClean="0">
                <a:latin typeface="Times New Roman" pitchFamily="18" charset="0"/>
                <a:cs typeface="Times New Roman" pitchFamily="18" charset="0"/>
              </a:rPr>
              <a:t>океан </a:t>
            </a:r>
            <a:r>
              <a:rPr lang="ru-RU" sz="3200" b="1" dirty="0">
                <a:latin typeface="Times New Roman" pitchFamily="18" charset="0"/>
                <a:cs typeface="Times New Roman" pitchFamily="18" charset="0"/>
              </a:rPr>
              <a:t>1487-1488 </a:t>
            </a:r>
            <a:r>
              <a:rPr lang="ru-RU" sz="3200" b="1" dirty="0" err="1" smtClean="0">
                <a:latin typeface="Times New Roman" pitchFamily="18" charset="0"/>
                <a:cs typeface="Times New Roman" pitchFamily="18" charset="0"/>
              </a:rPr>
              <a:t>гг</a:t>
            </a:r>
            <a:endParaRPr lang="ru-RU" dirty="0">
              <a:latin typeface="Times New Roman" pitchFamily="18" charset="0"/>
              <a:cs typeface="Times New Roman" pitchFamily="18" charset="0"/>
            </a:endParaRPr>
          </a:p>
        </p:txBody>
      </p:sp>
      <p:sp>
        <p:nvSpPr>
          <p:cNvPr id="5" name="Rectangle 10"/>
          <p:cNvSpPr>
            <a:spLocks noChangeArrowheads="1"/>
          </p:cNvSpPr>
          <p:nvPr/>
        </p:nvSpPr>
        <p:spPr bwMode="auto">
          <a:xfrm>
            <a:off x="5572132" y="2928934"/>
            <a:ext cx="3214678" cy="1384995"/>
          </a:xfrm>
          <a:prstGeom prst="rect">
            <a:avLst/>
          </a:prstGeom>
          <a:solidFill>
            <a:srgbClr val="FFCC99">
              <a:alpha val="69804"/>
            </a:srgbClr>
          </a:solidFill>
          <a:ln w="9525">
            <a:noFill/>
            <a:miter lim="800000"/>
            <a:headEnd/>
            <a:tailEnd/>
          </a:ln>
          <a:effectLst/>
        </p:spPr>
        <p:txBody>
          <a:bodyPr wrap="square">
            <a:spAutoFit/>
          </a:bodyPr>
          <a:lstStyle/>
          <a:p>
            <a:pPr algn="ctr"/>
            <a:r>
              <a:rPr lang="ru-RU" sz="2800" b="1" dirty="0" smtClean="0">
                <a:latin typeface="Times New Roman" pitchFamily="18" charset="0"/>
                <a:cs typeface="Times New Roman" pitchFamily="18" charset="0"/>
              </a:rPr>
              <a:t>Экспедиция </a:t>
            </a:r>
          </a:p>
          <a:p>
            <a:pPr algn="ctr"/>
            <a:r>
              <a:rPr lang="ru-RU" sz="2800" b="1" dirty="0" err="1" smtClean="0">
                <a:latin typeface="Times New Roman" pitchFamily="18" charset="0"/>
                <a:cs typeface="Times New Roman" pitchFamily="18" charset="0"/>
              </a:rPr>
              <a:t>Бартоломеу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Диаша</a:t>
            </a:r>
            <a:endParaRPr lang="ru-RU" sz="2800"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4016270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428860" y="1225689"/>
            <a:ext cx="6715140" cy="5632311"/>
          </a:xfrm>
          <a:prstGeom prst="rect">
            <a:avLst/>
          </a:prstGeom>
          <a:solidFill>
            <a:srgbClr val="FFCC99">
              <a:alpha val="69804"/>
            </a:srgbClr>
          </a:solidFill>
        </p:spPr>
        <p:txBody>
          <a:bodyPr wrap="square">
            <a:spAutoFit/>
          </a:bodyPr>
          <a:lstStyle/>
          <a:p>
            <a:pPr algn="ctr"/>
            <a:r>
              <a:rPr lang="ru-RU" sz="3600" dirty="0" smtClean="0">
                <a:latin typeface="Times New Roman" pitchFamily="18" charset="0"/>
                <a:cs typeface="Times New Roman" pitchFamily="18" charset="0"/>
              </a:rPr>
              <a:t>период в истории человечества, начавшийся в XV веке и продолжавшийся до XVII века, в ходе которого европейцы открывали новые земли и морские пути в поисках новых торговых партнеров и источников товаров, пользовавшихся большим спросом в Европе</a:t>
            </a:r>
            <a:endParaRPr lang="ru-RU" sz="3600" dirty="0">
              <a:latin typeface="Times New Roman" pitchFamily="18" charset="0"/>
              <a:cs typeface="Times New Roman" pitchFamily="18" charset="0"/>
            </a:endParaRPr>
          </a:p>
        </p:txBody>
      </p:sp>
      <p:sp>
        <p:nvSpPr>
          <p:cNvPr id="3" name="Прямоугольник 2"/>
          <p:cNvSpPr/>
          <p:nvPr/>
        </p:nvSpPr>
        <p:spPr>
          <a:xfrm>
            <a:off x="2428860" y="0"/>
            <a:ext cx="6715140" cy="1323439"/>
          </a:xfrm>
          <a:prstGeom prst="rect">
            <a:avLst/>
          </a:prstGeom>
          <a:solidFill>
            <a:srgbClr val="FFCC99">
              <a:alpha val="69804"/>
            </a:srgbClr>
          </a:solidFill>
        </p:spPr>
        <p:txBody>
          <a:bodyPr wrap="square">
            <a:spAutoFit/>
          </a:bodyPr>
          <a:lstStyle/>
          <a:p>
            <a:pPr algn="ctr"/>
            <a:r>
              <a:rPr lang="ru-RU" sz="4000" b="1" u="sng" dirty="0" smtClean="0">
                <a:solidFill>
                  <a:srgbClr val="002060"/>
                </a:solidFill>
                <a:latin typeface="Times New Roman" pitchFamily="18" charset="0"/>
                <a:cs typeface="Times New Roman" pitchFamily="18" charset="0"/>
              </a:rPr>
              <a:t>Великие географические открытия - </a:t>
            </a:r>
          </a:p>
        </p:txBody>
      </p:sp>
    </p:spTree>
    <p:extLst>
      <p:ext uri="{BB962C8B-B14F-4D97-AF65-F5344CB8AC3E}">
        <p14:creationId xmlns="" xmlns:p14="http://schemas.microsoft.com/office/powerpoint/2010/main" val="22719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0"/>
            <a:ext cx="7000892" cy="6740307"/>
          </a:xfrm>
          <a:prstGeom prst="rect">
            <a:avLst/>
          </a:prstGeom>
          <a:noFill/>
        </p:spPr>
        <p:txBody>
          <a:bodyPr wrap="square">
            <a:spAutoFit/>
          </a:bodyPr>
          <a:lstStyle/>
          <a:p>
            <a:pPr algn="ctr"/>
            <a:endParaRPr lang="ru-RU" sz="5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5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ru-RU" sz="5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ЭПОХА </a:t>
            </a:r>
          </a:p>
          <a:p>
            <a:pPr algn="ctr"/>
            <a:r>
              <a:rPr lang="ru-RU" sz="5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ВЕЛИКИХ </a:t>
            </a:r>
          </a:p>
          <a:p>
            <a:pPr algn="ctr"/>
            <a:r>
              <a:rPr lang="ru-RU" sz="5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ГЕОГРАФИЧЕСКИХ </a:t>
            </a:r>
          </a:p>
          <a:p>
            <a:pPr algn="ctr"/>
            <a:r>
              <a:rPr lang="ru-RU" sz="5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ОТКРЫТИЙ</a:t>
            </a:r>
          </a:p>
          <a:p>
            <a:pPr algn="ctr"/>
            <a:endParaRPr lang="ru-RU" sz="5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5400" dirty="0">
              <a:solidFill>
                <a:srgbClr val="002060"/>
              </a:solidFill>
            </a:endParaRPr>
          </a:p>
        </p:txBody>
      </p:sp>
      <p:pic>
        <p:nvPicPr>
          <p:cNvPr id="5" name="Picture 12" descr="image844"/>
          <p:cNvPicPr>
            <a:picLocks noChangeAspect="1" noChangeArrowheads="1" noCrop="1"/>
          </p:cNvPicPr>
          <p:nvPr/>
        </p:nvPicPr>
        <p:blipFill>
          <a:blip r:embed="rId3" cstate="email"/>
          <a:srcRect/>
          <a:stretch>
            <a:fillRect/>
          </a:stretch>
        </p:blipFill>
        <p:spPr bwMode="auto">
          <a:xfrm>
            <a:off x="5143504" y="714356"/>
            <a:ext cx="952500" cy="952500"/>
          </a:xfrm>
          <a:prstGeom prst="rect">
            <a:avLst/>
          </a:prstGeom>
          <a:noFill/>
        </p:spPr>
      </p:pic>
      <p:pic>
        <p:nvPicPr>
          <p:cNvPr id="6" name="Picture 13" descr="собака 2"/>
          <p:cNvPicPr>
            <a:picLocks noChangeAspect="1" noChangeArrowheads="1" noCrop="1"/>
          </p:cNvPicPr>
          <p:nvPr/>
        </p:nvPicPr>
        <p:blipFill>
          <a:blip r:embed="rId4" cstate="email"/>
          <a:srcRect/>
          <a:stretch>
            <a:fillRect/>
          </a:stretch>
        </p:blipFill>
        <p:spPr bwMode="auto">
          <a:xfrm>
            <a:off x="5000628" y="285728"/>
            <a:ext cx="1096963" cy="503237"/>
          </a:xfrm>
          <a:prstGeom prst="rect">
            <a:avLst/>
          </a:prstGeom>
          <a:noFill/>
        </p:spPr>
      </p:pic>
    </p:spTree>
    <p:extLst>
      <p:ext uri="{BB962C8B-B14F-4D97-AF65-F5344CB8AC3E}">
        <p14:creationId xmlns="" xmlns:p14="http://schemas.microsoft.com/office/powerpoint/2010/main" val="427457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282" y="214290"/>
            <a:ext cx="5786446" cy="4462760"/>
          </a:xfrm>
          <a:prstGeom prst="rect">
            <a:avLst/>
          </a:prstGeom>
          <a:solidFill>
            <a:srgbClr val="FFCC99">
              <a:alpha val="65098"/>
            </a:srgbClr>
          </a:solidFill>
        </p:spPr>
        <p:txBody>
          <a:bodyPr wrap="square" rtlCol="0">
            <a:spAutoFit/>
          </a:bodyPr>
          <a:lstStyle/>
          <a:p>
            <a:r>
              <a:rPr lang="ru-RU" sz="3400" b="1" i="1" dirty="0" smtClean="0">
                <a:latin typeface="Times New Roman" pitchFamily="18" charset="0"/>
                <a:cs typeface="Times New Roman" pitchFamily="18" charset="0"/>
              </a:rPr>
              <a:t>«Великие географические открытия укрепили веру человека в свои силы, </a:t>
            </a:r>
            <a:br>
              <a:rPr lang="ru-RU" sz="3400" b="1" i="1" dirty="0" smtClean="0">
                <a:latin typeface="Times New Roman" pitchFamily="18" charset="0"/>
                <a:cs typeface="Times New Roman" pitchFamily="18" charset="0"/>
              </a:rPr>
            </a:br>
            <a:r>
              <a:rPr lang="ru-RU" sz="3400" b="1" i="1" dirty="0" smtClean="0">
                <a:latin typeface="Times New Roman" pitchFamily="18" charset="0"/>
                <a:cs typeface="Times New Roman" pitchFamily="18" charset="0"/>
              </a:rPr>
              <a:t>открыли перед ним новые возможности и перспективы. Европа пришла в движение» </a:t>
            </a:r>
            <a:br>
              <a:rPr lang="ru-RU" sz="3400" b="1" i="1" dirty="0" smtClean="0">
                <a:latin typeface="Times New Roman" pitchFamily="18" charset="0"/>
                <a:cs typeface="Times New Roman" pitchFamily="18" charset="0"/>
              </a:rPr>
            </a:br>
            <a:r>
              <a:rPr lang="ru-RU" sz="1200" b="1" i="1" dirty="0" smtClean="0">
                <a:latin typeface="Times New Roman" pitchFamily="18" charset="0"/>
                <a:cs typeface="Times New Roman" pitchFamily="18" charset="0"/>
              </a:rPr>
              <a:t>    </a:t>
            </a:r>
          </a:p>
          <a:p>
            <a:r>
              <a:rPr lang="ru-RU" sz="3400" b="1" i="1" dirty="0" smtClean="0">
                <a:latin typeface="Times New Roman" pitchFamily="18" charset="0"/>
                <a:cs typeface="Times New Roman" pitchFamily="18" charset="0"/>
              </a:rPr>
              <a:t>                     </a:t>
            </a:r>
            <a:r>
              <a:rPr lang="ru-RU" sz="3200" b="1" i="1" dirty="0" smtClean="0">
                <a:latin typeface="Times New Roman" pitchFamily="18" charset="0"/>
                <a:cs typeface="Times New Roman" pitchFamily="18" charset="0"/>
              </a:rPr>
              <a:t>Романо </a:t>
            </a:r>
            <a:r>
              <a:rPr lang="ru-RU" sz="3200" b="1" i="1" dirty="0" err="1" smtClean="0">
                <a:latin typeface="Times New Roman" pitchFamily="18" charset="0"/>
                <a:cs typeface="Times New Roman" pitchFamily="18" charset="0"/>
              </a:rPr>
              <a:t>Гвардини</a:t>
            </a:r>
            <a:endParaRPr lang="ru-RU" sz="3200" i="1" dirty="0" smtClean="0">
              <a:latin typeface="Times New Roman" pitchFamily="18" charset="0"/>
              <a:cs typeface="Times New Roman" pitchFamily="18" charset="0"/>
            </a:endParaRPr>
          </a:p>
        </p:txBody>
      </p:sp>
      <p:pic>
        <p:nvPicPr>
          <p:cNvPr id="3" name="Рисунок 2" descr="ph03111.jpg"/>
          <p:cNvPicPr>
            <a:picLocks noChangeAspect="1"/>
          </p:cNvPicPr>
          <p:nvPr/>
        </p:nvPicPr>
        <p:blipFill>
          <a:blip r:embed="rId3" cstate="email"/>
          <a:stretch>
            <a:fillRect/>
          </a:stretch>
        </p:blipFill>
        <p:spPr>
          <a:xfrm>
            <a:off x="928663" y="4777460"/>
            <a:ext cx="3857652" cy="2080540"/>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274576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6543692" cy="1071546"/>
          </a:xfrm>
          <a:ln>
            <a:solidFill>
              <a:schemeClr val="accent1"/>
            </a:solidFill>
          </a:ln>
        </p:spPr>
        <p:txBody>
          <a:bodyPr>
            <a:normAutofit fontScale="90000"/>
          </a:bodyPr>
          <a:lstStyle/>
          <a:p>
            <a:r>
              <a:rPr lang="ru-RU" sz="66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ЦЕЛЬ УРОКА</a:t>
            </a:r>
            <a:endParaRPr lang="ru-RU" sz="66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одержимое 3"/>
          <p:cNvSpPr>
            <a:spLocks noGrp="1"/>
          </p:cNvSpPr>
          <p:nvPr>
            <p:ph idx="1"/>
          </p:nvPr>
        </p:nvSpPr>
        <p:spPr>
          <a:xfrm>
            <a:off x="285720" y="1142984"/>
            <a:ext cx="6286544" cy="5357850"/>
          </a:xfrm>
          <a:solidFill>
            <a:srgbClr val="FFCC99">
              <a:alpha val="69804"/>
            </a:srgbClr>
          </a:solidFill>
        </p:spPr>
        <p:txBody>
          <a:bodyPr>
            <a:normAutofit fontScale="92500" lnSpcReduction="10000"/>
          </a:bodyPr>
          <a:lstStyle/>
          <a:p>
            <a:pPr marL="0" indent="0" algn="ctr">
              <a:spcBef>
                <a:spcPts val="0"/>
              </a:spcBef>
              <a:buNone/>
            </a:pPr>
            <a:r>
              <a:rPr lang="ru-RU" sz="4000" dirty="0" smtClean="0">
                <a:latin typeface="Times New Roman" pitchFamily="18" charset="0"/>
                <a:cs typeface="Times New Roman" pitchFamily="18" charset="0"/>
              </a:rPr>
              <a:t>Узнать, какие исторические события дали название целой исторической эпохе - </a:t>
            </a:r>
            <a:r>
              <a:rPr lang="ru-RU" sz="4000" dirty="0" err="1" smtClean="0">
                <a:latin typeface="Times New Roman" pitchFamily="18" charset="0"/>
                <a:cs typeface="Times New Roman" pitchFamily="18" charset="0"/>
              </a:rPr>
              <a:t>эпохе</a:t>
            </a:r>
            <a:r>
              <a:rPr lang="ru-RU" sz="4000" dirty="0" smtClean="0">
                <a:latin typeface="Times New Roman" pitchFamily="18" charset="0"/>
                <a:cs typeface="Times New Roman" pitchFamily="18" charset="0"/>
              </a:rPr>
              <a:t> Великих географических открытий, познакомиться с выдающимися мореплавателями-первопроходцами, а также выяснить значение и последствия этих событий</a:t>
            </a:r>
          </a:p>
          <a:p>
            <a:pPr marL="514350" indent="-514350">
              <a:buNone/>
            </a:pPr>
            <a:endParaRPr lang="ru-RU" dirty="0"/>
          </a:p>
        </p:txBody>
      </p:sp>
    </p:spTree>
    <p:extLst>
      <p:ext uri="{BB962C8B-B14F-4D97-AF65-F5344CB8AC3E}">
        <p14:creationId xmlns="" xmlns:p14="http://schemas.microsoft.com/office/powerpoint/2010/main" val="4274576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1514</TotalTime>
  <Words>1381</Words>
  <Application>Microsoft Office PowerPoint</Application>
  <PresentationFormat>Экран (4:3)</PresentationFormat>
  <Paragraphs>219</Paragraphs>
  <Slides>40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Слайд 1</vt:lpstr>
      <vt:lpstr>Слайд 2</vt:lpstr>
      <vt:lpstr>Слайд 3</vt:lpstr>
      <vt:lpstr>Слайд 4</vt:lpstr>
      <vt:lpstr>Слайд 5</vt:lpstr>
      <vt:lpstr>Слайд 6</vt:lpstr>
      <vt:lpstr>Слайд 7</vt:lpstr>
      <vt:lpstr>Слайд 8</vt:lpstr>
      <vt:lpstr>ЦЕЛЬ УРОКА</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Первые колониальные империи</vt:lpstr>
      <vt:lpstr>Слайд 29</vt:lpstr>
      <vt:lpstr>Слайд 30</vt:lpstr>
      <vt:lpstr>Слайд 31</vt:lpstr>
      <vt:lpstr>Слайд 32</vt:lpstr>
      <vt:lpstr>Слайд 33</vt:lpstr>
      <vt:lpstr>С кем из путешественников-первооткрывателей мы сегодня познакомились?</vt:lpstr>
      <vt:lpstr>Слайд 35</vt:lpstr>
      <vt:lpstr>Слайд 36</vt:lpstr>
      <vt:lpstr>Слайд 37</vt:lpstr>
      <vt:lpstr>Слайд 38</vt:lpstr>
      <vt:lpstr>Слайд 39</vt:lpstr>
      <vt:lpstr>Слайд 40</vt:lpstr>
    </vt:vector>
  </TitlesOfParts>
  <Company>Семья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Кочетова А.А.</dc:creator>
  <cp:lastModifiedBy>Roman</cp:lastModifiedBy>
  <cp:revision>147</cp:revision>
  <dcterms:created xsi:type="dcterms:W3CDTF">2015-09-05T16:48:57Z</dcterms:created>
  <dcterms:modified xsi:type="dcterms:W3CDTF">2017-05-11T18:23:26Z</dcterms:modified>
</cp:coreProperties>
</file>