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71" r:id="rId3"/>
    <p:sldId id="263" r:id="rId4"/>
    <p:sldId id="261" r:id="rId5"/>
    <p:sldId id="265" r:id="rId6"/>
    <p:sldId id="273" r:id="rId7"/>
    <p:sldId id="264" r:id="rId8"/>
    <p:sldId id="266" r:id="rId9"/>
    <p:sldId id="272" r:id="rId10"/>
    <p:sldId id="281" r:id="rId11"/>
    <p:sldId id="274" r:id="rId12"/>
    <p:sldId id="276" r:id="rId13"/>
    <p:sldId id="277" r:id="rId14"/>
    <p:sldId id="280" r:id="rId15"/>
    <p:sldId id="282" r:id="rId16"/>
    <p:sldId id="283" r:id="rId17"/>
    <p:sldId id="285" r:id="rId18"/>
    <p:sldId id="279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1B3A-515A-4133-AF0E-629422D7ED73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6BD4-4FE9-4033-AB41-8DE4E8EA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3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BD4-4FE9-4033-AB41-8DE4E8EACE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9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BD4-4FE9-4033-AB41-8DE4E8EACE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6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gif"/><Relationship Id="rId5" Type="http://schemas.openxmlformats.org/officeDocument/2006/relationships/image" Target="../media/image14.jpeg"/><Relationship Id="rId4" Type="http://schemas.openxmlformats.org/officeDocument/2006/relationships/hyperlink" Target="http://www.google.kz/url?sa=i&amp;rct=j&amp;q=&amp;esrc=s&amp;frm=1&amp;source=images&amp;cd=&amp;cad=rja&amp;uact=8&amp;ved=0CAcQjRw&amp;url=http://booklya.com.ua/?type=book&amp;find_what=7520&amp;key=author_id&amp;page=2&amp;ei=APyrVPOVDIqeywO_r4GoCw&amp;psig=AFQjCNG6KFHPeb5Nxo9oybZj3uQU0u9QYA&amp;ust=14206437072634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redir?q=%D0%A7%D0%B5%D0%BB%D0%BE%D0%B2%D0%B5%D0%BA%20%D0%B8%20%D0%BF%D1%80%D0%B8%D1%80%D0%BE%D0%B4%D0%B0%20%D0%9C.%D0%9C.%D0%9F%D1%80%D0%B8%D1%88%D0%B2%D0%B8%D0%BD%20&amp;via_page=1&amp;type=sr&amp;redir=eJzLKCkpsNLXzy_JSC0qSk1LLUosKdZLzMlJSi0u0Ssq1c_JLAGJlRal6hsYGJoaWVqaxhvoZZTk5jBcWH5h64XdF_Zd2ASkdylc2KFwYf_Fhgs7gHjfhS0XNihcmKMHQvPBgh1AZTsu7FVgMDSxsDQ1MTSwtGAoLHxx-P26Jy-Dy48bPby_6DgAv7ZGC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go.mail.ru/redir?q=%D0%9C.%D0%9C.%D0%9F%D1%80%D0%B8%D1%88%D0%B2%D0%B8%D0%BD%20%D0%BD%D0%B0%20%D0%A1%D0%BC%D0%BE%D0%BB%D0%B5%D0%BD%D1%89%D0%B8%D0%BD%D0%B5&amp;via_page=1&amp;type=sr&amp;redir=eJzLKCkpsNLXzy_JSC0qSk1LLUosKdZLzMlJSi0u0Ssq1c_JLAGJlRal6hsYGBmZGZqZxBvoZZTk5jBcmKMHQvMvNlzYcbHjwqYLOy7sVbiw98IGhQsLL-y5sO_C7gtbL-y92AkSv7CVwdDEwtLUxNDAxJhBVpXrsJmrv0vSu8_njmsGzgAAN4U9i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://go.mail.ru/redir?q=%D0%9C.%D0%9C.%D0%9F%D1%80%D0%B8%D1%88%D0%B2%D0%B8%D0%BD%D0%B0%20(1873-1954)%20%D0%9A%D0%BD%D0%B8%D0%B3%D0%B8%20%D0%9F%D1%80%D0%B8%D1%88%D0%B2%D0%B8%D0%BD%D0%B0&amp;via_page=1&amp;type=sr&amp;redir=eJzLKCkpsNLXL0pNKylKzUvRKyrVtzA3NDbVyyjJzWG4MEcPhOZfbLiw42LHhU0XdlzYe2GDgoahhbmxrqGlqYmmwoVZQKEdFzZf2KGAro7B0MQCqMbA0tiCIfr99l2aS45Pf3lBpnvPskUsAPoXOfU" TargetMode="External"/><Relationship Id="rId11" Type="http://schemas.openxmlformats.org/officeDocument/2006/relationships/hyperlink" Target="http://go.mail.ru/redir?q=%D0%A7%D0%B5%D0%BB%D0%BE%D0%B2%D0%B5%D0%BA%20%D0%B8%20%D0%BF%D1%80%D0%B8%D1%80%D0%BE%D0%B4%D0%B0%20%D0%B2%20%D0%BF%D1%80%D0%BE%D0%B8%D0%B7%D0%B2%D0%B5%D0%B4%D0%B5%D0%BD%D0%B8%D1%8F%D1%85%20%D0%9F%D1%80%D0%B8%D1%88%D0%B2%D0%B8%D0%BD%D0%B0%20&amp;via_page=1&amp;type=sr&amp;redir=eJzLKCkpsNLXLy8v1ysuKU1JyixKT9TLzEvL10_OSM3JL0vN1s3ULSjKLMpPSdQtA7LyM6vKUlNS8zIrEytAEsUZZZl5ifoMF5Zf2Hph94V9FzYB6V0KF3YoXNh_seHCDiDed2HLhQ0KFzZBRPZd2HFhO1jVFiDeC1TRf7FV4cJ8sOIOoMQOoOAGBQZDEwtLUxNDIzNjhi9H5zqKeNrYfOni3sOmKP0LAChhXIM" TargetMode="External"/><Relationship Id="rId5" Type="http://schemas.openxmlformats.org/officeDocument/2006/relationships/hyperlink" Target="http://go.mail.ru/redir?q=%D0%9F%D1%80%D0%B8%D1%80%D0%BE%D0%B4%D0%B0%20%D0%B2%20%D0%B4%D0%BD%D0%B5%D0%B2%D0%BD%D0%B8%D0%BA%D0%B0%D1%85%20%D0%9C.%D0%9F%D1%80%D0%B8%D1%88%D0%B2%D0%B8%D0%BD%D0%B0&amp;via_page=1&amp;type=sr&amp;redir=eJzLKCkpKLbS1y8q1SvPzM4sSE3JTNTLL0rXB_H0VV0MVC1NQKSTC5g0BZNGSCIWYNIRwo4Ha3DWQ6XdVF0MVS0MYMqBbAskYyyQDDNguDD_YsOFHUC878KWCxsULmxSANJ7L2y9sAlI7riw68KGi60KF-boQdV1AMV3AGU2MBiaWFiamhiYWRoypAvWXVg5r_swt29MhEbuzXMAQ45THw" TargetMode="External"/><Relationship Id="rId10" Type="http://schemas.openxmlformats.org/officeDocument/2006/relationships/hyperlink" Target="http://go.mail.ru/redir?q=%D0%95%D0%B8%D0%B4%D0%B8%D0%BD%D1%81%D1%82%D0%B2%D0%BE%20%D1%87%D0%B5%D0%BB%D0%BE%D0%B2%D0%B5%D0%BA%D0%B0%20%D0%B8%20%D0%BF%D1%80%D0%B8%D1%80%D0%BE%D0%B4%D1%8B&amp;via_page=1&amp;type=sr&amp;redir=eJzLKCkpsNLXT8ksyMnPTUrUKyrVL88vytY3NDSzsDRguDD1wo4LW4B478XGi00XNl3Yp3Cx_cLWC7sv7ANytl7YdWGDwoUdChf2X2y4sAOI913YcrGbwdDEwtLUxNDY3IJB5CBD9TPvlmLGY3N7Jpe6LAQAWtA4yA" TargetMode="External"/><Relationship Id="rId4" Type="http://schemas.openxmlformats.org/officeDocument/2006/relationships/image" Target="../media/image12.gif"/><Relationship Id="rId9" Type="http://schemas.openxmlformats.org/officeDocument/2006/relationships/hyperlink" Target="http://go.mail.ru/redir?q=%D0%9C%D0%B8%D1%80%20%D0%B8%20%D0%BF%D1%80%D0%B8%D1%80%D0%BE%D0%B4%D0%B0%20%D0%B2%20%D1%82%D0%B2%D0%BE%D1%80%D1%87%D0%B5%D1%81%D1%82%D0%B2%D0%B5%20%D0%9C.%D0%9F%D1%80%D0%B8%D1%88%D0%B2%D0%B8%D0%BD%D0%B0&amp;via_page=1&amp;type=sr&amp;redir=eJzLKCkpsNLXLy8v18vJLClK1Csq1U_Ozy3IL84syczP009PLQHyM1P0DQwMTIwsDQwNLUwszEwMTC1MDMz0GS7MubDjYoPChR0KF_ZfbACxL-y7sOXCBoULmxQuNl3YdGHfxYaL7Re2XmwE87YqXJijd2E-WGUHkL_jwt4LGxgMTSwsTU0MDE0NGBab-2_86bMuvmNZZ9XaEMNHALR5S-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6823" y="1182197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мастеров, как 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М.Пришвин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писал </a:t>
            </a:r>
            <a:endParaRPr lang="kk-KZ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К.Г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Паустовский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мало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жизни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мастеров, что могут написать целую поэму о каждом слетающем с дерева листе.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этих листьев падает неисчислимое множество.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1" y="485447"/>
            <a:ext cx="7663353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 и природа </a:t>
            </a:r>
            <a:r>
              <a:rPr lang="ru-RU" sz="2600" b="1" i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творчестве </a:t>
            </a:r>
            <a:r>
              <a:rPr lang="ru-RU" sz="2600" b="1" i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sz="2600" b="1" i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libr-sch-2.moy.su/_pu/6/95293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5627"/>
            <a:ext cx="1272553" cy="18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ibr-sch-2.moy.su/_pu/6/69893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61" y="2517981"/>
            <a:ext cx="1379888" cy="18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ozone.ru/multimedia/books_covers/1000655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65627"/>
            <a:ext cx="1338459" cy="18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mniza.de/WebRoot/Store22/Shops/62303963/4F4D/B42E/DB4F/4A98/FF77/C0A8/28B8/5991/978-5-878-01252-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" y="2517981"/>
            <a:ext cx="1264710" cy="18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900igr.net/datai/literatura/Prishvin/0010-006-Prishvin-stal-uchitelem-dlja-mnogikh-russkikh-pisatelej-kotorye-posvjati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7" y="2451607"/>
            <a:ext cx="3609213" cy="3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7445" y="5949280"/>
            <a:ext cx="454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выполнена учителями русского языка и литературы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Абировой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К.М. 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Оспановой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Н.Б</a:t>
            </a:r>
            <a:r>
              <a:rPr lang="ru-RU" sz="1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ЮКО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г.Шымкента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ОСШ №72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7002"/>
      </p:ext>
    </p:extLst>
  </p:cSld>
  <p:clrMapOvr>
    <a:masterClrMapping/>
  </p:clrMapOvr>
  <p:transition spd="slow" advTm="6659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88761" y="1007150"/>
            <a:ext cx="3675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Лесная капель” (1943)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7211" y="20608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преобразующей деятельности</a:t>
            </a:r>
          </a:p>
          <a:p>
            <a:pPr algn="ctr"/>
            <a:r>
              <a:rPr lang="ru-RU" sz="2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лесного ручья </a:t>
            </a:r>
            <a:endParaRPr lang="ru-RU" sz="2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979" y="321297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229" indent="0"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1. Описание вечной устремлённости ручья-это      творящее начало воды.</a:t>
            </a:r>
          </a:p>
          <a:p>
            <a:pPr marL="78229" indent="0"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2. Ручей даёт-жизнь не только растительному царству, но и животным.</a:t>
            </a:r>
          </a:p>
        </p:txBody>
      </p:sp>
      <p:pic>
        <p:nvPicPr>
          <p:cNvPr id="6" name="Picture 2" descr="http://booklya.com.ua/files/books/3904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43" y="1268760"/>
            <a:ext cx="330402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4" descr="G:\картина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483548" y="469924"/>
            <a:ext cx="810709" cy="9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166888"/>
      </p:ext>
    </p:extLst>
  </p:cSld>
  <p:clrMapOvr>
    <a:masterClrMapping/>
  </p:clrMapOvr>
  <p:transition spd="slow" advTm="1213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626100"/>
            <a:ext cx="51845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528" indent="-521528">
              <a:buFontTx/>
              <a:buAutoNum type="arabicPeriod"/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Ручьи-первые признаки наступающей весны.</a:t>
            </a:r>
          </a:p>
          <a:p>
            <a:pPr marL="521528" indent="-521528">
              <a:buFontTx/>
              <a:buAutoNum type="arabicPeriod"/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Земля покрывается яркой, глаз ласкающей зеленью.</a:t>
            </a:r>
          </a:p>
          <a:p>
            <a:pPr marL="521528" indent="-521528">
              <a:buFontTx/>
              <a:buAutoNum type="arabicPeriod"/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Весной воздух прозрачный.</a:t>
            </a:r>
          </a:p>
          <a:p>
            <a:pPr marL="521528" indent="-521528">
              <a:buFontTx/>
              <a:buAutoNum type="arabicPeriod"/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Пробуждение леса.</a:t>
            </a:r>
          </a:p>
          <a:p>
            <a:pPr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kk-KZ" sz="2200" kern="0" dirty="0">
                <a:ln w="1905"/>
                <a:solidFill>
                  <a:srgbClr val="1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"Между молодыми деревьями трава,цветы-нигде и не встречал так много анемон и фиалок. Но чудесна тут белая, выбитая человеческими ногами тропа; теперь она вьётся среди бесчисленных, раскрывающих почки  кустарников черёмухи, орешников и молодых берёз. Порхает бабочка-лимонница. Сколько великого счастья-пройти по такой тропе!.."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37" y="3549977"/>
            <a:ext cx="1800201" cy="27525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65" y="476672"/>
            <a:ext cx="1944216" cy="2639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G:\картина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305167" y="389659"/>
            <a:ext cx="867761" cy="10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544552"/>
      </p:ext>
    </p:extLst>
  </p:cSld>
  <p:clrMapOvr>
    <a:masterClrMapping/>
  </p:clrMapOvr>
  <p:transition spd="slow" advTm="271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2" y="-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147838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Свечи на соснах стали далеко заметны. Рожь в коленах. Роскошно одеты деревья, высокие травы, цветы. Птицы ранней весной замирают: самцы, меняя, забились в крепкие места</a:t>
            </a:r>
            <a:r>
              <a:rPr lang="kk-K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самки </a:t>
            </a:r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говеют на гнёздах. Звери заняты поисками пищи для молодых”.</a:t>
            </a:r>
          </a:p>
          <a:p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М.Пришвин сказал о животных главное: все они заняты одним делом – живут</a:t>
            </a:r>
            <a:r>
              <a:rPr lang="kk-K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растут, заботятся</a:t>
            </a:r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kk-K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и осуществлять вечный процесс развития, обновления.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s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4012"/>
            <a:ext cx="2509532" cy="51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545897" y="455445"/>
            <a:ext cx="834427" cy="10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519139"/>
      </p:ext>
    </p:extLst>
  </p:cSld>
  <p:clrMapOvr>
    <a:masterClrMapping/>
  </p:clrMapOvr>
  <p:transition spd="slow" advTm="2251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71853" y="313620"/>
            <a:ext cx="529637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„Неодетая весна”</a:t>
            </a:r>
            <a:br>
              <a:rPr lang="kk-KZ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kk-KZ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„Этажи леса”</a:t>
            </a:r>
          </a:p>
          <a:p>
            <a:r>
              <a:rPr lang="kk-KZ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о многоярусной жизни лесного населения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5238" y="5773797"/>
            <a:ext cx="182495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полевки </a:t>
            </a:r>
          </a:p>
          <a:p>
            <a:pPr algn="ctr"/>
            <a:r>
              <a:rPr lang="kk-KZ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землеройки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532" y="1677007"/>
            <a:ext cx="147874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Птички-невелички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4410" y="1677006"/>
            <a:ext cx="11521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этаж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5667" y="3556552"/>
            <a:ext cx="12054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</a:p>
          <a:p>
            <a:pPr algn="ctr"/>
            <a:r>
              <a:rPr lang="kk-KZ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этаж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8859" y="3534762"/>
            <a:ext cx="14787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Дупляные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0315" y="5770601"/>
            <a:ext cx="12961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нижний 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этаж</a:t>
            </a:r>
          </a:p>
        </p:txBody>
      </p:sp>
      <p:pic>
        <p:nvPicPr>
          <p:cNvPr id="12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601712" y="363850"/>
            <a:ext cx="764660" cy="9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25238" y="5006175"/>
            <a:ext cx="1824954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В верхних слоях почвы,</a:t>
            </a:r>
          </a:p>
          <a:p>
            <a:pPr algn="ctr"/>
            <a:r>
              <a:rPr lang="kk-KZ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корней деревьев)</a:t>
            </a: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http://5fan.ru/files/0/5fan_ru_3601.html_files/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3499"/>
            <a:ext cx="3537186" cy="51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371340"/>
      </p:ext>
    </p:extLst>
  </p:cSld>
  <p:clrMapOvr>
    <a:masterClrMapping/>
  </p:clrMapOvr>
  <p:transition spd="slow" advTm="127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41" y="836712"/>
            <a:ext cx="5467487" cy="14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0828" y="2422570"/>
            <a:ext cx="538234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229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kk-KZ" sz="2400" i="1" dirty="0">
                <a:solidFill>
                  <a:srgbClr val="023803"/>
                </a:solidFill>
                <a:latin typeface="Times New Roman" pitchFamily="18" charset="0"/>
                <a:cs typeface="Times New Roman" pitchFamily="18" charset="0"/>
              </a:rPr>
              <a:t>1. Ячмень сеют, когда молодой скворец голову в окошке показывает.</a:t>
            </a:r>
          </a:p>
          <a:p>
            <a:pPr marL="78229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kk-KZ" sz="2400" i="1" dirty="0">
                <a:solidFill>
                  <a:srgbClr val="023803"/>
                </a:solidFill>
                <a:latin typeface="Times New Roman" pitchFamily="18" charset="0"/>
                <a:cs typeface="Times New Roman" pitchFamily="18" charset="0"/>
              </a:rPr>
              <a:t>2. Зацветает рябина, и кончается весна, а когда рябина покраснеет, кончится лето.</a:t>
            </a:r>
            <a:endParaRPr lang="ru-RU" sz="2400" i="1" dirty="0">
              <a:solidFill>
                <a:srgbClr val="0238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1088477" y="682321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арт4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4427397"/>
            <a:ext cx="7297693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166888"/>
      </p:ext>
    </p:extLst>
  </p:cSld>
  <p:clrMapOvr>
    <a:masterClrMapping/>
  </p:clrMapOvr>
  <p:transition spd="slow" advTm="92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90304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Обращение М. Пришвина к  молодёжи:</a:t>
            </a:r>
          </a:p>
          <a:p>
            <a:r>
              <a:rPr lang="kk-KZ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kk-KZ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хозяева нашей природы, и она для нас кладовая солнца с великими сокровищами жизни. Мало того, чтобы сокровища эти охранять, -их надо открывать и показывать. Для рыбы нужна чистая вода-будем охранять наши водоёмы. В лесах, степях, горах разные ценные животные –будем охранять наши леса, степи, горы.”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507293" y="370385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4437540"/>
            <a:ext cx="7297693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59266"/>
      </p:ext>
    </p:extLst>
  </p:cSld>
  <p:clrMapOvr>
    <a:masterClrMapping/>
  </p:clrMapOvr>
  <p:transition spd="slow" advTm="226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95158" y="1412776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способностью творить, по мнению М. Пришвина, обладает не только человек, но и природа, он ставит вопрос: а нельзя ли объединить эти формы творчества,  не стоит  ли человеку вступить в сотворчество с природой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1012015" y="679517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4221088"/>
            <a:ext cx="7297693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225340"/>
      </p:ext>
    </p:extLst>
  </p:cSld>
  <p:clrMapOvr>
    <a:masterClrMapping/>
  </p:clrMapOvr>
  <p:transition spd="slow" advTm="101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1644" y="692696"/>
            <a:ext cx="3603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„Корабельная чаща”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2134" y="1237926"/>
            <a:ext cx="5904656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kk-KZ" sz="22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учатся любить и охранять леса,реки и озёра.</a:t>
            </a:r>
            <a:r>
              <a:rPr lang="ru-RU" sz="22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Бережное отношение к лесу рождается лишь в заботе о нём. Когда человек сажает  дерево и годами ухаживает за ним, он начинает хорошо понимать жизнь растения, которое на его глазах набиралось сил, росло с каждым годом поднимаясь всё выше; 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200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2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посадивший дерево, начинает ценить свой собственный труд и через это ценить и любить самое дерево”.</a:t>
            </a:r>
            <a:endParaRPr lang="kk-KZ" sz="2200" kern="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843771" y="413630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307" y="4509120"/>
            <a:ext cx="7297693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085653"/>
      </p:ext>
    </p:extLst>
  </p:cSld>
  <p:clrMapOvr>
    <a:masterClrMapping/>
  </p:clrMapOvr>
  <p:transition spd="slow" advTm="184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55676" y="961393"/>
            <a:ext cx="58326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Вывод: Книги М. Пришвина учат нас видеть в природе не только мастерскую и храм, где человек трудится и наслаждается её величием и красотой, но и понимать , что природа – это живое, развивающееся явление, где есть свои строгие законы, которые не должны нарушаться. Жизнь и развитие человечества неразрывно связаны с действием и функционированием миллионы лет складывавщихся важнейших законов природы, утверждает писатель.</a:t>
            </a:r>
            <a:endParaRPr lang="ru-RU" sz="2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G:\карт4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307" y="4509120"/>
            <a:ext cx="7297693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612354" y="413629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166888"/>
      </p:ext>
    </p:extLst>
  </p:cSld>
  <p:clrMapOvr>
    <a:masterClrMapping/>
  </p:clrMapOvr>
  <p:transition spd="slow" advTm="201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804228"/>
            <a:ext cx="3921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645698" y="319476"/>
            <a:ext cx="895562" cy="10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731" y="1626034"/>
            <a:ext cx="7361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«Календарь природы», «Неодетая весна», «Лесная капель», «Корабельная чаща». Изд.: «Урожай», 1977.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М.А.Зотов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Человек и природа в творчестве Михаила Пришвина. Москва. «Просвещение». 1982.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 в дневниках Михаила Пришвина.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ru.wikipedia.org/wiki/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5"/>
              </a:rPr>
              <a:t>Дневники_М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М.М.Пришвин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(1873-1954). Книги Пришвина,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написаннные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детей.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reftrend.ru/87135.html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Пришвин на Смоленщине.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и деятельность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 otherreferats.allbest.ru/.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и природа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8"/>
              </a:rPr>
              <a:t> otherreferats.allbest.ru/.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 и природа в творчестве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9"/>
              </a:rPr>
              <a:t> litra.ru/composition/get/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9"/>
              </a:rPr>
              <a:t>coid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9"/>
              </a:rPr>
              <a:t>/.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Единство человека и природы.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0"/>
              </a:rPr>
              <a:t> diplomba.ru/work/116890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и природа в произведениях Пришвина.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/>
              </a:rPr>
              <a:t> studbirga.info/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11"/>
              </a:rPr>
              <a:t>chelovek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/>
              </a:rPr>
              <a:t>-i-.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85653"/>
      </p:ext>
    </p:extLst>
  </p:cSld>
  <p:clrMapOvr>
    <a:masterClrMapping/>
  </p:clrMapOvr>
  <p:transition spd="slow" advTm="228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8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7397" y="573209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5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5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500" b="1" dirty="0">
                <a:ln w="50800"/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3200" b="1" i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и природа в творчестве</a:t>
            </a:r>
          </a:p>
          <a:p>
            <a:r>
              <a:rPr lang="ru-RU" sz="3200" b="1" i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b="1" i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sz="3200" b="1" i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n w="50800"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7059"/>
            <a:ext cx="712879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endParaRPr lang="kk-KZ" sz="2500" b="1" dirty="0">
              <a:ln w="50800"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5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эстетические чувства</a:t>
            </a:r>
          </a:p>
          <a:p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</a:t>
            </a:r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нравственный облик</a:t>
            </a:r>
            <a:endParaRPr lang="kk-KZ" sz="2500" dirty="0">
              <a:ln w="50800"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• </a:t>
            </a:r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пробуждать творческое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начало,</a:t>
            </a:r>
          </a:p>
          <a:p>
            <a:r>
              <a:rPr lang="kk-KZ" sz="2500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бережном отношении </a:t>
            </a:r>
          </a:p>
          <a:p>
            <a:r>
              <a:rPr lang="kk-KZ" sz="25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к природе</a:t>
            </a:r>
            <a:endParaRPr lang="kk-KZ" sz="2500" dirty="0">
              <a:ln w="50800"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карт4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234" y="4149080"/>
            <a:ext cx="7913179" cy="25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03984"/>
      </p:ext>
    </p:extLst>
  </p:cSld>
  <p:clrMapOvr>
    <a:masterClrMapping/>
  </p:clrMapOvr>
  <p:transition spd="slow" advTm="7069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88" y="2643121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433" flipH="1">
            <a:off x="3840588" y="929827"/>
            <a:ext cx="1637540" cy="16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3153" y="3819873"/>
            <a:ext cx="72976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81668"/>
      </p:ext>
    </p:extLst>
  </p:cSld>
  <p:clrMapOvr>
    <a:masterClrMapping/>
  </p:clrMapOvr>
  <p:transition spd="slow" advTm="1136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58" y="33303"/>
            <a:ext cx="917825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89603" y="448134"/>
            <a:ext cx="4156473" cy="648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Обоснование: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53319"/>
            <a:ext cx="7433059" cy="398330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/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увидеть и понять красоту природы, воспитать высокие нравственные качества, которые необходимы для последующего развития и формирования как личности, как человека. Рассматривая природу и нравственность как единое целое, формировать  у учащихся потребность в общении с природой, потребность в бережном отношении к ней, а также в выборе своих действий.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карт4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13" y="4725144"/>
            <a:ext cx="821765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811203"/>
      </p:ext>
    </p:extLst>
  </p:cSld>
  <p:clrMapOvr>
    <a:masterClrMapping/>
  </p:clrMapOvr>
  <p:transition spd="slow" advTm="1635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fb.ru/misc/i/gallery/26550/729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14" y="2661005"/>
            <a:ext cx="2982294" cy="34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9514" y="811361"/>
            <a:ext cx="3642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kk-KZ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общении с природой человек как бы заново открывает и самого себя, причём подчас с неожиданной стороны, глубже проникает в свой </a:t>
            </a:r>
            <a:r>
              <a:rPr lang="kk-KZ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собственный </a:t>
            </a:r>
            <a:r>
              <a:rPr lang="kk-KZ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внутренный мир.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3532" y="26064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Вдохновенный</a:t>
            </a:r>
            <a:r>
              <a:rPr lang="kk-KZ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певец природы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9146" y="6056931"/>
            <a:ext cx="4376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Михаил Михайлович Пришвин </a:t>
            </a:r>
            <a:endParaRPr lang="kk-KZ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1873-1954)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187" y="5025880"/>
            <a:ext cx="235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Я, друзья мои, </a:t>
            </a:r>
          </a:p>
          <a:p>
            <a:pPr algn="ctr"/>
            <a:r>
              <a:rPr lang="ru-RU" sz="16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пишу о природе,</a:t>
            </a:r>
          </a:p>
          <a:p>
            <a:pPr algn="ctr"/>
            <a:r>
              <a:rPr lang="ru-RU" sz="16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 же только</a:t>
            </a:r>
          </a:p>
          <a:p>
            <a:pPr algn="ctr"/>
            <a:r>
              <a:rPr lang="ru-RU" sz="16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людях и думаю.</a:t>
            </a:r>
          </a:p>
          <a:p>
            <a:pPr algn="ctr"/>
            <a:r>
              <a:rPr lang="ru-RU" sz="160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М.М</a:t>
            </a:r>
            <a:r>
              <a:rPr lang="ru-RU" sz="160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Пришвин </a:t>
            </a:r>
          </a:p>
        </p:txBody>
      </p:sp>
      <p:pic>
        <p:nvPicPr>
          <p:cNvPr id="9" name="Picture 5" descr="d3b6515a7ba5a298aa405ba2c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8" y="1050131"/>
            <a:ext cx="2353034" cy="39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7081" y="2588502"/>
            <a:ext cx="5759114" cy="22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1"/>
    </mc:Choice>
    <mc:Fallback xmlns="">
      <p:transition spd="slow" advTm="159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" y="10369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481179" y="18952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00" y="1895276"/>
            <a:ext cx="2873542" cy="19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верх 8"/>
          <p:cNvSpPr/>
          <p:nvPr/>
        </p:nvSpPr>
        <p:spPr>
          <a:xfrm>
            <a:off x="4153108" y="1437506"/>
            <a:ext cx="414595" cy="4577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220243" flipV="1">
            <a:off x="2383510" y="2359801"/>
            <a:ext cx="636171" cy="363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7859349" flipV="1">
            <a:off x="3110322" y="3565122"/>
            <a:ext cx="575004" cy="454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4037592">
            <a:off x="5178774" y="3570777"/>
            <a:ext cx="662872" cy="443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1666391"/>
            <a:ext cx="1821368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81705" y="4077072"/>
            <a:ext cx="2102446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очерков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60946" y="468660"/>
            <a:ext cx="2347231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Живая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97793" y="1715207"/>
            <a:ext cx="2139015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бытия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10210" y="4077072"/>
            <a:ext cx="2139015" cy="104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Вдохновение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" name="Picture 2" descr="G:\карт4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1030" y="4797153"/>
            <a:ext cx="6984776" cy="18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452755">
            <a:off x="5787665" y="2246767"/>
            <a:ext cx="661887" cy="417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398644"/>
      </p:ext>
    </p:extLst>
  </p:cSld>
  <p:clrMapOvr>
    <a:masterClrMapping/>
  </p:clrMapOvr>
  <p:transition spd="slow" advTm="73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69976" y="1101088"/>
            <a:ext cx="64103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latin typeface="Times New Roman" pitchFamily="18" charset="0"/>
                <a:cs typeface="Times New Roman" pitchFamily="18" charset="0"/>
              </a:rPr>
              <a:t>Чтобы точно передать движение времени и природы,  М. Пришвин прибегает к сжатым синтаксическим </a:t>
            </a:r>
          </a:p>
          <a:p>
            <a:r>
              <a:rPr lang="ru-RU" sz="2000" b="1" dirty="0">
                <a:ln w="1905"/>
                <a:latin typeface="Times New Roman" pitchFamily="18" charset="0"/>
                <a:cs typeface="Times New Roman" pitchFamily="18" charset="0"/>
              </a:rPr>
              <a:t>конструкциям. Приход осени: «Дожди вовсе замучили хозяев. Стрижи давно улетели. Ласточки табунятся в полях. Было уже два мороза. Липы все пожелтели сверху и  донизу. Картофель точно почернел. Всюду постелили лён. Показался </a:t>
            </a:r>
            <a:r>
              <a:rPr lang="ru-RU" sz="2000" b="1" dirty="0" smtClean="0">
                <a:ln w="1905"/>
                <a:latin typeface="Times New Roman" pitchFamily="18" charset="0"/>
                <a:cs typeface="Times New Roman" pitchFamily="18" charset="0"/>
              </a:rPr>
              <a:t>дупель</a:t>
            </a:r>
            <a:r>
              <a:rPr lang="ru-RU" sz="2000" b="1" dirty="0" smtClean="0">
                <a:ln w="1905"/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2000" b="1" dirty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n w="1905"/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b="1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ln w="1905"/>
                <a:latin typeface="Times New Roman" pitchFamily="18" charset="0"/>
                <a:cs typeface="Times New Roman" pitchFamily="18" charset="0"/>
              </a:rPr>
              <a:t>Приход </a:t>
            </a:r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осени</a:t>
            </a:r>
            <a:r>
              <a:rPr lang="kk-KZ" sz="2000" b="1" dirty="0" smtClean="0">
                <a:ln w="1905"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kk-KZ" sz="2000" b="1" dirty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 1. Перемещение, движение птиц.</a:t>
            </a:r>
          </a:p>
          <a:p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 2. Изменения у растений.</a:t>
            </a:r>
          </a:p>
          <a:p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 3. Деревья одеваются в осенний наряд.</a:t>
            </a:r>
          </a:p>
          <a:p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 4. У сельчан новые заботы. Сбор урожая.</a:t>
            </a:r>
          </a:p>
          <a:p>
            <a:r>
              <a:rPr lang="kk-KZ" sz="2000" b="1" dirty="0">
                <a:ln w="1905"/>
                <a:latin typeface="Times New Roman" pitchFamily="18" charset="0"/>
                <a:cs typeface="Times New Roman" pitchFamily="18" charset="0"/>
              </a:rPr>
              <a:t> 5. Признаки  приближающейся зимы.</a:t>
            </a:r>
          </a:p>
        </p:txBody>
      </p:sp>
      <p:pic>
        <p:nvPicPr>
          <p:cNvPr id="4" name="Picture 2" descr="F:\18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6424">
            <a:off x="6099792" y="4517602"/>
            <a:ext cx="2659615" cy="27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477740" y="427945"/>
            <a:ext cx="1102604" cy="13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544552"/>
      </p:ext>
    </p:extLst>
  </p:cSld>
  <p:clrMapOvr>
    <a:masterClrMapping/>
  </p:clrMapOvr>
  <p:transition spd="slow" advTm="2618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" y="-8003"/>
            <a:ext cx="9144000" cy="68580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687681" y="1124744"/>
            <a:ext cx="367240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реальное окружение </a:t>
            </a:r>
          </a:p>
          <a:p>
            <a:pPr algn="ctr"/>
            <a:r>
              <a:rPr lang="kk-KZ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45004"/>
            <a:ext cx="208823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материал 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3821" y="2925520"/>
            <a:ext cx="243390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эстетический </a:t>
            </a:r>
          </a:p>
          <a:p>
            <a:pPr algn="ctr"/>
            <a:r>
              <a:rPr lang="kk-KZ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объект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988" y="4641204"/>
            <a:ext cx="491429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средство раскрытия человеческих</a:t>
            </a:r>
          </a:p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характеров-</a:t>
            </a:r>
            <a:r>
              <a:rPr lang="kk-KZ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переживаний, раздумий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7239" y="2306160"/>
            <a:ext cx="936106" cy="8002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3302521"/>
            <a:ext cx="527969" cy="12512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3275856" y="2966432"/>
            <a:ext cx="237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Природа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3826" y="4167679"/>
            <a:ext cx="820118" cy="628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Стрелка влево 12"/>
          <p:cNvSpPr/>
          <p:nvPr/>
        </p:nvSpPr>
        <p:spPr>
          <a:xfrm>
            <a:off x="2591455" y="3240925"/>
            <a:ext cx="648722" cy="123189"/>
          </a:xfrm>
          <a:prstGeom prst="lef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773200" y="785117"/>
            <a:ext cx="1102604" cy="13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886032"/>
      </p:ext>
    </p:extLst>
  </p:cSld>
  <p:clrMapOvr>
    <a:masterClrMapping/>
  </p:clrMapOvr>
  <p:transition spd="slow" advTm="81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4" y="678233"/>
            <a:ext cx="50223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 очерков „Календарь природы” (1925 г.)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6374" y="1661545"/>
            <a:ext cx="50968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новое отношение человека к естественной среде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2426" y="2455893"/>
            <a:ext cx="505082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ведёт подробные записи четырёх времён года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3281234"/>
            <a:ext cx="416011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обновление природы в весеннюю пору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9528" y="4365104"/>
            <a:ext cx="561662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прилёта зябликов до кукушки проходит вся краса нашей  весны, тончайшая и сложная, как причудливое сплетение  ветвей неодетой берёзы. За это время </a:t>
            </a:r>
            <a:r>
              <a:rPr lang="kk-KZ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растает  снег, умчатся воды,  зазеленеет и  покроется первыми, самыми нам дорогими цветами земли, раскроются ароматные клейкие зелёные листики, и тут прилетает кукушка. Началась весна! Какая прелесть!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93771" y="2063951"/>
            <a:ext cx="0" cy="378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93771" y="2829146"/>
            <a:ext cx="0" cy="45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07840" y="3786484"/>
            <a:ext cx="0" cy="541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93771" y="1047565"/>
            <a:ext cx="0" cy="600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12" flipH="1">
            <a:off x="641511" y="571600"/>
            <a:ext cx="1005101" cy="9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398644"/>
      </p:ext>
    </p:extLst>
  </p:cSld>
  <p:clrMapOvr>
    <a:masterClrMapping/>
  </p:clrMapOvr>
  <p:transition spd="slow" advTm="245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03635" y="942828"/>
            <a:ext cx="68320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весны воспроизводится им разными поэтическими средствами: здесь и зрительные впечатления, и слуховые эффекты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("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потрескаются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смолистые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почки на тополях").  Перед мысленным взором читателя встаёт живая, движущаяся картина обновления природы в весеннюю пору. Весна никогда не повторяет сама себя. Эта неповторимость в природе точно и тонко запечатлена в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произведениях 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sz="22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внимательного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наблюдателя 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знатока природы.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G:\карт4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851" y="4420703"/>
            <a:ext cx="8094806" cy="22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79" flipH="1">
            <a:off x="508667" y="418166"/>
            <a:ext cx="872814" cy="10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030849"/>
      </p:ext>
    </p:extLst>
  </p:cSld>
  <p:clrMapOvr>
    <a:masterClrMapping/>
  </p:clrMapOvr>
  <p:transition spd="slow" advTm="240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1069</Words>
  <Application>Microsoft Office PowerPoint</Application>
  <PresentationFormat>Экран (4:3)</PresentationFormat>
  <Paragraphs>112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161</cp:revision>
  <dcterms:created xsi:type="dcterms:W3CDTF">2017-03-08T03:41:27Z</dcterms:created>
  <dcterms:modified xsi:type="dcterms:W3CDTF">2017-03-14T17:07:58Z</dcterms:modified>
</cp:coreProperties>
</file>