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73" r:id="rId3"/>
    <p:sldId id="274" r:id="rId4"/>
    <p:sldId id="259" r:id="rId5"/>
    <p:sldId id="271" r:id="rId6"/>
    <p:sldId id="260" r:id="rId7"/>
    <p:sldId id="282" r:id="rId8"/>
    <p:sldId id="283" r:id="rId9"/>
    <p:sldId id="289" r:id="rId10"/>
    <p:sldId id="262" r:id="rId11"/>
    <p:sldId id="263" r:id="rId12"/>
    <p:sldId id="264" r:id="rId13"/>
    <p:sldId id="265" r:id="rId14"/>
    <p:sldId id="284" r:id="rId15"/>
    <p:sldId id="275" r:id="rId16"/>
    <p:sldId id="267" r:id="rId17"/>
    <p:sldId id="268" r:id="rId18"/>
    <p:sldId id="269" r:id="rId19"/>
    <p:sldId id="290" r:id="rId20"/>
    <p:sldId id="288" r:id="rId21"/>
    <p:sldId id="270" r:id="rId22"/>
    <p:sldId id="286" r:id="rId23"/>
    <p:sldId id="287" r:id="rId24"/>
    <p:sldId id="27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83" autoAdjust="0"/>
  </p:normalViewPr>
  <p:slideViewPr>
    <p:cSldViewPr>
      <p:cViewPr varScale="1">
        <p:scale>
          <a:sx n="78" d="100"/>
          <a:sy n="78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6829858073296387E-2"/>
          <c:y val="0.14409684745544801"/>
          <c:w val="0.88502588218139644"/>
          <c:h val="0.7165111601663541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spPr>
              <a:solidFill>
                <a:srgbClr val="FFFF00"/>
              </a:solidFill>
              <a:ln w="9525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effectLst>
                <a:outerShdw blurRad="50800" dist="50800" dir="5400000" algn="ctr" rotWithShape="0">
                  <a:srgbClr val="FF0000"/>
                </a:outerShdw>
              </a:effectLst>
            </c:spPr>
          </c:dPt>
          <c:cat>
            <c:strRef>
              <c:f>Лист1!$A$2:$A$6</c:f>
              <c:strCache>
                <c:ptCount val="5"/>
                <c:pt idx="0">
                  <c:v>Питание</c:v>
                </c:pt>
                <c:pt idx="1">
                  <c:v>Кварплата</c:v>
                </c:pt>
                <c:pt idx="2">
                  <c:v>Одежда</c:v>
                </c:pt>
                <c:pt idx="3">
                  <c:v>Мебель, бытовая техника</c:v>
                </c:pt>
                <c:pt idx="4">
                  <c:v>Отдых и развлечения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0.85000000000000064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Лист1!$A$2:$A$6</c:f>
              <c:strCache>
                <c:ptCount val="5"/>
                <c:pt idx="0">
                  <c:v>Питание</c:v>
                </c:pt>
                <c:pt idx="1">
                  <c:v>Кварплата</c:v>
                </c:pt>
                <c:pt idx="2">
                  <c:v>Одежда</c:v>
                </c:pt>
                <c:pt idx="3">
                  <c:v>Мебель, бытовая техника</c:v>
                </c:pt>
                <c:pt idx="4">
                  <c:v>Отдых и развлечения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Питание</c:v>
                </c:pt>
                <c:pt idx="1">
                  <c:v>Кварплата</c:v>
                </c:pt>
                <c:pt idx="2">
                  <c:v>Одежда</c:v>
                </c:pt>
                <c:pt idx="3">
                  <c:v>Мебель, бытовая техника</c:v>
                </c:pt>
                <c:pt idx="4">
                  <c:v>Отдых и развлечения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2">
                  <c:v>0.51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Столбец5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Лист1!$A$2:$A$6</c:f>
              <c:strCache>
                <c:ptCount val="5"/>
                <c:pt idx="0">
                  <c:v>Питание</c:v>
                </c:pt>
                <c:pt idx="1">
                  <c:v>Кварплата</c:v>
                </c:pt>
                <c:pt idx="2">
                  <c:v>Одежда</c:v>
                </c:pt>
                <c:pt idx="3">
                  <c:v>Мебель, бытовая техника</c:v>
                </c:pt>
                <c:pt idx="4">
                  <c:v>Отдых и развлечения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3">
                  <c:v>0.41000000000000031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Столбец6</c:v>
                </c:pt>
              </c:strCache>
            </c:strRef>
          </c:tx>
          <c:dPt>
            <c:idx val="4"/>
            <c:spPr>
              <a:solidFill>
                <a:srgbClr val="C00000"/>
              </a:solidFill>
              <a:effectLst>
                <a:outerShdw sx="1000" sy="1000" algn="ctr" rotWithShape="0">
                  <a:srgbClr val="000000"/>
                </a:outerShdw>
              </a:effectLst>
            </c:spPr>
          </c:dPt>
          <c:cat>
            <c:strRef>
              <c:f>Лист1!$A$2:$A$6</c:f>
              <c:strCache>
                <c:ptCount val="5"/>
                <c:pt idx="0">
                  <c:v>Питание</c:v>
                </c:pt>
                <c:pt idx="1">
                  <c:v>Кварплата</c:v>
                </c:pt>
                <c:pt idx="2">
                  <c:v>Одежда</c:v>
                </c:pt>
                <c:pt idx="3">
                  <c:v>Мебель, бытовая техника</c:v>
                </c:pt>
                <c:pt idx="4">
                  <c:v>Отдых и развлечения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4">
                  <c:v>0.51</c:v>
                </c:pt>
              </c:numCache>
            </c:numRef>
          </c:val>
        </c:ser>
        <c:gapWidth val="106"/>
        <c:overlap val="100"/>
        <c:axId val="72118656"/>
        <c:axId val="72120192"/>
      </c:barChart>
      <c:catAx>
        <c:axId val="72118656"/>
        <c:scaling>
          <c:orientation val="minMax"/>
        </c:scaling>
        <c:axPos val="b"/>
        <c:tickLblPos val="nextTo"/>
        <c:crossAx val="72120192"/>
        <c:crosses val="autoZero"/>
        <c:auto val="1"/>
        <c:lblAlgn val="ctr"/>
        <c:lblOffset val="100"/>
      </c:catAx>
      <c:valAx>
        <c:axId val="72120192"/>
        <c:scaling>
          <c:orientation val="minMax"/>
        </c:scaling>
        <c:axPos val="l"/>
        <c:majorGridlines/>
        <c:numFmt formatCode="0%" sourceLinked="0"/>
        <c:tickLblPos val="nextTo"/>
        <c:crossAx val="721186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6829858073296345E-2"/>
          <c:y val="0.14409684745544807"/>
          <c:w val="0.88502588218139544"/>
          <c:h val="0.7165111601663539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spPr>
              <a:solidFill>
                <a:srgbClr val="FFFF00"/>
              </a:solidFill>
              <a:ln w="9525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effectLst>
                <a:outerShdw blurRad="50800" dist="50800" dir="5400000" algn="ctr" rotWithShape="0">
                  <a:srgbClr val="FF0000"/>
                </a:outerShdw>
              </a:effectLst>
            </c:spPr>
          </c:dPt>
          <c:cat>
            <c:strRef>
              <c:f>Лист1!$A$2:$A$6</c:f>
              <c:strCache>
                <c:ptCount val="5"/>
                <c:pt idx="0">
                  <c:v>Питание</c:v>
                </c:pt>
                <c:pt idx="1">
                  <c:v>Кварплата</c:v>
                </c:pt>
                <c:pt idx="2">
                  <c:v>Одежда</c:v>
                </c:pt>
                <c:pt idx="3">
                  <c:v>Мебель, бытовая техника</c:v>
                </c:pt>
                <c:pt idx="4">
                  <c:v>Отдых и развлечения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0.94000000000000061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Лист1!$A$2:$A$6</c:f>
              <c:strCache>
                <c:ptCount val="5"/>
                <c:pt idx="0">
                  <c:v>Питание</c:v>
                </c:pt>
                <c:pt idx="1">
                  <c:v>Кварплата</c:v>
                </c:pt>
                <c:pt idx="2">
                  <c:v>Одежда</c:v>
                </c:pt>
                <c:pt idx="3">
                  <c:v>Мебель, бытовая техника</c:v>
                </c:pt>
                <c:pt idx="4">
                  <c:v>Отдых и развлечения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0.44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Питание</c:v>
                </c:pt>
                <c:pt idx="1">
                  <c:v>Кварплата</c:v>
                </c:pt>
                <c:pt idx="2">
                  <c:v>Одежда</c:v>
                </c:pt>
                <c:pt idx="3">
                  <c:v>Мебель, бытовая техника</c:v>
                </c:pt>
                <c:pt idx="4">
                  <c:v>Отдых и развлечения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2">
                  <c:v>0.22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Столбец5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Лист1!$A$2:$A$6</c:f>
              <c:strCache>
                <c:ptCount val="5"/>
                <c:pt idx="0">
                  <c:v>Питание</c:v>
                </c:pt>
                <c:pt idx="1">
                  <c:v>Кварплата</c:v>
                </c:pt>
                <c:pt idx="2">
                  <c:v>Одежда</c:v>
                </c:pt>
                <c:pt idx="3">
                  <c:v>Мебель, бытовая техника</c:v>
                </c:pt>
                <c:pt idx="4">
                  <c:v>Отдых и развлечения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3">
                  <c:v>0.05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Столбец6</c:v>
                </c:pt>
              </c:strCache>
            </c:strRef>
          </c:tx>
          <c:dPt>
            <c:idx val="4"/>
            <c:spPr>
              <a:solidFill>
                <a:srgbClr val="C00000"/>
              </a:solidFill>
              <a:effectLst>
                <a:outerShdw sx="1000" sy="1000" algn="ctr" rotWithShape="0">
                  <a:srgbClr val="000000"/>
                </a:outerShdw>
              </a:effectLst>
            </c:spPr>
          </c:dPt>
          <c:cat>
            <c:strRef>
              <c:f>Лист1!$A$2:$A$6</c:f>
              <c:strCache>
                <c:ptCount val="5"/>
                <c:pt idx="0">
                  <c:v>Питание</c:v>
                </c:pt>
                <c:pt idx="1">
                  <c:v>Кварплата</c:v>
                </c:pt>
                <c:pt idx="2">
                  <c:v>Одежда</c:v>
                </c:pt>
                <c:pt idx="3">
                  <c:v>Мебель, бытовая техника</c:v>
                </c:pt>
                <c:pt idx="4">
                  <c:v>Отдых и развлечения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4">
                  <c:v>0.05</c:v>
                </c:pt>
              </c:numCache>
            </c:numRef>
          </c:val>
        </c:ser>
        <c:gapWidth val="106"/>
        <c:overlap val="100"/>
        <c:axId val="54953088"/>
        <c:axId val="54954624"/>
      </c:barChart>
      <c:catAx>
        <c:axId val="54953088"/>
        <c:scaling>
          <c:orientation val="minMax"/>
        </c:scaling>
        <c:axPos val="b"/>
        <c:tickLblPos val="nextTo"/>
        <c:crossAx val="54954624"/>
        <c:crosses val="autoZero"/>
        <c:auto val="1"/>
        <c:lblAlgn val="ctr"/>
        <c:lblOffset val="100"/>
      </c:catAx>
      <c:valAx>
        <c:axId val="54954624"/>
        <c:scaling>
          <c:orientation val="minMax"/>
        </c:scaling>
        <c:axPos val="l"/>
        <c:majorGridlines/>
        <c:numFmt formatCode="0%" sourceLinked="0"/>
        <c:tickLblPos val="nextTo"/>
        <c:crossAx val="549530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A214-3BCC-4B5A-B626-A01F8E88B051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BF7DA-D76B-4888-82A9-602743C39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A214-3BCC-4B5A-B626-A01F8E88B051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BF7DA-D76B-4888-82A9-602743C39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A214-3BCC-4B5A-B626-A01F8E88B051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BF7DA-D76B-4888-82A9-602743C39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A214-3BCC-4B5A-B626-A01F8E88B051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BF7DA-D76B-4888-82A9-602743C39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A214-3BCC-4B5A-B626-A01F8E88B051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BF7DA-D76B-4888-82A9-602743C39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A214-3BCC-4B5A-B626-A01F8E88B051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BF7DA-D76B-4888-82A9-602743C39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A214-3BCC-4B5A-B626-A01F8E88B051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BF7DA-D76B-4888-82A9-602743C39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A214-3BCC-4B5A-B626-A01F8E88B051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BF7DA-D76B-4888-82A9-602743C39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A214-3BCC-4B5A-B626-A01F8E88B051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BF7DA-D76B-4888-82A9-602743C39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A214-3BCC-4B5A-B626-A01F8E88B051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BF7DA-D76B-4888-82A9-602743C39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A214-3BCC-4B5A-B626-A01F8E88B051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BF7DA-D76B-4888-82A9-602743C39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CA214-3BCC-4B5A-B626-A01F8E88B051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BF7DA-D76B-4888-82A9-602743C39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2;&#1072;&#1084;&#1072;\&#1056;&#1072;&#1073;&#1086;&#1095;&#1080;&#1081;%20&#1089;&#1090;&#1086;&#1083;\&#1052;&#1091;&#1079;&#1099;&#1082;&#1072;\Dj-Gimmik-Detskie-pesni---Vsem-na-svete-nuzhen-dom(muzofon.com)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52;&#1072;&#1084;&#1072;\&#1056;&#1072;&#1073;&#1086;&#1095;&#1080;&#1081;%20&#1089;&#1090;&#1086;&#1083;\&#1074;&#1080;&#1076;&#1077;&#1086;%20&#1074;%20wmv\&#1050;&#1083;&#1080;&#1087;%20-%20&#1042;&#1099;%20&#1087;&#1083;&#1072;&#1085;&#1080;&#1088;&#1091;&#1077;&#1090;&#1077;%20&#1089;&#1077;&#1084;&#1077;&#1081;&#1085;&#1099;&#1081;%20&#1073;&#1102;&#1076;&#1078;&#1077;&#1090;-&#1060;&#1088;&#1072;&#1075;&#1084;&#1077;&#1085;&#1090;1(00_01_04-00_03_18).wmv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52;&#1072;&#1084;&#1072;\&#1056;&#1072;&#1073;&#1086;&#1095;&#1080;&#1081;%20&#1089;&#1090;&#1086;&#1083;\&#1074;&#1080;&#1076;&#1077;&#1086;%20&#1074;%20wmv\&#1044;&#1086;&#1084;&#1072;&#1096;&#1085;&#1077;&#1077;%20&#1093;&#1086;&#1079;&#1103;&#1081;&#1089;&#1090;&#1074;&#1086;.wmv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Arial Black" pitchFamily="34" charset="0"/>
              </a:rPr>
              <a:t>Семейный бюджет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ru-RU" sz="4400" b="1" dirty="0" smtClean="0"/>
              <a:t>Как возникло слово «бюджет»?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b="1" dirty="0" smtClean="0"/>
              <a:t>Из чего складываются доходы семьи?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b="1" dirty="0" smtClean="0"/>
              <a:t>Каких расходов больше всего бывает в семье?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001056" cy="143985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Arial Black" pitchFamily="34" charset="0"/>
              </a:rPr>
              <a:t>Социологический опрос суворовцев 6 роты «Расходы в семье»</a:t>
            </a:r>
            <a:endParaRPr lang="ru-RU" sz="4000" dirty="0"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500174"/>
          <a:ext cx="821537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8662" y="6000768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ОПРОСЕ ПРИНЯЛИ УЧАСТИЕ 73 СУВОРОВЦА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82726"/>
          </a:xfrm>
        </p:spPr>
        <p:txBody>
          <a:bodyPr>
            <a:noAutofit/>
          </a:bodyPr>
          <a:lstStyle/>
          <a:p>
            <a:r>
              <a:rPr lang="ru-RU" sz="3000" dirty="0" smtClean="0">
                <a:latin typeface="Arial Black" pitchFamily="34" charset="0"/>
              </a:rPr>
              <a:t>Социологический опрос преподавателей, офицеров, воспитателей 6 роты «Расходы в семье»</a:t>
            </a:r>
            <a:endParaRPr lang="ru-RU" sz="3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7290" y="6072206"/>
            <a:ext cx="67130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ОПРОСЕ ПРИНЯЛИ УЧАСТИЕ 18 человек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Arial Black" pitchFamily="34" charset="0"/>
              </a:rPr>
              <a:t>Физкультминутка</a:t>
            </a:r>
            <a:endParaRPr lang="ru-RU" sz="4800" dirty="0">
              <a:latin typeface="Arial Black" pitchFamily="34" charset="0"/>
            </a:endParaRPr>
          </a:p>
        </p:txBody>
      </p:sp>
      <p:pic>
        <p:nvPicPr>
          <p:cNvPr id="2050" name="Picture 2" descr="C:\Documents and Settings\Мама\Рабочий стол\4fd9a9cbd3f4bdf629d5e92f2ed119b302e5cf29_7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71612"/>
            <a:ext cx="4143372" cy="4929222"/>
          </a:xfrm>
          <a:prstGeom prst="rect">
            <a:avLst/>
          </a:prstGeom>
          <a:noFill/>
        </p:spPr>
      </p:pic>
      <p:pic>
        <p:nvPicPr>
          <p:cNvPr id="2051" name="Picture 3" descr="C:\Documents and Settings\Мама\Рабочий стол\20_marta-orlovska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71612"/>
            <a:ext cx="2571736" cy="4929222"/>
          </a:xfrm>
          <a:prstGeom prst="rect">
            <a:avLst/>
          </a:prstGeom>
          <a:noFill/>
        </p:spPr>
      </p:pic>
      <p:pic>
        <p:nvPicPr>
          <p:cNvPr id="2052" name="Picture 4" descr="C:\Documents and Settings\Мама\Рабочий стол\12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1571612"/>
            <a:ext cx="2428892" cy="4929222"/>
          </a:xfrm>
          <a:prstGeom prst="rect">
            <a:avLst/>
          </a:prstGeom>
          <a:noFill/>
        </p:spPr>
      </p:pic>
      <p:pic>
        <p:nvPicPr>
          <p:cNvPr id="7" name="Dj-Gimmik-Detskie-pesni---Vsem-na-svete-nuzhen-dom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8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Arial Black" pitchFamily="34" charset="0"/>
              </a:rPr>
              <a:t>Виды семейного бюджета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50435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643050"/>
            <a:ext cx="7929618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Семейный бюджет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643042" y="2571744"/>
            <a:ext cx="484632" cy="478342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000892" y="2571744"/>
            <a:ext cx="484632" cy="478342"/>
          </a:xfrm>
          <a:prstGeom prst="downArrow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3143248"/>
            <a:ext cx="2357454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Доходы семьи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15074" y="3143248"/>
            <a:ext cx="2214578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Расходы семьи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4214818"/>
            <a:ext cx="8572560" cy="21431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Arial Black" pitchFamily="34" charset="0"/>
              </a:rPr>
              <a:t>Доходы   </a:t>
            </a:r>
            <a:r>
              <a:rPr lang="ru-RU" sz="2400" dirty="0" smtClean="0">
                <a:latin typeface="Arial Black" pitchFamily="34" charset="0"/>
                <a:cs typeface="Times New Roman"/>
              </a:rPr>
              <a:t>&lt;</a:t>
            </a:r>
            <a:r>
              <a:rPr lang="ru-RU" sz="2400" dirty="0" smtClean="0">
                <a:latin typeface="Arial Black" pitchFamily="34" charset="0"/>
              </a:rPr>
              <a:t>  расходы - дефицит</a:t>
            </a:r>
          </a:p>
          <a:p>
            <a:r>
              <a:rPr lang="ru-RU" sz="2400" dirty="0" smtClean="0">
                <a:latin typeface="Arial Black" pitchFamily="34" charset="0"/>
              </a:rPr>
              <a:t>Доходы   </a:t>
            </a:r>
            <a:r>
              <a:rPr lang="ru-RU" sz="2400" dirty="0" smtClean="0">
                <a:latin typeface="Arial Black" pitchFamily="34" charset="0"/>
                <a:cs typeface="Times New Roman"/>
              </a:rPr>
              <a:t>&gt;  </a:t>
            </a:r>
            <a:r>
              <a:rPr lang="ru-RU" sz="2400" dirty="0" smtClean="0">
                <a:latin typeface="Arial Black" pitchFamily="34" charset="0"/>
              </a:rPr>
              <a:t>расходы - </a:t>
            </a:r>
            <a:r>
              <a:rPr lang="ru-RU" sz="2400" dirty="0" err="1" smtClean="0">
                <a:latin typeface="Arial Black" pitchFamily="34" charset="0"/>
              </a:rPr>
              <a:t>профицит</a:t>
            </a:r>
            <a:r>
              <a:rPr lang="ru-RU" sz="2400" dirty="0" smtClean="0">
                <a:latin typeface="Arial Black" pitchFamily="34" charset="0"/>
              </a:rPr>
              <a:t> </a:t>
            </a:r>
          </a:p>
          <a:p>
            <a:r>
              <a:rPr lang="ru-RU" sz="2400" dirty="0" smtClean="0">
                <a:latin typeface="Arial Black" pitchFamily="34" charset="0"/>
              </a:rPr>
              <a:t>Доходы   </a:t>
            </a:r>
            <a:r>
              <a:rPr lang="ru-RU" sz="2400" dirty="0" smtClean="0">
                <a:latin typeface="Arial Black" pitchFamily="34" charset="0"/>
                <a:cs typeface="Times New Roman"/>
              </a:rPr>
              <a:t>═ </a:t>
            </a:r>
            <a:r>
              <a:rPr lang="ru-RU" sz="2400" dirty="0" smtClean="0">
                <a:latin typeface="Arial Black" pitchFamily="34" charset="0"/>
              </a:rPr>
              <a:t> расходы -  сбалансированный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Семейный бюджет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1497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 Как поступают семьи, если им необходимо приобрести дорогостоящие товары или услуги?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Все ли семьи имеют равные доходы?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 Что такое прожиточный минимум?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 Как государство поддерживает малоимущие семьи?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Какой из обязательных расходов является важным и является обязанностью граждан РФ?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Зачем граждане России платят налоги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atin typeface="Arial Black" pitchFamily="34" charset="0"/>
              </a:rPr>
              <a:t>Основные способы сбережений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714480" y="1643050"/>
            <a:ext cx="48463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715140" y="1643050"/>
            <a:ext cx="484632" cy="692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2428868"/>
            <a:ext cx="2857520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Вложения денег в банки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29256" y="2428868"/>
            <a:ext cx="3143272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Покупка ценных бумаг (акций)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2051" name="Picture 3" descr="C:\Documents and Settings\Мама\Рабочий стол\857011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571629"/>
            <a:ext cx="3052752" cy="2072081"/>
          </a:xfrm>
          <a:prstGeom prst="rect">
            <a:avLst/>
          </a:prstGeom>
          <a:noFill/>
        </p:spPr>
      </p:pic>
      <p:pic>
        <p:nvPicPr>
          <p:cNvPr id="2052" name="Picture 4" descr="C:\Documents and Settings\Мама\Рабочий стол\aHR0cDovL21vbmV5LnZpb2xldC1sYWR5LnJ1L3dwLWNvbnRlbnQvdXBsb2Fkcy8yMDEwLzEyL2FrY2lqYTIuanB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572008"/>
            <a:ext cx="3405178" cy="2053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atin typeface="Arial Black" pitchFamily="34" charset="0"/>
              </a:rPr>
              <a:t>Планирование семейного бюджета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видеофрагмент</a:t>
            </a:r>
            <a:endParaRPr lang="ru-RU" dirty="0"/>
          </a:p>
        </p:txBody>
      </p:sp>
      <p:pic>
        <p:nvPicPr>
          <p:cNvPr id="4" name="Клип - Вы планируете семейный бюджет-Фрагмент1(00_01_04-00_03_18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572000" y="-1712913"/>
            <a:ext cx="18288000" cy="1028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57364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Arial Black" pitchFamily="34" charset="0"/>
              </a:rPr>
              <a:t>Практическая работа «Составление семейного бюджета»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4908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Arial Black" pitchFamily="34" charset="0"/>
              </a:rPr>
              <a:t>Определите доходы вашей семьи 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Arial Black" pitchFamily="34" charset="0"/>
              </a:rPr>
              <a:t> Подсчитайте  общую сумму  доходов.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Arial Black" pitchFamily="34" charset="0"/>
              </a:rPr>
              <a:t>Определите расходы вашей семьи 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Arial Black" pitchFamily="34" charset="0"/>
              </a:rPr>
              <a:t>Подсчитайте  общую сумму  расходов.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Arial Black" pitchFamily="34" charset="0"/>
              </a:rPr>
              <a:t>Сделайте вывод о виде вашего семейного бюджета.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5716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Практическая работа «Составление семейного бюджета»</a:t>
            </a:r>
            <a:endParaRPr lang="ru-RU" dirty="0"/>
          </a:p>
        </p:txBody>
      </p:sp>
      <p:pic>
        <p:nvPicPr>
          <p:cNvPr id="4098" name="Picture 2" descr="C:\Documents and Settings\Мама\Рабочий стол\картинки к открытму уроку\1685850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00240"/>
            <a:ext cx="618246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видеофрагмент</a:t>
            </a:r>
            <a:endParaRPr lang="ru-RU" dirty="0"/>
          </a:p>
        </p:txBody>
      </p:sp>
      <p:pic>
        <p:nvPicPr>
          <p:cNvPr id="4" name="Домашнее хозяйство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Arial Black" pitchFamily="34" charset="0"/>
              </a:rPr>
              <a:t>Закрепление изученного материала.</a:t>
            </a:r>
            <a:br>
              <a:rPr lang="ru-RU" sz="3200" dirty="0" smtClean="0">
                <a:latin typeface="Arial Black" pitchFamily="34" charset="0"/>
              </a:rPr>
            </a:br>
            <a:r>
              <a:rPr lang="ru-RU" sz="3200" dirty="0" smtClean="0">
                <a:latin typeface="Arial Black" pitchFamily="34" charset="0"/>
              </a:rPr>
              <a:t>Заполни пропуски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501122" cy="5257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Удовлетворение потребностей домочадцев – цель … хозяйства.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Денежный план семьи – это семейный … .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состоит из … и … 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Затраты на питание, одежду, квартплату относятся к … расходам.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Когда доходы семьи равны расходам, бюджет называется … 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Когда доходы меньше расходов, бюджет </a:t>
            </a:r>
          </a:p>
          <a:p>
            <a:pPr marL="514350" indent="-51435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называется … 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Arial Black" pitchFamily="34" charset="0"/>
              </a:rPr>
              <a:t>Закрепление изученного материала. О каком семейном бюджете идёт речь?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86874" cy="52864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Семья Сидоровых состоит из  трех человек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 мама, папа и сын- школьник).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Глава семьи - Иван Иванович  работает учителем в школе и получает зарплату 20 тысяч рублей. Мама - Татьяна Ивановна работает библиотекарем в районной библиотеке, ее заработок составляет - 15 тысяч рублей. Месячный доход составил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тысяч рублей.</a:t>
            </a:r>
          </a:p>
          <a:p>
            <a:pPr algn="just"/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Определите вид бюджета семьи Сидоровых,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если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общая сумма расходов составила- 31500 рублей.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 Black" pitchFamily="34" charset="0"/>
              </a:rPr>
              <a:t>Определите вид бюджета этой семьи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Семья Ильиных неполная и состоит из мамы – Марии Сергеевны и сына Пети, ученика 6 класса.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 их семьи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составляет: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27000 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 состоит  из зарплаты мамы - 25 тысяч рублей, алиментов - 2 тысячи рублей.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Общая сумма расходов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составила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32 тысячи рублей.</a:t>
            </a:r>
          </a:p>
          <a:p>
            <a:pPr algn="just"/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Определите вид бюджета семьи Ильиных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 Black" pitchFamily="34" charset="0"/>
              </a:rPr>
              <a:t>Определите вид бюджета этой семьи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925144"/>
          </a:xfrm>
        </p:spPr>
        <p:txBody>
          <a:bodyPr>
            <a:noAutofit/>
          </a:bodyPr>
          <a:lstStyle/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Семья Петровых состоит из 5 человек - бабушка, дедушка, папа, мама и внучка 5 лет.</a:t>
            </a:r>
          </a:p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Бабушка с дедушкой -  пенсионеры и их общая сумма пенсии составляет 24 тысячи рублей; папа работает водителем, его заработок  - 25 тысяч рублей; мама - швея, ее заработок - 15 тысяч рублей.</a:t>
            </a:r>
          </a:p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Общая сумма дохода этой семьи - 64 тысячи рублей.</a:t>
            </a:r>
          </a:p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Общая сумма расходов составляет - 64 тысячи рублей.</a:t>
            </a:r>
          </a:p>
          <a:p>
            <a:pPr algn="just"/>
            <a:r>
              <a:rPr lang="ru-RU" sz="2600" b="1" i="1" u="sng" dirty="0" smtClean="0">
                <a:latin typeface="Times New Roman" pitchFamily="18" charset="0"/>
                <a:cs typeface="Times New Roman" pitchFamily="18" charset="0"/>
              </a:rPr>
              <a:t>Определите вид бюджета семьи Петровых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atin typeface="Arial Black" pitchFamily="34" charset="0"/>
              </a:rPr>
              <a:t>Задание на самоподготовку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 </a:t>
            </a:r>
            <a:r>
              <a:rPr lang="ru-RU" sz="4000" b="1" dirty="0" smtClean="0"/>
              <a:t>§ 10</a:t>
            </a:r>
          </a:p>
          <a:p>
            <a:r>
              <a:rPr lang="ru-RU" sz="4000" b="1" dirty="0" smtClean="0"/>
              <a:t>1 уровень - составить кроссворд по теме.</a:t>
            </a:r>
          </a:p>
          <a:p>
            <a:r>
              <a:rPr lang="ru-RU" sz="4000" b="1" dirty="0" smtClean="0"/>
              <a:t>2 уровень -   придумайте название и вариант ведения хозяйственной книги в семье.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Arial Black" pitchFamily="34" charset="0"/>
              </a:rPr>
              <a:t>Домашнее хозяйство</a:t>
            </a:r>
            <a:endParaRPr lang="ru-RU" sz="4800" dirty="0">
              <a:latin typeface="Arial Black" pitchFamily="34" charset="0"/>
            </a:endParaRPr>
          </a:p>
        </p:txBody>
      </p:sp>
      <p:pic>
        <p:nvPicPr>
          <p:cNvPr id="1026" name="Picture 2" descr="C:\Documents and Settings\Мама\Рабочий стол\картинки к открытму уроку\large_menhousewor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2497447" cy="3043246"/>
          </a:xfrm>
          <a:prstGeom prst="rect">
            <a:avLst/>
          </a:prstGeom>
          <a:noFill/>
        </p:spPr>
      </p:pic>
      <p:pic>
        <p:nvPicPr>
          <p:cNvPr id="1027" name="Picture 3" descr="C:\Documents and Settings\Мама\Рабочий стол\картинки к открытму уроку\timthum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214422"/>
            <a:ext cx="2969914" cy="2390781"/>
          </a:xfrm>
          <a:prstGeom prst="rect">
            <a:avLst/>
          </a:prstGeom>
          <a:noFill/>
        </p:spPr>
      </p:pic>
      <p:pic>
        <p:nvPicPr>
          <p:cNvPr id="1028" name="Picture 4" descr="C:\Documents and Settings\Мама\Рабочий стол\картинки к открытму уроку\18-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394521"/>
            <a:ext cx="1901154" cy="2891736"/>
          </a:xfrm>
          <a:prstGeom prst="rect">
            <a:avLst/>
          </a:prstGeom>
          <a:noFill/>
        </p:spPr>
      </p:pic>
      <p:pic>
        <p:nvPicPr>
          <p:cNvPr id="1029" name="Picture 5" descr="C:\Documents and Settings\Мама\Рабочий стол\картинки к открытму уроку\80063591_3940250younghousewifepreparingdinneroutofacanjpg_OBED_GOTOVI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286256"/>
            <a:ext cx="3230554" cy="2321794"/>
          </a:xfrm>
          <a:prstGeom prst="rect">
            <a:avLst/>
          </a:prstGeom>
          <a:noFill/>
        </p:spPr>
      </p:pic>
      <p:pic>
        <p:nvPicPr>
          <p:cNvPr id="1030" name="Picture 6" descr="C:\Documents and Settings\Мама\Рабочий стол\картинки к открытму уроку\2606372-c89e58a596dc909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638076"/>
            <a:ext cx="2857520" cy="2018123"/>
          </a:xfrm>
          <a:prstGeom prst="rect">
            <a:avLst/>
          </a:prstGeom>
          <a:noFill/>
        </p:spPr>
      </p:pic>
      <p:pic>
        <p:nvPicPr>
          <p:cNvPr id="1031" name="Picture 7" descr="C:\Documents and Settings\Мама\Рабочий стол\картинки к открытму уроку\104476189_382c6054452610e8ab97bf1dd7e4f6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4500570"/>
            <a:ext cx="2214578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Arial Black" pitchFamily="34" charset="0"/>
              </a:rPr>
              <a:t>План урока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4800" dirty="0" smtClean="0">
                <a:latin typeface="Arial Black" pitchFamily="34" charset="0"/>
              </a:rPr>
              <a:t> Семья </a:t>
            </a:r>
            <a:r>
              <a:rPr lang="ru-RU" sz="4800" dirty="0">
                <a:latin typeface="Arial Black" pitchFamily="34" charset="0"/>
              </a:rPr>
              <a:t>и домашнее хозяйство</a:t>
            </a:r>
            <a:r>
              <a:rPr lang="ru-RU" sz="4800" dirty="0" smtClean="0">
                <a:latin typeface="Arial Black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4800" dirty="0" smtClean="0">
                <a:latin typeface="Arial Black" pitchFamily="34" charset="0"/>
              </a:rPr>
              <a:t> Семейный бюджет.</a:t>
            </a:r>
            <a:endParaRPr lang="ru-RU" sz="4800" dirty="0">
              <a:latin typeface="Arial Black" pitchFamily="34" charset="0"/>
            </a:endParaRPr>
          </a:p>
        </p:txBody>
      </p:sp>
      <p:pic>
        <p:nvPicPr>
          <p:cNvPr id="1027" name="Picture 3" descr="C:\Documents and Settings\Мама\Рабочий стол\картинки к открытму уроку\zarabotat-na-rassade-cvetov-3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071942"/>
            <a:ext cx="2862252" cy="2551110"/>
          </a:xfrm>
          <a:prstGeom prst="rect">
            <a:avLst/>
          </a:prstGeom>
          <a:noFill/>
        </p:spPr>
      </p:pic>
      <p:pic>
        <p:nvPicPr>
          <p:cNvPr id="1028" name="Picture 4" descr="C:\Documents and Settings\Мама\Рабочий стол\картинки к открытму уроку\budg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071942"/>
            <a:ext cx="2547938" cy="2586040"/>
          </a:xfrm>
          <a:prstGeom prst="rect">
            <a:avLst/>
          </a:prstGeom>
          <a:noFill/>
        </p:spPr>
      </p:pic>
      <p:pic>
        <p:nvPicPr>
          <p:cNvPr id="1026" name="Picture 2" descr="C:\Documents and Settings\Мама\Рабочий стол\27hornoporta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71942"/>
            <a:ext cx="278608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atin typeface="Arial Black" pitchFamily="34" charset="0"/>
              </a:rPr>
              <a:t>Семья и домашнее хозяйство</a:t>
            </a:r>
            <a:endParaRPr lang="ru-RU" sz="4800" dirty="0">
              <a:latin typeface="Arial Black" pitchFamily="34" charset="0"/>
            </a:endParaRPr>
          </a:p>
        </p:txBody>
      </p:sp>
      <p:pic>
        <p:nvPicPr>
          <p:cNvPr id="4" name="Picture 5" descr="C:\Users\Админ\Desktop\288594_lXSKOV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7628"/>
            <a:ext cx="323852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Users\Админ\Desktop\14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323296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Админ\Desktop\bitte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571612"/>
            <a:ext cx="257176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Админ\Desktop\1284366861_99820741_1-----12843668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571612"/>
            <a:ext cx="33575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:\Users\Админ\Desktop\full_200911261057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000504"/>
            <a:ext cx="250033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Админ\Desktop\Shkaf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3929066"/>
            <a:ext cx="338064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Arial Black" pitchFamily="34" charset="0"/>
              </a:rPr>
              <a:t>Выполни задания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400" b="1" dirty="0" smtClean="0"/>
              <a:t> Что такое семья?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b="1" dirty="0" smtClean="0"/>
              <a:t> Что понимается под домашним хозяйством?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b="1" dirty="0" smtClean="0"/>
              <a:t>Что является собственностью семьи?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b="1" dirty="0" smtClean="0"/>
              <a:t>Какие роли исполняют члены семьи?</a:t>
            </a:r>
          </a:p>
          <a:p>
            <a:pPr marL="514350" indent="-514350">
              <a:buNone/>
            </a:pPr>
            <a:endParaRPr lang="ru-RU" sz="44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Семья и домашнее хозяйство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49006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571612"/>
            <a:ext cx="8501122" cy="1428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Цель домашнего хозяйства –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удовлетворение потребностей домочадцев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4572008"/>
            <a:ext cx="2000264" cy="185738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Организует быт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14546" y="4572008"/>
            <a:ext cx="2286016" cy="192882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Осуществляет домашнее питание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4572008"/>
            <a:ext cx="2143140" cy="185738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Приобретает товары и услуги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86578" y="4572008"/>
            <a:ext cx="2214578" cy="185738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Распределяет время на труд и отдых</a:t>
            </a:r>
            <a:endParaRPr lang="ru-RU" sz="2400" b="1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928662" y="3357562"/>
            <a:ext cx="484632" cy="97840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143240" y="3357562"/>
            <a:ext cx="484632" cy="97840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429256" y="3357562"/>
            <a:ext cx="484632" cy="97840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572396" y="3357562"/>
            <a:ext cx="484632" cy="97840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57166"/>
            <a:ext cx="8215370" cy="12144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Мини – экономика семьи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214546" y="1785926"/>
            <a:ext cx="484632" cy="97840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929322" y="1785926"/>
            <a:ext cx="484632" cy="97840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3143248"/>
            <a:ext cx="3000396" cy="292895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Все ресурсы семьи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00496" y="3214686"/>
            <a:ext cx="4572032" cy="28575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Собственность: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latin typeface="Arial Black" pitchFamily="34" charset="0"/>
              </a:rPr>
              <a:t>Квартира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latin typeface="Arial Black" pitchFamily="34" charset="0"/>
              </a:rPr>
              <a:t>Приусадебный участок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latin typeface="Arial Black" pitchFamily="34" charset="0"/>
              </a:rPr>
              <a:t>Дача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latin typeface="Arial Black" pitchFamily="34" charset="0"/>
              </a:rPr>
              <a:t>Транспорт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latin typeface="Arial Black" pitchFamily="34" charset="0"/>
              </a:rPr>
              <a:t>Мебель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latin typeface="Arial Black" pitchFamily="34" charset="0"/>
              </a:rPr>
              <a:t>Одежда и т. 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Семейный бюджет</a:t>
            </a:r>
            <a:endParaRPr lang="ru-RU" dirty="0"/>
          </a:p>
        </p:txBody>
      </p:sp>
      <p:pic>
        <p:nvPicPr>
          <p:cNvPr id="3074" name="Picture 2" descr="C:\Documents and Settings\Мама\Рабочий стол\картинки к открытму уроку\8_budje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85860"/>
            <a:ext cx="6072230" cy="5411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602</Words>
  <Application>Microsoft Office PowerPoint</Application>
  <PresentationFormat>Экран (4:3)</PresentationFormat>
  <Paragraphs>98</Paragraphs>
  <Slides>24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Домашнее хозяйство</vt:lpstr>
      <vt:lpstr>План урока</vt:lpstr>
      <vt:lpstr>Семья и домашнее хозяйство</vt:lpstr>
      <vt:lpstr>Выполни задания</vt:lpstr>
      <vt:lpstr>Семья и домашнее хозяйство</vt:lpstr>
      <vt:lpstr>Слайд 8</vt:lpstr>
      <vt:lpstr>Семейный бюджет</vt:lpstr>
      <vt:lpstr>Семейный бюджет</vt:lpstr>
      <vt:lpstr>Социологический опрос суворовцев 6 роты «Расходы в семье»</vt:lpstr>
      <vt:lpstr>Социологический опрос преподавателей, офицеров, воспитателей 6 роты «Расходы в семье»</vt:lpstr>
      <vt:lpstr>Физкультминутка</vt:lpstr>
      <vt:lpstr>Виды семейного бюджета</vt:lpstr>
      <vt:lpstr>Семейный бюджет</vt:lpstr>
      <vt:lpstr>Основные способы сбережений</vt:lpstr>
      <vt:lpstr>Планирование семейного бюджета</vt:lpstr>
      <vt:lpstr>Практическая работа «Составление семейного бюджета»</vt:lpstr>
      <vt:lpstr>Практическая работа «Составление семейного бюджета»</vt:lpstr>
      <vt:lpstr>Закрепление изученного материала. Заполни пропуски</vt:lpstr>
      <vt:lpstr>Закрепление изученного материала. О каком семейном бюджете идёт речь?</vt:lpstr>
      <vt:lpstr>Определите вид бюджета этой семьи</vt:lpstr>
      <vt:lpstr>Определите вид бюджета этой семьи</vt:lpstr>
      <vt:lpstr>Задание на самоподготовку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MAMA1</cp:lastModifiedBy>
  <cp:revision>70</cp:revision>
  <dcterms:created xsi:type="dcterms:W3CDTF">2013-11-21T11:25:20Z</dcterms:created>
  <dcterms:modified xsi:type="dcterms:W3CDTF">2017-04-09T07:16:23Z</dcterms:modified>
</cp:coreProperties>
</file>