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278" r:id="rId3"/>
    <p:sldId id="269" r:id="rId4"/>
    <p:sldId id="280" r:id="rId5"/>
    <p:sldId id="281" r:id="rId6"/>
    <p:sldId id="279" r:id="rId7"/>
    <p:sldId id="259" r:id="rId8"/>
    <p:sldId id="260" r:id="rId9"/>
    <p:sldId id="261" r:id="rId10"/>
    <p:sldId id="262" r:id="rId11"/>
    <p:sldId id="282" r:id="rId12"/>
    <p:sldId id="268" r:id="rId13"/>
    <p:sldId id="283" r:id="rId14"/>
    <p:sldId id="284" r:id="rId15"/>
    <p:sldId id="285" r:id="rId16"/>
    <p:sldId id="286" r:id="rId17"/>
    <p:sldId id="292" r:id="rId18"/>
    <p:sldId id="264" r:id="rId19"/>
    <p:sldId id="287" r:id="rId20"/>
    <p:sldId id="270" r:id="rId21"/>
    <p:sldId id="271" r:id="rId22"/>
    <p:sldId id="272" r:id="rId23"/>
    <p:sldId id="273" r:id="rId24"/>
    <p:sldId id="274" r:id="rId25"/>
    <p:sldId id="265" r:id="rId26"/>
    <p:sldId id="295" r:id="rId27"/>
    <p:sldId id="296" r:id="rId28"/>
    <p:sldId id="294" r:id="rId29"/>
    <p:sldId id="275" r:id="rId30"/>
    <p:sldId id="276" r:id="rId31"/>
    <p:sldId id="288" r:id="rId32"/>
    <p:sldId id="289" r:id="rId33"/>
    <p:sldId id="266" r:id="rId34"/>
    <p:sldId id="290" r:id="rId35"/>
    <p:sldId id="291" r:id="rId36"/>
    <p:sldId id="277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1. Актуальна ли для тебя тема похудения?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 Актуальна ли для тебя тема похудения?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0.44000000000000034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2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871969940618263E-2"/>
          <c:y val="8.9851856946187636E-2"/>
          <c:w val="0.70784160555847453"/>
          <c:h val="0.91014814305381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Цели похудения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1262826802796993E-2"/>
                  <c:y val="-6.205137443596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83550464021676E-2"/>
                  <c:y val="2.341966947319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845445149207778E-2"/>
                  <c:y val="3.4761063713502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красота</c:v>
                </c:pt>
                <c:pt idx="1">
                  <c:v>здоровье</c:v>
                </c:pt>
                <c:pt idx="2">
                  <c:v>авторитет в классе</c:v>
                </c:pt>
                <c:pt idx="3">
                  <c:v>не худею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0.36000000000000032</c:v>
                </c:pt>
                <c:pt idx="2">
                  <c:v>0.1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3. На что </a:t>
            </a:r>
            <a:r>
              <a:rPr lang="ru-RU" sz="2800" b="1" dirty="0"/>
              <a:t>готовы</a:t>
            </a:r>
            <a:r>
              <a:rPr lang="ru-RU" sz="2800" dirty="0"/>
              <a:t> ради идеальной фигуры?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На что готовы ради идеальной фигуры?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3595308398950062E-2"/>
                  <c:y val="5.6248031496062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39829396325489E-3"/>
                  <c:y val="2.8841043307086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заняться спортом</c:v>
                </c:pt>
                <c:pt idx="1">
                  <c:v>сесть на диету</c:v>
                </c:pt>
                <c:pt idx="2">
                  <c:v>отказаться от еды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0.92</c:v>
                </c:pt>
                <c:pt idx="1">
                  <c:v>0.23</c:v>
                </c:pt>
                <c:pt idx="2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4. </a:t>
            </a:r>
            <a:r>
              <a:rPr lang="ru-RU" sz="2800" dirty="0" smtClean="0"/>
              <a:t>Ты считаешь себя…</a:t>
            </a:r>
            <a:endParaRPr lang="ru-RU" sz="2800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60972738483793E-2"/>
          <c:y val="0.1630730897367702"/>
          <c:w val="0.65230505966655128"/>
          <c:h val="0.8265853522719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Какова твоя внешность?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1714493686833432E-3"/>
                  <c:y val="6.7374183530850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69639338754826"/>
                  <c:y val="-7.7765119619594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хуже других</c:v>
                </c:pt>
                <c:pt idx="1">
                  <c:v>лучше других</c:v>
                </c:pt>
                <c:pt idx="2">
                  <c:v>хуже других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0.85000000000000064</c:v>
                </c:pt>
                <c:pt idx="1">
                  <c:v>6.0000000000000032E-2</c:v>
                </c:pt>
                <c:pt idx="2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43EDD-C852-4E0B-9980-88982CADFB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E3CDCF0D-0540-46D0-89CF-126380E65C6A}">
      <dgm:prSet phldrT="[Текст]"/>
      <dgm:spPr/>
      <dgm:t>
        <a:bodyPr/>
        <a:lstStyle/>
        <a:p>
          <a:r>
            <a:rPr lang="ru-RU" dirty="0" smtClean="0"/>
            <a:t>Физические нагрузки</a:t>
          </a:r>
          <a:endParaRPr lang="ru-RU" dirty="0"/>
        </a:p>
      </dgm:t>
    </dgm:pt>
    <dgm:pt modelId="{842449B6-08F9-4486-A341-3534A8EDB817}" type="parTrans" cxnId="{48161B4E-67AB-460B-907E-88E8480D1D4B}">
      <dgm:prSet/>
      <dgm:spPr/>
      <dgm:t>
        <a:bodyPr/>
        <a:lstStyle/>
        <a:p>
          <a:endParaRPr lang="ru-RU"/>
        </a:p>
      </dgm:t>
    </dgm:pt>
    <dgm:pt modelId="{3217A216-9BE6-4605-83F4-1FC68EC12007}" type="sibTrans" cxnId="{48161B4E-67AB-460B-907E-88E8480D1D4B}">
      <dgm:prSet/>
      <dgm:spPr/>
      <dgm:t>
        <a:bodyPr/>
        <a:lstStyle/>
        <a:p>
          <a:endParaRPr lang="ru-RU"/>
        </a:p>
      </dgm:t>
    </dgm:pt>
    <dgm:pt modelId="{A4A81058-1339-4D7B-B89D-E7A564EB3735}">
      <dgm:prSet phldrT="[Текст]"/>
      <dgm:spPr/>
      <dgm:t>
        <a:bodyPr/>
        <a:lstStyle/>
        <a:p>
          <a:r>
            <a:rPr lang="ru-RU" dirty="0" smtClean="0"/>
            <a:t>Культура питания</a:t>
          </a:r>
          <a:endParaRPr lang="ru-RU" dirty="0"/>
        </a:p>
      </dgm:t>
    </dgm:pt>
    <dgm:pt modelId="{9FD0E471-1E77-466A-BF66-3AC3A7F1E0E0}" type="parTrans" cxnId="{9D958023-4D1B-4565-A2CC-C7F379863071}">
      <dgm:prSet/>
      <dgm:spPr/>
      <dgm:t>
        <a:bodyPr/>
        <a:lstStyle/>
        <a:p>
          <a:endParaRPr lang="ru-RU"/>
        </a:p>
      </dgm:t>
    </dgm:pt>
    <dgm:pt modelId="{1B298160-F6AF-42E5-807F-46BD05D8A09B}" type="sibTrans" cxnId="{9D958023-4D1B-4565-A2CC-C7F379863071}">
      <dgm:prSet/>
      <dgm:spPr/>
      <dgm:t>
        <a:bodyPr/>
        <a:lstStyle/>
        <a:p>
          <a:endParaRPr lang="ru-RU"/>
        </a:p>
      </dgm:t>
    </dgm:pt>
    <dgm:pt modelId="{EAB37C39-504A-49E1-B8A4-B0F45344C45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Интересное занятие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880074F-3530-4527-8ADA-924D76AD8C26}" type="parTrans" cxnId="{62EB28F3-416C-45FA-BBAF-C9F034A69C97}">
      <dgm:prSet/>
      <dgm:spPr/>
      <dgm:t>
        <a:bodyPr/>
        <a:lstStyle/>
        <a:p>
          <a:endParaRPr lang="ru-RU"/>
        </a:p>
      </dgm:t>
    </dgm:pt>
    <dgm:pt modelId="{F7FAC94F-CE65-4AB7-BEE3-3C3CDBC5B73A}" type="sibTrans" cxnId="{62EB28F3-416C-45FA-BBAF-C9F034A69C97}">
      <dgm:prSet/>
      <dgm:spPr/>
      <dgm:t>
        <a:bodyPr/>
        <a:lstStyle/>
        <a:p>
          <a:endParaRPr lang="ru-RU"/>
        </a:p>
      </dgm:t>
    </dgm:pt>
    <dgm:pt modelId="{BA410AFA-FD17-4202-8915-79FD78BE498E}" type="pres">
      <dgm:prSet presAssocID="{6C443EDD-C852-4E0B-9980-88982CADFB24}" presName="diagram" presStyleCnt="0">
        <dgm:presLayoutVars>
          <dgm:dir/>
          <dgm:animLvl val="lvl"/>
          <dgm:resizeHandles val="exact"/>
        </dgm:presLayoutVars>
      </dgm:prSet>
      <dgm:spPr/>
    </dgm:pt>
    <dgm:pt modelId="{5D5482FC-EE7E-46A6-BAFD-06595F178030}" type="pres">
      <dgm:prSet presAssocID="{E3CDCF0D-0540-46D0-89CF-126380E65C6A}" presName="compNode" presStyleCnt="0"/>
      <dgm:spPr/>
    </dgm:pt>
    <dgm:pt modelId="{2C453A80-FE8B-4334-948E-D96E3775E55F}" type="pres">
      <dgm:prSet presAssocID="{E3CDCF0D-0540-46D0-89CF-126380E65C6A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FED99B-A91E-429F-B68D-FD15F5BE555E}" type="pres">
      <dgm:prSet presAssocID="{E3CDCF0D-0540-46D0-89CF-126380E65C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023C5-C315-4CCC-B378-D7F3B34349EA}" type="pres">
      <dgm:prSet presAssocID="{E3CDCF0D-0540-46D0-89CF-126380E65C6A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4E75B92-2AEC-4799-BF8A-3FF83FE6C346}" type="pres">
      <dgm:prSet presAssocID="{E3CDCF0D-0540-46D0-89CF-126380E65C6A}" presName="adorn" presStyleLbl="fgAccFollowNode1" presStyleIdx="0" presStyleCnt="3"/>
      <dgm:spPr/>
    </dgm:pt>
    <dgm:pt modelId="{37CF9867-D51E-41A6-B907-EF506B36C6AD}" type="pres">
      <dgm:prSet presAssocID="{3217A216-9BE6-4605-83F4-1FC68EC120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ECF474-CF3B-4C6D-8193-BA76E9C3E9A7}" type="pres">
      <dgm:prSet presAssocID="{A4A81058-1339-4D7B-B89D-E7A564EB3735}" presName="compNode" presStyleCnt="0"/>
      <dgm:spPr/>
    </dgm:pt>
    <dgm:pt modelId="{2F270268-728C-48E9-8AB2-569B2E0F04D1}" type="pres">
      <dgm:prSet presAssocID="{A4A81058-1339-4D7B-B89D-E7A564EB3735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F2307B-D0A3-4287-9516-2AC801C86DE7}" type="pres">
      <dgm:prSet presAssocID="{A4A81058-1339-4D7B-B89D-E7A564EB37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CE9BE-9D6E-48AE-8FBE-1D2697D52457}" type="pres">
      <dgm:prSet presAssocID="{A4A81058-1339-4D7B-B89D-E7A564EB3735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10543948-290C-4143-98C1-24640055D73B}" type="pres">
      <dgm:prSet presAssocID="{A4A81058-1339-4D7B-B89D-E7A564EB3735}" presName="adorn" presStyleLbl="fgAccFollowNode1" presStyleIdx="1" presStyleCnt="3" custLinFactNeighborX="-12199" custLinFactNeighborY="11225"/>
      <dgm:spPr/>
    </dgm:pt>
    <dgm:pt modelId="{7A6A1D43-E341-4199-A3DB-B4986ECC49B9}" type="pres">
      <dgm:prSet presAssocID="{1B298160-F6AF-42E5-807F-46BD05D8A0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F88378-5A05-48B5-B0DF-D2E0674F2217}" type="pres">
      <dgm:prSet presAssocID="{EAB37C39-504A-49E1-B8A4-B0F45344C45D}" presName="compNode" presStyleCnt="0"/>
      <dgm:spPr/>
    </dgm:pt>
    <dgm:pt modelId="{39014D18-8DE1-4B49-B1FB-94F07395D4A9}" type="pres">
      <dgm:prSet presAssocID="{EAB37C39-504A-49E1-B8A4-B0F45344C45D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049744-A998-404A-9248-1EE1F51BF1C3}" type="pres">
      <dgm:prSet presAssocID="{EAB37C39-504A-49E1-B8A4-B0F45344C4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F0C81-A544-4554-8DA6-B48D089EFCA5}" type="pres">
      <dgm:prSet presAssocID="{EAB37C39-504A-49E1-B8A4-B0F45344C45D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F54FE6D1-D0E4-4169-B2DE-7FC421F8D281}" type="pres">
      <dgm:prSet presAssocID="{EAB37C39-504A-49E1-B8A4-B0F45344C45D}" presName="adorn" presStyleLbl="fgAccFollowNode1" presStyleIdx="2" presStyleCnt="3"/>
      <dgm:spPr/>
    </dgm:pt>
  </dgm:ptLst>
  <dgm:cxnLst>
    <dgm:cxn modelId="{7EC14752-A22D-4727-82EF-0E9532C34420}" type="presOf" srcId="{A4A81058-1339-4D7B-B89D-E7A564EB3735}" destId="{176CE9BE-9D6E-48AE-8FBE-1D2697D52457}" srcOrd="1" destOrd="0" presId="urn:microsoft.com/office/officeart/2005/8/layout/bList2#1"/>
    <dgm:cxn modelId="{20C441A7-2C9C-40F8-84FE-D4E04A154714}" type="presOf" srcId="{E3CDCF0D-0540-46D0-89CF-126380E65C6A}" destId="{E4FED99B-A91E-429F-B68D-FD15F5BE555E}" srcOrd="0" destOrd="0" presId="urn:microsoft.com/office/officeart/2005/8/layout/bList2#1"/>
    <dgm:cxn modelId="{E58FC6F6-6523-4D79-8416-D2D84905EA3C}" type="presOf" srcId="{6C443EDD-C852-4E0B-9980-88982CADFB24}" destId="{BA410AFA-FD17-4202-8915-79FD78BE498E}" srcOrd="0" destOrd="0" presId="urn:microsoft.com/office/officeart/2005/8/layout/bList2#1"/>
    <dgm:cxn modelId="{48161B4E-67AB-460B-907E-88E8480D1D4B}" srcId="{6C443EDD-C852-4E0B-9980-88982CADFB24}" destId="{E3CDCF0D-0540-46D0-89CF-126380E65C6A}" srcOrd="0" destOrd="0" parTransId="{842449B6-08F9-4486-A341-3534A8EDB817}" sibTransId="{3217A216-9BE6-4605-83F4-1FC68EC12007}"/>
    <dgm:cxn modelId="{62EB28F3-416C-45FA-BBAF-C9F034A69C97}" srcId="{6C443EDD-C852-4E0B-9980-88982CADFB24}" destId="{EAB37C39-504A-49E1-B8A4-B0F45344C45D}" srcOrd="2" destOrd="0" parTransId="{3880074F-3530-4527-8ADA-924D76AD8C26}" sibTransId="{F7FAC94F-CE65-4AB7-BEE3-3C3CDBC5B73A}"/>
    <dgm:cxn modelId="{69865394-21C7-4E66-A2D1-B2D886100D0A}" type="presOf" srcId="{EAB37C39-504A-49E1-B8A4-B0F45344C45D}" destId="{926F0C81-A544-4554-8DA6-B48D089EFCA5}" srcOrd="1" destOrd="0" presId="urn:microsoft.com/office/officeart/2005/8/layout/bList2#1"/>
    <dgm:cxn modelId="{9D958023-4D1B-4565-A2CC-C7F379863071}" srcId="{6C443EDD-C852-4E0B-9980-88982CADFB24}" destId="{A4A81058-1339-4D7B-B89D-E7A564EB3735}" srcOrd="1" destOrd="0" parTransId="{9FD0E471-1E77-466A-BF66-3AC3A7F1E0E0}" sibTransId="{1B298160-F6AF-42E5-807F-46BD05D8A09B}"/>
    <dgm:cxn modelId="{E8587836-9B2F-405E-9EBB-14328938C8CB}" type="presOf" srcId="{A4A81058-1339-4D7B-B89D-E7A564EB3735}" destId="{4DF2307B-D0A3-4287-9516-2AC801C86DE7}" srcOrd="0" destOrd="0" presId="urn:microsoft.com/office/officeart/2005/8/layout/bList2#1"/>
    <dgm:cxn modelId="{DFA052DF-DAFE-4D0C-93C8-12990AFF5BCD}" type="presOf" srcId="{1B298160-F6AF-42E5-807F-46BD05D8A09B}" destId="{7A6A1D43-E341-4199-A3DB-B4986ECC49B9}" srcOrd="0" destOrd="0" presId="urn:microsoft.com/office/officeart/2005/8/layout/bList2#1"/>
    <dgm:cxn modelId="{84FF409D-7CD8-457F-988A-01C31E80A1F8}" type="presOf" srcId="{E3CDCF0D-0540-46D0-89CF-126380E65C6A}" destId="{985023C5-C315-4CCC-B378-D7F3B34349EA}" srcOrd="1" destOrd="0" presId="urn:microsoft.com/office/officeart/2005/8/layout/bList2#1"/>
    <dgm:cxn modelId="{A4023317-34FC-4CE1-9082-D78BA2CA46F9}" type="presOf" srcId="{3217A216-9BE6-4605-83F4-1FC68EC12007}" destId="{37CF9867-D51E-41A6-B907-EF506B36C6AD}" srcOrd="0" destOrd="0" presId="urn:microsoft.com/office/officeart/2005/8/layout/bList2#1"/>
    <dgm:cxn modelId="{DE46C171-671F-4809-8B77-1D01D88FD6E2}" type="presOf" srcId="{EAB37C39-504A-49E1-B8A4-B0F45344C45D}" destId="{31049744-A998-404A-9248-1EE1F51BF1C3}" srcOrd="0" destOrd="0" presId="urn:microsoft.com/office/officeart/2005/8/layout/bList2#1"/>
    <dgm:cxn modelId="{54F631D2-40B7-45B7-BA9D-1FC7057EF362}" type="presParOf" srcId="{BA410AFA-FD17-4202-8915-79FD78BE498E}" destId="{5D5482FC-EE7E-46A6-BAFD-06595F178030}" srcOrd="0" destOrd="0" presId="urn:microsoft.com/office/officeart/2005/8/layout/bList2#1"/>
    <dgm:cxn modelId="{96F792B0-903E-470A-BFEE-098232113A0E}" type="presParOf" srcId="{5D5482FC-EE7E-46A6-BAFD-06595F178030}" destId="{2C453A80-FE8B-4334-948E-D96E3775E55F}" srcOrd="0" destOrd="0" presId="urn:microsoft.com/office/officeart/2005/8/layout/bList2#1"/>
    <dgm:cxn modelId="{44E2E6B4-0564-418F-96CC-08344173638D}" type="presParOf" srcId="{5D5482FC-EE7E-46A6-BAFD-06595F178030}" destId="{E4FED99B-A91E-429F-B68D-FD15F5BE555E}" srcOrd="1" destOrd="0" presId="urn:microsoft.com/office/officeart/2005/8/layout/bList2#1"/>
    <dgm:cxn modelId="{F949D9B8-C7ED-43E6-A758-8D6CFFD83673}" type="presParOf" srcId="{5D5482FC-EE7E-46A6-BAFD-06595F178030}" destId="{985023C5-C315-4CCC-B378-D7F3B34349EA}" srcOrd="2" destOrd="0" presId="urn:microsoft.com/office/officeart/2005/8/layout/bList2#1"/>
    <dgm:cxn modelId="{03CCBBE1-6053-4303-9C2F-B4340DF8E921}" type="presParOf" srcId="{5D5482FC-EE7E-46A6-BAFD-06595F178030}" destId="{E4E75B92-2AEC-4799-BF8A-3FF83FE6C346}" srcOrd="3" destOrd="0" presId="urn:microsoft.com/office/officeart/2005/8/layout/bList2#1"/>
    <dgm:cxn modelId="{51D3E640-641C-46CE-BDCF-16E7D3B67769}" type="presParOf" srcId="{BA410AFA-FD17-4202-8915-79FD78BE498E}" destId="{37CF9867-D51E-41A6-B907-EF506B36C6AD}" srcOrd="1" destOrd="0" presId="urn:microsoft.com/office/officeart/2005/8/layout/bList2#1"/>
    <dgm:cxn modelId="{A521D4EB-49E2-42F1-A5E6-3A7A4926D29D}" type="presParOf" srcId="{BA410AFA-FD17-4202-8915-79FD78BE498E}" destId="{62ECF474-CF3B-4C6D-8193-BA76E9C3E9A7}" srcOrd="2" destOrd="0" presId="urn:microsoft.com/office/officeart/2005/8/layout/bList2#1"/>
    <dgm:cxn modelId="{85B652D2-14D1-4633-B5F5-6518B4C30AB5}" type="presParOf" srcId="{62ECF474-CF3B-4C6D-8193-BA76E9C3E9A7}" destId="{2F270268-728C-48E9-8AB2-569B2E0F04D1}" srcOrd="0" destOrd="0" presId="urn:microsoft.com/office/officeart/2005/8/layout/bList2#1"/>
    <dgm:cxn modelId="{468D99BE-557D-41CE-AC5F-57FC80CFAE9D}" type="presParOf" srcId="{62ECF474-CF3B-4C6D-8193-BA76E9C3E9A7}" destId="{4DF2307B-D0A3-4287-9516-2AC801C86DE7}" srcOrd="1" destOrd="0" presId="urn:microsoft.com/office/officeart/2005/8/layout/bList2#1"/>
    <dgm:cxn modelId="{4335C3B5-ECF1-4494-BA85-4DE593E4F08A}" type="presParOf" srcId="{62ECF474-CF3B-4C6D-8193-BA76E9C3E9A7}" destId="{176CE9BE-9D6E-48AE-8FBE-1D2697D52457}" srcOrd="2" destOrd="0" presId="urn:microsoft.com/office/officeart/2005/8/layout/bList2#1"/>
    <dgm:cxn modelId="{1A19FB2C-8A81-4561-80BB-0306C270BD81}" type="presParOf" srcId="{62ECF474-CF3B-4C6D-8193-BA76E9C3E9A7}" destId="{10543948-290C-4143-98C1-24640055D73B}" srcOrd="3" destOrd="0" presId="urn:microsoft.com/office/officeart/2005/8/layout/bList2#1"/>
    <dgm:cxn modelId="{D4C636B0-32BA-4E90-B166-05080EFEAD11}" type="presParOf" srcId="{BA410AFA-FD17-4202-8915-79FD78BE498E}" destId="{7A6A1D43-E341-4199-A3DB-B4986ECC49B9}" srcOrd="3" destOrd="0" presId="urn:microsoft.com/office/officeart/2005/8/layout/bList2#1"/>
    <dgm:cxn modelId="{9012E8FF-EF9C-4B3B-9A08-95EEB686028E}" type="presParOf" srcId="{BA410AFA-FD17-4202-8915-79FD78BE498E}" destId="{16F88378-5A05-48B5-B0DF-D2E0674F2217}" srcOrd="4" destOrd="0" presId="urn:microsoft.com/office/officeart/2005/8/layout/bList2#1"/>
    <dgm:cxn modelId="{096F4267-5A5A-4131-8D8E-0DFA547B9318}" type="presParOf" srcId="{16F88378-5A05-48B5-B0DF-D2E0674F2217}" destId="{39014D18-8DE1-4B49-B1FB-94F07395D4A9}" srcOrd="0" destOrd="0" presId="urn:microsoft.com/office/officeart/2005/8/layout/bList2#1"/>
    <dgm:cxn modelId="{D9DF83C6-3E5F-4E4F-A356-76CAEA589182}" type="presParOf" srcId="{16F88378-5A05-48B5-B0DF-D2E0674F2217}" destId="{31049744-A998-404A-9248-1EE1F51BF1C3}" srcOrd="1" destOrd="0" presId="urn:microsoft.com/office/officeart/2005/8/layout/bList2#1"/>
    <dgm:cxn modelId="{8536B720-4C7C-449E-93B5-86081D62A9F0}" type="presParOf" srcId="{16F88378-5A05-48B5-B0DF-D2E0674F2217}" destId="{926F0C81-A544-4554-8DA6-B48D089EFCA5}" srcOrd="2" destOrd="0" presId="urn:microsoft.com/office/officeart/2005/8/layout/bList2#1"/>
    <dgm:cxn modelId="{FD20C214-A2F9-44BB-9C15-676B755E86B2}" type="presParOf" srcId="{16F88378-5A05-48B5-B0DF-D2E0674F2217}" destId="{F54FE6D1-D0E4-4169-B2DE-7FC421F8D28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09C6-DE76-48BC-818F-6E791C1552CE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4660-11F7-4EDB-B78F-B1EAC2D88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1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4660-11F7-4EDB-B78F-B1EAC2D8898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30D1-667A-4818-B397-C85CF7EDB7A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1210-4DBA-46D2-8014-0A808A54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-nashem-mire.ru/wp-content/uploads/2011/04/&#1042;&#1083;&#1080;&#1103;&#1085;&#1080;&#1077;-&#1087;&#1099;&#1087;&#1074;&#1087;&#1095;&#1087;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-EW2DzswH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1-tub-ru.yandex.net/i?id=dc294dbfbffecb1ad92c6667492eb82a&amp;n=33&amp;h=270&amp;w=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2000264" cy="3071811"/>
          </a:xfrm>
          <a:prstGeom prst="rect">
            <a:avLst/>
          </a:prstGeom>
          <a:noFill/>
        </p:spPr>
      </p:pic>
      <p:pic>
        <p:nvPicPr>
          <p:cNvPr id="1038" name="Picture 14" descr="https://im3-tub-ru.yandex.net/i?id=6b9548f23188c3f08131894d28a941b5&amp;n=33&amp;h=270&amp;w=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3886225" cy="2428892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8bf74cdc1c2681791636e0b0210891f2&amp;n=33&amp;h=270&amp;w=432"/>
          <p:cNvPicPr>
            <a:picLocks noChangeAspect="1" noChangeArrowheads="1"/>
          </p:cNvPicPr>
          <p:nvPr/>
        </p:nvPicPr>
        <p:blipFill>
          <a:blip r:embed="rId4" cstate="print"/>
          <a:srcRect l="5250" t="2800" r="24751"/>
          <a:stretch>
            <a:fillRect/>
          </a:stretch>
        </p:blipFill>
        <p:spPr bwMode="auto">
          <a:xfrm>
            <a:off x="2267744" y="3717032"/>
            <a:ext cx="2500330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16632"/>
            <a:ext cx="7524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Comic Sans MS" pitchFamily="66" charset="0"/>
              </a:rPr>
              <a:t>В плену у идеалов</a:t>
            </a:r>
          </a:p>
          <a:p>
            <a:pPr algn="ctr"/>
            <a:endParaRPr lang="ru-RU" sz="6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005064"/>
            <a:ext cx="29594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       Выполнила :</a:t>
            </a:r>
          </a:p>
          <a:p>
            <a:r>
              <a:rPr lang="ru-RU" sz="2000" dirty="0" err="1" smtClean="0">
                <a:latin typeface="Comic Sans MS" pitchFamily="66" charset="0"/>
                <a:cs typeface="Times New Roman" pitchFamily="18" charset="0"/>
              </a:rPr>
              <a:t>Поташина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Наталья,</a:t>
            </a: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ученица  7 «А» класса</a:t>
            </a: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МОБУ «СОШ № 2»</a:t>
            </a:r>
          </a:p>
          <a:p>
            <a:endParaRPr lang="ru-RU" sz="20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 Руководители:</a:t>
            </a:r>
          </a:p>
          <a:p>
            <a:r>
              <a:rPr lang="ru-RU" sz="2000" dirty="0" err="1" smtClean="0">
                <a:latin typeface="Comic Sans MS" pitchFamily="66" charset="0"/>
                <a:cs typeface="Times New Roman" pitchFamily="18" charset="0"/>
              </a:rPr>
              <a:t>Герцева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О.Г.,</a:t>
            </a: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Акатова Л.С.</a:t>
            </a:r>
            <a:endParaRPr lang="ru-RU" sz="2000" dirty="0" smtClean="0">
              <a:latin typeface="Comic Sans MS" pitchFamily="66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142852"/>
          <a:ext cx="8715436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tapoc.trbo.yandex.net/tapoc_secure_proxy/7f5bfdde81ee34edc6634769fafffafb?url=https%3A%2F%2Fs-media-cache-ak0.pinimg.com%2F736x%2F56%2F8d%2F11%2F568d11b490ded64ec7956ca0f8469d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744602" cy="5112568"/>
          </a:xfrm>
          <a:prstGeom prst="rect">
            <a:avLst/>
          </a:prstGeom>
          <a:noFill/>
        </p:spPr>
      </p:pic>
      <p:pic>
        <p:nvPicPr>
          <p:cNvPr id="36868" name="Picture 4" descr="http://images.tildacdn.info/0c8e8ad6-bb2a-420e-99b8-3418d4edf898/kostenki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448175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-world-travel.ru/img/2015/042601/1445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3162300" cy="3724275"/>
          </a:xfrm>
          <a:prstGeom prst="rect">
            <a:avLst/>
          </a:prstGeom>
          <a:noFill/>
        </p:spPr>
      </p:pic>
      <p:sp>
        <p:nvSpPr>
          <p:cNvPr id="1030" name="AutoShape 6" descr="https://regnum.ru/uploads/pictures/news/2016/04/14/regnum_picture_14606620746746937_norm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regnum.ru/uploads/pictures/news/2016/04/14/regnum_picture_14606620746746937_norm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tapoc.trbo.yandex.net/tapoc_secure_proxy/a42ff1c40974b4bebdafce2c88142905?url=http%3A%2F%2Fsubpic.ru%2Fimages%2F1570582_kustodiev-kupchiha-za-cha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421820" cy="3456384"/>
          </a:xfrm>
          <a:prstGeom prst="rect">
            <a:avLst/>
          </a:prstGeom>
          <a:noFill/>
        </p:spPr>
      </p:pic>
      <p:pic>
        <p:nvPicPr>
          <p:cNvPr id="1038" name="Picture 14" descr="http://artukraine.com.ua/storage/cyba/oktyabr/24/44044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33725"/>
            <a:ext cx="2952750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Маргарет </a:t>
            </a:r>
            <a:r>
              <a:rPr lang="ru-RU" dirty="0" err="1" smtClean="0"/>
              <a:t>Митчел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7890" name="Picture 2" descr="https://caucuttcaucus.files.wordpress.com/2013/02/margaret-mitchell-gone-with-the-wind-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009900" cy="3724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«Настоящая леди должна быть воздушной, есть как птичка, и иметь талию не больше 20 дюймов. Леди должна быть хрупкой и бледной».</a:t>
            </a:r>
            <a:endParaRPr lang="ru-RU" dirty="0"/>
          </a:p>
        </p:txBody>
      </p:sp>
      <p:pic>
        <p:nvPicPr>
          <p:cNvPr id="37892" name="Picture 4" descr="https://tapoc.trbo.yandex.net/tapoc_secure_proxy/990bd0aa61dc19556810688f2e192055?url=http%3A%2F%2F555pix.ru%2Fimages%2F1507223_skarlett-o-h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2821813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tapoc.trbo.yandex.net/tapoc_secure_proxy/ecbc9f2c64fce1052b3d47171d1ce433?url=http%3A%2F%2Fst3-fashiony.ru%2Fpic%2Fcelebrity%2Fpic%2F135766%2F1.jpg"/>
          <p:cNvPicPr>
            <a:picLocks noChangeAspect="1" noChangeArrowheads="1"/>
          </p:cNvPicPr>
          <p:nvPr/>
        </p:nvPicPr>
        <p:blipFill>
          <a:blip r:embed="rId2" cstate="print"/>
          <a:srcRect l="49895"/>
          <a:stretch>
            <a:fillRect/>
          </a:stretch>
        </p:blipFill>
        <p:spPr bwMode="auto">
          <a:xfrm>
            <a:off x="323528" y="1628800"/>
            <a:ext cx="2386236" cy="4762500"/>
          </a:xfrm>
          <a:prstGeom prst="rect">
            <a:avLst/>
          </a:prstGeom>
          <a:noFill/>
        </p:spPr>
      </p:pic>
      <p:pic>
        <p:nvPicPr>
          <p:cNvPr id="38918" name="Picture 6" descr="http://ic.pics.livejournal.com/be_ba_bu/20549744/1024765/1024765_original.jpg"/>
          <p:cNvPicPr>
            <a:picLocks noChangeAspect="1" noChangeArrowheads="1"/>
          </p:cNvPicPr>
          <p:nvPr/>
        </p:nvPicPr>
        <p:blipFill>
          <a:blip r:embed="rId3" cstate="print"/>
          <a:srcRect r="50204"/>
          <a:stretch>
            <a:fillRect/>
          </a:stretch>
        </p:blipFill>
        <p:spPr bwMode="auto">
          <a:xfrm>
            <a:off x="6012160" y="1700808"/>
            <a:ext cx="2880320" cy="4514273"/>
          </a:xfrm>
          <a:prstGeom prst="rect">
            <a:avLst/>
          </a:prstGeom>
          <a:noFill/>
        </p:spPr>
      </p:pic>
      <p:pic>
        <p:nvPicPr>
          <p:cNvPr id="38920" name="Picture 8" descr="https://im1-tub-ru.yandex.net/i?id=d4925e2080cdc2fa4873f43d77689288&amp;n=33&amp;h=190&amp;w=380"/>
          <p:cNvPicPr>
            <a:picLocks noChangeAspect="1" noChangeArrowheads="1"/>
          </p:cNvPicPr>
          <p:nvPr/>
        </p:nvPicPr>
        <p:blipFill>
          <a:blip r:embed="rId4" cstate="print"/>
          <a:srcRect l="67641"/>
          <a:stretch>
            <a:fillRect/>
          </a:stretch>
        </p:blipFill>
        <p:spPr bwMode="auto">
          <a:xfrm>
            <a:off x="3347864" y="1700808"/>
            <a:ext cx="205048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im1-tub-ru.yandex.net/i?id=ecba673439ef97d22918f2bb4ef2f5d0&amp;n=33&amp;h=190&amp;w=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4064896" cy="3168352"/>
          </a:xfrm>
          <a:prstGeom prst="rect">
            <a:avLst/>
          </a:prstGeom>
          <a:noFill/>
        </p:spPr>
      </p:pic>
      <p:pic>
        <p:nvPicPr>
          <p:cNvPr id="39942" name="Picture 6" descr="http://risovach.ru/upload/2013/03/mem/tolstaya-amerikanka_12907637_ori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3886200" cy="2914650"/>
          </a:xfrm>
          <a:prstGeom prst="rect">
            <a:avLst/>
          </a:prstGeom>
          <a:noFill/>
        </p:spPr>
      </p:pic>
      <p:pic>
        <p:nvPicPr>
          <p:cNvPr id="39944" name="Picture 8" descr="https://tapoc.trbo.yandex.net/tapoc_secure_proxy/7bbe18d4e4b653ee5b8113e03ae52744?url=https%3A%2F%2Fotvet.imgsmail.ru%2Fdownload%2Fu_f41a42b6418a5d473b7a8d0847416003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447889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apoc.trbo.yandex.net/tapoc_secure_proxy/729c0fdfcb784bc30e57a99328bafdca?url=http%3A%2F%2Fremontset.ru%2Fwp-content%2Fuploads%2F2013%2F07%2Fvesi-devushki-sledyat-za-sobo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962900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Анорексия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заболевание, связанное с полным или частичным отказом от приёма пищи</a:t>
            </a:r>
          </a:p>
          <a:p>
            <a:endParaRPr lang="ru-RU" dirty="0"/>
          </a:p>
        </p:txBody>
      </p:sp>
      <p:pic>
        <p:nvPicPr>
          <p:cNvPr id="4" name="Picture 4" descr="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714884"/>
            <a:ext cx="1520409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лияние рекламы на массовое сознание люде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7"/>
            <a:ext cx="8746786" cy="6089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Реклама имеет магическое влияние:  она продает счастливый образ.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https://im1-tub-ru.yandex.net/i?id=274e4f785230d518cc249c1e2e25b97c&amp;n=33&amp;h=270&amp;w=480"/>
          <p:cNvPicPr>
            <a:picLocks noChangeAspect="1" noChangeArrowheads="1"/>
          </p:cNvPicPr>
          <p:nvPr/>
        </p:nvPicPr>
        <p:blipFill>
          <a:blip r:embed="rId3" cstate="print"/>
          <a:srcRect l="39683"/>
          <a:stretch>
            <a:fillRect/>
          </a:stretch>
        </p:blipFill>
        <p:spPr bwMode="auto">
          <a:xfrm>
            <a:off x="4932040" y="1844824"/>
            <a:ext cx="4009616" cy="3798603"/>
          </a:xfrm>
          <a:prstGeom prst="rect">
            <a:avLst/>
          </a:prstGeom>
          <a:noFill/>
        </p:spPr>
      </p:pic>
      <p:pic>
        <p:nvPicPr>
          <p:cNvPr id="6" name="Picture 4" descr="https://im2-tub-ru.yandex.net/i?id=f56000622e0e41791639de22d3377e4a&amp;n=33&amp;h=270&amp;w=480"/>
          <p:cNvPicPr>
            <a:picLocks noChangeAspect="1" noChangeArrowheads="1"/>
          </p:cNvPicPr>
          <p:nvPr/>
        </p:nvPicPr>
        <p:blipFill>
          <a:blip r:embed="rId4" cstate="print"/>
          <a:srcRect l="9375" t="2778" r="7812"/>
          <a:stretch>
            <a:fillRect/>
          </a:stretch>
        </p:blipFill>
        <p:spPr bwMode="auto">
          <a:xfrm>
            <a:off x="395536" y="1772816"/>
            <a:ext cx="432048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listar.net/images/photos/a0b1d89a665db7bc6d201bd14aa4dd34.jpg"/>
          <p:cNvPicPr>
            <a:picLocks noChangeAspect="1" noChangeArrowheads="1"/>
          </p:cNvPicPr>
          <p:nvPr/>
        </p:nvPicPr>
        <p:blipFill>
          <a:blip r:embed="rId2" cstate="print"/>
          <a:srcRect l="14239" t="14567"/>
          <a:stretch>
            <a:fillRect/>
          </a:stretch>
        </p:blipFill>
        <p:spPr bwMode="auto">
          <a:xfrm>
            <a:off x="395536" y="2348880"/>
            <a:ext cx="2725298" cy="3791140"/>
          </a:xfrm>
          <a:prstGeom prst="rect">
            <a:avLst/>
          </a:prstGeom>
          <a:noFill/>
        </p:spPr>
      </p:pic>
      <p:pic>
        <p:nvPicPr>
          <p:cNvPr id="32772" name="Picture 4" descr="http://data10.i.gallery.ru/albums/gallery/173246-bd39c-28841392-m750x740.jpg"/>
          <p:cNvPicPr>
            <a:picLocks noChangeAspect="1" noChangeArrowheads="1"/>
          </p:cNvPicPr>
          <p:nvPr/>
        </p:nvPicPr>
        <p:blipFill>
          <a:blip r:embed="rId3" cstate="print"/>
          <a:srcRect l="19349" r="19840"/>
          <a:stretch>
            <a:fillRect/>
          </a:stretch>
        </p:blipFill>
        <p:spPr bwMode="auto">
          <a:xfrm>
            <a:off x="3131840" y="188640"/>
            <a:ext cx="3168352" cy="3724275"/>
          </a:xfrm>
          <a:prstGeom prst="rect">
            <a:avLst/>
          </a:prstGeom>
          <a:noFill/>
        </p:spPr>
      </p:pic>
      <p:pic>
        <p:nvPicPr>
          <p:cNvPr id="32774" name="Picture 6" descr="http://dresspics.us/content/aHR0cDovL2ltYWdlcy52b2d1ZS5pdC9pbWdzL3NmaWxhdGUvcGUtMjAxMC1jb2xsZXppb25pL2Rvbm5hLWthcmFuLWNvbGxlY3Rpb24vY29sbGV6aW9uZS9ocS9kb25uYS1rYXJhbi1jb2xsZWN0aW9uXzI1MzE4Mi5qcGc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348880"/>
            <a:ext cx="2771800" cy="415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59712" cy="5832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323232"/>
                </a:solidFill>
              </a:rPr>
              <a:t>Самооценка</a:t>
            </a:r>
            <a:r>
              <a:rPr lang="ru-RU" sz="4800" b="1" dirty="0" smtClean="0"/>
              <a:t> </a:t>
            </a:r>
            <a:r>
              <a:rPr lang="ru-RU" sz="4800" dirty="0" smtClean="0"/>
              <a:t>– </a:t>
            </a:r>
            <a:r>
              <a:rPr lang="ru-RU" sz="4800" i="1" dirty="0" smtClean="0">
                <a:latin typeface="Georgia" pitchFamily="18" charset="0"/>
              </a:rPr>
              <a:t>это личностное суждение о своей ценности. Это отношение человека к своим способностям, возможностям, личностным качествам, а также к внешности.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07375" cy="1858963"/>
          </a:xfrm>
        </p:spPr>
        <p:txBody>
          <a:bodyPr/>
          <a:lstStyle/>
          <a:p>
            <a:pPr eaLnBrk="1" hangingPunct="1"/>
            <a:r>
              <a:rPr lang="ru-RU" sz="3600" smtClean="0"/>
              <a:t>Самооценка влияет на жизнь человека достаточно сильно, охватывая различные ее стороны:</a:t>
            </a:r>
            <a:r>
              <a:rPr lang="ru-RU" sz="40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8229600" cy="1944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/>
              <a:t>здоровье, </a:t>
            </a:r>
          </a:p>
          <a:p>
            <a:pPr eaLnBrk="1" hangingPunct="1"/>
            <a:r>
              <a:rPr lang="ru-RU" dirty="0" smtClean="0"/>
              <a:t>общение, </a:t>
            </a:r>
          </a:p>
          <a:p>
            <a:pPr eaLnBrk="1" hangingPunct="1"/>
            <a:r>
              <a:rPr lang="ru-RU" dirty="0" smtClean="0"/>
              <a:t>выбор и достижение</a:t>
            </a:r>
          </a:p>
          <a:p>
            <a:pPr eaLnBrk="1" hangingPunct="1"/>
            <a:r>
              <a:rPr lang="ru-RU" dirty="0" smtClean="0"/>
              <a:t> цели. </a:t>
            </a:r>
          </a:p>
        </p:txBody>
      </p:sp>
      <p:pic>
        <p:nvPicPr>
          <p:cNvPr id="4" name="Picture 10" descr="https://tapoc.trbo.yandex.net/tapoc_secure_proxy/18e7452c74304842d25899eb6c9335e4?url=http%3A%2F%2Fdizzwizz.ru%2Fwp-content%2Fuploads%2F2015%2F12%2FSoznanie-i-samootsenk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4035093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229600" cy="3671887"/>
          </a:xfrm>
        </p:spPr>
        <p:txBody>
          <a:bodyPr/>
          <a:lstStyle/>
          <a:p>
            <a:pPr marL="68263" indent="23813" algn="just" eaLnBrk="1" hangingPunct="1">
              <a:buFontTx/>
              <a:buNone/>
            </a:pPr>
            <a:r>
              <a:rPr lang="ru-RU" smtClean="0"/>
              <a:t>Нелегко быть робким, неуверенным в себе, ранимым и замкнутым. Люди с заниженной самооценкой ставят перед собой маленькие цели и не достигают ничего в жизни, не раскрывают свои потенциальные возможности и не реализуют себя как личность.</a:t>
            </a:r>
          </a:p>
        </p:txBody>
      </p:sp>
      <p:pic>
        <p:nvPicPr>
          <p:cNvPr id="16387" name="Picture 4" descr="blin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4813"/>
            <a:ext cx="12985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765175"/>
            <a:ext cx="3671888" cy="5102225"/>
          </a:xfrm>
        </p:spPr>
        <p:txBody>
          <a:bodyPr/>
          <a:lstStyle/>
          <a:p>
            <a:pPr marL="92075" indent="0" algn="ctr" eaLnBrk="1" hangingPunct="1">
              <a:buFontTx/>
              <a:buNone/>
            </a:pPr>
            <a:r>
              <a:rPr lang="ru-RU" sz="2800" smtClean="0"/>
              <a:t>Когда человек высокомерен, бестактен, самонадеян, не оценивает реально свои возможности и способности, ставит завышенные, глобальные цели и не может их реализовать. </a:t>
            </a:r>
          </a:p>
        </p:txBody>
      </p:sp>
      <p:pic>
        <p:nvPicPr>
          <p:cNvPr id="73732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05301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4000" smtClean="0"/>
              <a:t>Формула для определения самооценки человека: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492375"/>
            <a:ext cx="3178175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u="sng" smtClean="0"/>
              <a:t>Самоуважение</a:t>
            </a: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CC0000"/>
                </a:solidFill>
              </a:rPr>
              <a:t>Притязания</a:t>
            </a:r>
          </a:p>
        </p:txBody>
      </p:sp>
      <p:sp>
        <p:nvSpPr>
          <p:cNvPr id="117764" name="Text Box 4" descr="j0385770"/>
          <p:cNvSpPr txBox="1">
            <a:spLocks noChangeArrowheads="1"/>
          </p:cNvSpPr>
          <p:nvPr/>
        </p:nvSpPr>
        <p:spPr bwMode="auto">
          <a:xfrm>
            <a:off x="5076825" y="2636838"/>
            <a:ext cx="2016125" cy="647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ru-RU" sz="3600"/>
              <a:t>= </a:t>
            </a:r>
            <a:r>
              <a:rPr lang="ru-RU" sz="3600" b="1"/>
              <a:t>Успех</a:t>
            </a:r>
            <a:endParaRPr lang="ru-RU" sz="360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11188" y="4005263"/>
            <a:ext cx="81581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Важно, чтобы </a:t>
            </a:r>
            <a:r>
              <a:rPr lang="ru-RU" sz="3600" b="1" i="1" dirty="0">
                <a:solidFill>
                  <a:schemeClr val="tx2"/>
                </a:solidFill>
              </a:rPr>
              <a:t>уровень притязаний</a:t>
            </a:r>
            <a:r>
              <a:rPr lang="ru-RU" sz="3600" dirty="0">
                <a:solidFill>
                  <a:schemeClr val="tx2"/>
                </a:solidFill>
              </a:rPr>
              <a:t> был несколько выше самооценки, создавая тем самым возможности роста.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 animBg="1"/>
      <p:bldP spid="1177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Я себы Люблю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29000"/>
            <a:ext cx="3857652" cy="2687498"/>
          </a:xfrm>
          <a:prstGeom prst="rect">
            <a:avLst/>
          </a:prstGeom>
          <a:noFill/>
        </p:spPr>
      </p:pic>
      <p:pic>
        <p:nvPicPr>
          <p:cNvPr id="15364" name="Picture 4" descr="https://im3-tub-ru.yandex.net/i?id=58dee79c03ee89a910a86df2e6cb1b3d&amp;n=33&amp;h=270&amp;w=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857784" cy="3442526"/>
          </a:xfrm>
          <a:prstGeom prst="rect">
            <a:avLst/>
          </a:prstGeom>
          <a:noFill/>
        </p:spPr>
      </p:pic>
      <p:pic>
        <p:nvPicPr>
          <p:cNvPr id="15368" name="Picture 8" descr="https://tapoc.trbo.yandex.net/tapoc_secure_proxy/4b1e73fe6c9906486b75e59c53e2a7ba?url=http%3A%2F%2Fiqjournal.ru%2Fwp-content%2Fuploads%2F2016%2F06%2F1415889206_iw2u5p5pppj8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4370061" cy="270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Исследование самооценки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858280" cy="6072230"/>
          </a:xfrm>
        </p:spPr>
        <p:txBody>
          <a:bodyPr numCol="2"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1.  Я часто волнуюсь понапрасну.</a:t>
            </a:r>
          </a:p>
          <a:p>
            <a:pPr lvl="0">
              <a:buNone/>
            </a:pPr>
            <a:r>
              <a:rPr lang="ru-RU" dirty="0" smtClean="0"/>
              <a:t>2.  Мне хочется, чтобы мои друзья подбадривали меня.</a:t>
            </a:r>
          </a:p>
          <a:p>
            <a:pPr lvl="0">
              <a:buNone/>
            </a:pPr>
            <a:r>
              <a:rPr lang="ru-RU" dirty="0" smtClean="0"/>
              <a:t>3. Я боюсь выглядеть глупцом.</a:t>
            </a:r>
          </a:p>
          <a:p>
            <a:pPr lvl="0">
              <a:buNone/>
            </a:pPr>
            <a:r>
              <a:rPr lang="ru-RU" dirty="0" smtClean="0"/>
              <a:t>4. Я беспокоюсь за свое будущее.</a:t>
            </a:r>
          </a:p>
          <a:p>
            <a:pPr lvl="0">
              <a:buNone/>
            </a:pPr>
            <a:r>
              <a:rPr lang="ru-RU" dirty="0" smtClean="0"/>
              <a:t>5. Внешний вид других куда лучше, чем мой.</a:t>
            </a:r>
          </a:p>
          <a:p>
            <a:pPr lvl="0">
              <a:buNone/>
            </a:pPr>
            <a:r>
              <a:rPr lang="ru-RU" dirty="0" smtClean="0"/>
              <a:t>6.  Чувствую, что я не умею как следует разговаривать с людьми.</a:t>
            </a:r>
          </a:p>
          <a:p>
            <a:pPr lvl="0">
              <a:buNone/>
            </a:pPr>
            <a:r>
              <a:rPr lang="ru-RU" dirty="0" smtClean="0"/>
              <a:t>7.  Как жаль, что многие меня не понимают.</a:t>
            </a:r>
          </a:p>
          <a:p>
            <a:pPr lvl="0">
              <a:buNone/>
            </a:pPr>
            <a:r>
              <a:rPr lang="ru-RU" dirty="0" smtClean="0"/>
              <a:t>8. Люди ждут от меня слишком многого.</a:t>
            </a:r>
          </a:p>
          <a:p>
            <a:pPr lvl="0">
              <a:buNone/>
            </a:pPr>
            <a:r>
              <a:rPr lang="ru-RU" dirty="0" smtClean="0"/>
              <a:t>9. Чувствую себя очень скованно.</a:t>
            </a:r>
          </a:p>
          <a:p>
            <a:pPr lvl="0">
              <a:buNone/>
            </a:pPr>
            <a:r>
              <a:rPr lang="ru-RU" dirty="0" smtClean="0"/>
              <a:t>10. Мне кажется, что со мной должна случиться какая-нибудь неприятность.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11. Меня волнует мысль о том, как люди относятся ко мне.</a:t>
            </a:r>
          </a:p>
          <a:p>
            <a:pPr lvl="0">
              <a:buNone/>
            </a:pPr>
            <a:r>
              <a:rPr lang="ru-RU" dirty="0" smtClean="0"/>
              <a:t>12. Я чувствую, что люди говорят про меня за моей спиной.</a:t>
            </a:r>
          </a:p>
          <a:p>
            <a:pPr lvl="0">
              <a:buNone/>
            </a:pPr>
            <a:r>
              <a:rPr lang="ru-RU" dirty="0" smtClean="0"/>
              <a:t>13. Я не чувствую себя в безопасности.</a:t>
            </a:r>
          </a:p>
          <a:p>
            <a:pPr lvl="0">
              <a:buNone/>
            </a:pPr>
            <a:r>
              <a:rPr lang="ru-RU" dirty="0" smtClean="0"/>
              <a:t>14. Мне не с кем поделиться своими мыслями.</a:t>
            </a:r>
          </a:p>
          <a:p>
            <a:pPr lvl="0">
              <a:buNone/>
            </a:pPr>
            <a:r>
              <a:rPr lang="ru-RU" dirty="0" smtClean="0"/>
              <a:t>15. Люди не особенно интересуются моими достижениями.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Очень часто- 4 б. </a:t>
            </a:r>
          </a:p>
          <a:p>
            <a:pPr>
              <a:buNone/>
            </a:pPr>
            <a:r>
              <a:rPr lang="ru-RU" b="1" dirty="0" smtClean="0"/>
              <a:t>Часто – 3 б. </a:t>
            </a:r>
          </a:p>
          <a:p>
            <a:pPr>
              <a:buNone/>
            </a:pPr>
            <a:r>
              <a:rPr lang="ru-RU" b="1" dirty="0" smtClean="0"/>
              <a:t>Иногда-2б. </a:t>
            </a:r>
          </a:p>
          <a:p>
            <a:pPr>
              <a:buNone/>
            </a:pPr>
            <a:r>
              <a:rPr lang="ru-RU" b="1" dirty="0" smtClean="0"/>
              <a:t>Редко – 1б.  </a:t>
            </a:r>
          </a:p>
          <a:p>
            <a:pPr>
              <a:buNone/>
            </a:pPr>
            <a:r>
              <a:rPr lang="ru-RU" b="1" dirty="0" smtClean="0"/>
              <a:t>Никогда – 0 б.</a:t>
            </a:r>
          </a:p>
          <a:p>
            <a:endParaRPr lang="ru-RU" dirty="0"/>
          </a:p>
        </p:txBody>
      </p:sp>
      <p:pic>
        <p:nvPicPr>
          <p:cNvPr id="5" name="Picture 12" descr="https://im3-tub-ru.yandex.net/i?id=dfdb478bd508255b1bc39e315bd2099b&amp;n=33&amp;h=270&amp;w=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359" y="3786189"/>
            <a:ext cx="2057641" cy="307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m3-tub-ru.yandex.net/i?id=e9bdef118f712653690e075894138718&amp;n=33&amp;h=270&amp;w=432"/>
          <p:cNvPicPr>
            <a:picLocks noChangeAspect="1" noChangeArrowheads="1"/>
          </p:cNvPicPr>
          <p:nvPr/>
        </p:nvPicPr>
        <p:blipFill>
          <a:blip r:embed="rId2" cstate="print"/>
          <a:srcRect t="3640" r="41176"/>
          <a:stretch>
            <a:fillRect/>
          </a:stretch>
        </p:blipFill>
        <p:spPr bwMode="auto">
          <a:xfrm>
            <a:off x="6429388" y="0"/>
            <a:ext cx="2511918" cy="3214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Результаты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6572296" cy="6215082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Сумма баллов меньше 10: </a:t>
            </a:r>
          </a:p>
          <a:p>
            <a:pPr>
              <a:buNone/>
            </a:pPr>
            <a:r>
              <a:rPr lang="ru-RU" dirty="0" smtClean="0"/>
              <a:t> вам надо избавляться от комплекса </a:t>
            </a:r>
          </a:p>
          <a:p>
            <a:pPr>
              <a:buNone/>
            </a:pPr>
            <a:r>
              <a:rPr lang="ru-RU" dirty="0" smtClean="0"/>
              <a:t>превосходства над окружающими,</a:t>
            </a:r>
          </a:p>
          <a:p>
            <a:pPr>
              <a:buNone/>
            </a:pPr>
            <a:r>
              <a:rPr lang="ru-RU" dirty="0" smtClean="0"/>
              <a:t>от зазнайства, хвастовства. </a:t>
            </a:r>
          </a:p>
          <a:p>
            <a:pPr>
              <a:buNone/>
            </a:pPr>
            <a:r>
              <a:rPr lang="ru-RU" dirty="0" smtClean="0"/>
              <a:t>Возьмите за правило принцип «всякая конфликтная </a:t>
            </a:r>
          </a:p>
          <a:p>
            <a:pPr>
              <a:buNone/>
            </a:pPr>
            <a:r>
              <a:rPr lang="ru-RU" dirty="0" smtClean="0"/>
              <a:t>ситуация возникла из искры, которую вы высекли </a:t>
            </a:r>
          </a:p>
          <a:p>
            <a:pPr>
              <a:buNone/>
            </a:pPr>
            <a:r>
              <a:rPr lang="ru-RU" dirty="0" smtClean="0"/>
              <a:t>или помогли разжечь».</a:t>
            </a:r>
          </a:p>
          <a:p>
            <a:r>
              <a:rPr lang="ru-RU" u="sng" dirty="0" smtClean="0"/>
              <a:t>Сумма баллов превышает </a:t>
            </a:r>
            <a:r>
              <a:rPr lang="ru-RU" dirty="0" smtClean="0"/>
              <a:t>30:</a:t>
            </a:r>
          </a:p>
          <a:p>
            <a:pPr>
              <a:buNone/>
            </a:pPr>
            <a:r>
              <a:rPr lang="ru-RU" dirty="0" smtClean="0"/>
              <a:t> вы себя недооцениваете.</a:t>
            </a:r>
          </a:p>
          <a:p>
            <a:r>
              <a:rPr lang="ru-RU" u="sng" dirty="0" smtClean="0"/>
              <a:t>Сумма баллов от 10 до 30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это свидетельствует о психологической зрелости,</a:t>
            </a:r>
          </a:p>
          <a:p>
            <a:pPr>
              <a:buNone/>
            </a:pPr>
            <a:r>
              <a:rPr lang="ru-RU" dirty="0" smtClean="0"/>
              <a:t> которая проявляется в адекватной самооценке</a:t>
            </a:r>
          </a:p>
          <a:p>
            <a:pPr>
              <a:buNone/>
            </a:pPr>
            <a:r>
              <a:rPr lang="ru-RU" dirty="0" smtClean="0"/>
              <a:t>(реалистичной) своих сил, возможностях и внешности. </a:t>
            </a:r>
          </a:p>
          <a:p>
            <a:pPr>
              <a:buNone/>
            </a:pPr>
            <a:r>
              <a:rPr lang="ru-RU" dirty="0" smtClean="0"/>
              <a:t>Вам по плечу любые серьезные дела.</a:t>
            </a:r>
          </a:p>
          <a:p>
            <a:endParaRPr lang="ru-RU" dirty="0"/>
          </a:p>
        </p:txBody>
      </p:sp>
      <p:pic>
        <p:nvPicPr>
          <p:cNvPr id="5" name="Picture 2" descr="https://im2-tub-ru.yandex.net/i?id=01ce1d1218790aaac169a88078e7458d&amp;n=33&amp;h=270&amp;w=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20064"/>
            <a:ext cx="2571768" cy="363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Валерия Левитина в 20 лет </a:t>
            </a:r>
            <a:endParaRPr lang="ru-RU" dirty="0"/>
          </a:p>
        </p:txBody>
      </p:sp>
      <p:pic>
        <p:nvPicPr>
          <p:cNvPr id="4" name="Рисунок 3" descr="Жуткая история болезни Валерии Левитиной. Левитина., болезнь, валер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уткая история болезни Валерии Левитиной. Левитина., болезнь, валер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85936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Анорексия невроза</a:t>
            </a:r>
          </a:p>
        </p:txBody>
      </p:sp>
      <p:pic>
        <p:nvPicPr>
          <p:cNvPr id="58376" name="Picture 8" descr="анорекс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772816"/>
            <a:ext cx="3454400" cy="4352925"/>
          </a:xfrm>
          <a:noFill/>
          <a:ln/>
        </p:spPr>
      </p:pic>
      <p:pic>
        <p:nvPicPr>
          <p:cNvPr id="58383" name="Picture 15" descr="ano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1628800"/>
            <a:ext cx="2511425" cy="4381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Монако, 2012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.img.com.ua/b/ugc/5132529/20130614140549_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286280" cy="377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.img.com.ua/b/ugc/5132529/20130614140606_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28802"/>
            <a:ext cx="2695408" cy="41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Худеть или не худеть? </a:t>
            </a:r>
            <a:endParaRPr lang="ru-RU" dirty="0"/>
          </a:p>
        </p:txBody>
      </p:sp>
      <p:pic>
        <p:nvPicPr>
          <p:cNvPr id="41986" name="Picture 2" descr="https://tapoc.trbo.yandex.net/tapoc_secure_proxy/37c25978d0689162bbdec1e74b6ff234?url=http%3A%2F%2Fs1.maminklub.lv%2Fuploads%2F20160811084712-18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57073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бельгийский социолог и статистик Адольф  </a:t>
            </a:r>
            <a:r>
              <a:rPr lang="ru-RU" dirty="0" err="1" smtClean="0"/>
              <a:t>Кетеле</a:t>
            </a:r>
            <a:r>
              <a:rPr lang="ru-RU" smtClean="0"/>
              <a:t>,  в  </a:t>
            </a:r>
            <a:r>
              <a:rPr lang="ru-RU" dirty="0" smtClean="0"/>
              <a:t>1869 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Индекс массы тела</a:t>
            </a:r>
          </a:p>
          <a:p>
            <a:pPr>
              <a:buNone/>
            </a:pPr>
            <a:r>
              <a:rPr lang="ru-RU" b="1" dirty="0" smtClean="0"/>
              <a:t> рассчитывается </a:t>
            </a:r>
          </a:p>
          <a:p>
            <a:pPr>
              <a:buNone/>
            </a:pPr>
            <a:r>
              <a:rPr lang="ru-RU" b="1" dirty="0" smtClean="0"/>
              <a:t>по формуле</a:t>
            </a:r>
          </a:p>
          <a:p>
            <a:pPr>
              <a:buNone/>
            </a:pPr>
            <a:r>
              <a:rPr lang="ru-RU" b="1" dirty="0" smtClean="0"/>
              <a:t>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где:</a:t>
            </a:r>
          </a:p>
          <a:p>
            <a:pPr>
              <a:buNone/>
            </a:pPr>
            <a:r>
              <a:rPr lang="ru-RU" b="1" dirty="0" err="1" smtClean="0"/>
              <a:t>m</a:t>
            </a:r>
            <a:r>
              <a:rPr lang="ru-RU" b="1" dirty="0" smtClean="0"/>
              <a:t> — </a:t>
            </a:r>
            <a:r>
              <a:rPr lang="ru-RU" dirty="0" smtClean="0"/>
              <a:t>масса тела в кг.;</a:t>
            </a:r>
          </a:p>
          <a:p>
            <a:pPr>
              <a:buNone/>
            </a:pPr>
            <a:r>
              <a:rPr lang="ru-RU" b="1" dirty="0" err="1" smtClean="0"/>
              <a:t>h</a:t>
            </a:r>
            <a:r>
              <a:rPr lang="ru-RU" b="1" dirty="0" smtClean="0"/>
              <a:t> — </a:t>
            </a:r>
            <a:r>
              <a:rPr lang="ru-RU" dirty="0" smtClean="0"/>
              <a:t>рост в метрах.</a:t>
            </a:r>
          </a:p>
          <a:p>
            <a:endParaRPr lang="ru-RU" dirty="0"/>
          </a:p>
        </p:txBody>
      </p:sp>
      <p:pic>
        <p:nvPicPr>
          <p:cNvPr id="46082" name="Picture 2" descr="http://img0.liveinternet.ru/images/attach/c/1/55/558/55558608_Adolphe_QuGtelet_by_JosephArnold_Demann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191919" cy="5157192"/>
          </a:xfrm>
          <a:prstGeom prst="rect">
            <a:avLst/>
          </a:prstGeom>
          <a:noFill/>
        </p:spPr>
      </p:pic>
      <p:pic>
        <p:nvPicPr>
          <p:cNvPr id="46086" name="Picture 6" descr="https://tapoc.trbo.yandex.net/tapoc_secure_proxy/c8d3495aae456f06933fe152d41381eb?url=http%3A%2F%2Fves24.ru%2Fpicture%2Feccbc87e4b5ce2fe28308fd9f2a7baf3%2Fb7d5c7fbc00398915fd685141a9626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852936"/>
            <a:ext cx="1728192" cy="107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im0-tub-ru.yandex.net/i?id=571da6f57a474a069a5b45a7cff7acd0&amp;n=33&amp;h=270&amp;w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8087635" cy="3168352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403648" y="260648"/>
          <a:ext cx="6096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2-tub-ru.yandex.net/i?id=ddae63a7160de66e8b9068862f3c6f74&amp;n=33&amp;h=270&amp;w=413"/>
          <p:cNvPicPr>
            <a:picLocks noChangeAspect="1" noChangeArrowheads="1"/>
          </p:cNvPicPr>
          <p:nvPr/>
        </p:nvPicPr>
        <p:blipFill>
          <a:blip r:embed="rId2" cstate="print"/>
          <a:srcRect l="4457" r="4909"/>
          <a:stretch>
            <a:fillRect/>
          </a:stretch>
        </p:blipFill>
        <p:spPr bwMode="auto">
          <a:xfrm>
            <a:off x="1115616" y="1196752"/>
            <a:ext cx="6624736" cy="488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ru-RU" dirty="0" smtClean="0"/>
              <a:t>- проблема проекта решена;</a:t>
            </a:r>
          </a:p>
          <a:p>
            <a:r>
              <a:rPr lang="ru-RU" dirty="0" smtClean="0"/>
              <a:t>- задачи, поставленные в начале работы, выполнены;</a:t>
            </a:r>
          </a:p>
          <a:p>
            <a:r>
              <a:rPr lang="ru-RU" dirty="0" smtClean="0"/>
              <a:t>-проведенное анкетирование доказало актуальность работы;</a:t>
            </a:r>
          </a:p>
          <a:p>
            <a:r>
              <a:rPr lang="ru-RU" dirty="0" smtClean="0"/>
              <a:t>-  гипотеза подтверждена.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>
                <a:hlinkClick r:id="rId2"/>
              </a:rPr>
              <a:t>https://www.youtube.com/watch?v=E-EW2DzswH8</a:t>
            </a:r>
            <a:r>
              <a:rPr lang="ru-RU" b="1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cb30fab6e0846046f1ab5dee03a7f083&amp;n=33&amp;h=270&amp;w=390"/>
          <p:cNvPicPr>
            <a:picLocks noChangeAspect="1" noChangeArrowheads="1"/>
          </p:cNvPicPr>
          <p:nvPr/>
        </p:nvPicPr>
        <p:blipFill>
          <a:blip r:embed="rId2" cstate="print"/>
          <a:srcRect r="49650" b="4444"/>
          <a:stretch>
            <a:fillRect/>
          </a:stretch>
        </p:blipFill>
        <p:spPr bwMode="auto">
          <a:xfrm>
            <a:off x="251520" y="332656"/>
            <a:ext cx="4447750" cy="5976664"/>
          </a:xfrm>
          <a:prstGeom prst="rect">
            <a:avLst/>
          </a:prstGeom>
          <a:noFill/>
        </p:spPr>
      </p:pic>
      <p:pic>
        <p:nvPicPr>
          <p:cNvPr id="1026" name="Picture 2" descr="http://www.nghotels.com.tr/resimler/galeri/2/2-66677426864834674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124560" cy="2932187"/>
          </a:xfrm>
          <a:prstGeom prst="rect">
            <a:avLst/>
          </a:prstGeom>
          <a:noFill/>
        </p:spPr>
      </p:pic>
      <p:pic>
        <p:nvPicPr>
          <p:cNvPr id="1028" name="Picture 4" descr="http://completefeet.com.au/wp-content/uploads/2014/12/childrens-podiat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210483" cy="300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Зам. директора\Рабочий стол\к ЕГЭ\dlya%20sayt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572140"/>
            <a:ext cx="8729666" cy="1185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2"/>
                </a:solidFill>
                <a:latin typeface="Arial Black" pitchFamily="34" charset="0"/>
              </a:rPr>
              <a:t>СПАСИБО ЗА ВНИМАНИЕ! </a:t>
            </a:r>
            <a:endParaRPr lang="ru-RU" sz="4400" b="1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08912" cy="20882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гипотеза: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проверить, какие факторы ведут моих сверстниц  к бездумному  похудению и  представляют угрозу их здоровью и жизни?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12" descr="https://im3-tub-ru.yandex.net/i?id=dfdb478bd508255b1bc39e315bd2099b&amp;n=33&amp;h=270&amp;w=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00438"/>
            <a:ext cx="2057641" cy="307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3643338" cy="7857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цель: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7210452" cy="342902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1.Акцентировать внимание  на бережном отношении к своему здоровью.</a:t>
            </a:r>
          </a:p>
          <a:p>
            <a:pPr>
              <a:buNone/>
            </a:pPr>
            <a:r>
              <a:rPr lang="ru-RU" sz="2800" dirty="0" smtClean="0"/>
              <a:t>2. Способствовать повышению самооценки.</a:t>
            </a:r>
          </a:p>
          <a:p>
            <a:endParaRPr lang="ru-RU" dirty="0"/>
          </a:p>
        </p:txBody>
      </p:sp>
      <p:pic>
        <p:nvPicPr>
          <p:cNvPr id="5" name="Picture 6" descr="https://tapoc.trbo.yandex.net/tapoc_secure_proxy/2a2a4acb50f36ec0a6f9d1eca1511d5e?url=http%3A%2F%2Fucoz-test.ucoz.ru%2F_nw%2F1%2F14089133.jpg"/>
          <p:cNvPicPr>
            <a:picLocks noChangeAspect="1" noChangeArrowheads="1"/>
          </p:cNvPicPr>
          <p:nvPr/>
        </p:nvPicPr>
        <p:blipFill>
          <a:blip r:embed="rId2" cstate="print"/>
          <a:srcRect r="3491" b="5501"/>
          <a:stretch>
            <a:fillRect/>
          </a:stretch>
        </p:blipFill>
        <p:spPr bwMode="auto">
          <a:xfrm>
            <a:off x="5286380" y="2857496"/>
            <a:ext cx="345638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3643338" cy="7857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ЗАДАЧИ: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0"/>
            <a:ext cx="79208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1. Изучить научно-популярную литературу по данной теме.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2. Проследить  влияние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современных стандартов красоты, пропагандируемых в СМИ,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на сознание подростков.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3. Раскрыть понятие «самооценка».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4. Провести анкетирование среди учащихся.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5. Рекомендовать безопасные  подходы к снижению веса.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214290"/>
          <a:ext cx="8643998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44" y="142852"/>
          <a:ext cx="8786874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44" y="285728"/>
          <a:ext cx="8786874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642</Words>
  <Application>Microsoft Office PowerPoint</Application>
  <PresentationFormat>Экран (4:3)</PresentationFormat>
  <Paragraphs>105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Анорексия невроза</vt:lpstr>
      <vt:lpstr>гипотеза:   проверить, какие факторы ведут моих сверстниц  к бездумному  похудению и  представляют угрозу их здоровью и жизни?     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Маргарет Митчел:</vt:lpstr>
      <vt:lpstr>Презентация PowerPoint</vt:lpstr>
      <vt:lpstr>Презентация PowerPoint</vt:lpstr>
      <vt:lpstr>Презентация PowerPoint</vt:lpstr>
      <vt:lpstr>Анорексия</vt:lpstr>
      <vt:lpstr>Презентация PowerPoint</vt:lpstr>
      <vt:lpstr>Реклама имеет магическое влияние:  она продает счастливый образ.  </vt:lpstr>
      <vt:lpstr>Самооценка – это личностное суждение о своей ценности. Это отношение человека к своим способностям, возможностям, личностным качествам, а также к внешности.</vt:lpstr>
      <vt:lpstr>Самооценка влияет на жизнь человека достаточно сильно, охватывая различные ее стороны: </vt:lpstr>
      <vt:lpstr>Презентация PowerPoint</vt:lpstr>
      <vt:lpstr>Презентация PowerPoint</vt:lpstr>
      <vt:lpstr>Формула для определения самооценки человека: </vt:lpstr>
      <vt:lpstr>Презентация PowerPoint</vt:lpstr>
      <vt:lpstr>Исследование самооценки  </vt:lpstr>
      <vt:lpstr>Результаты</vt:lpstr>
      <vt:lpstr>Презентация PowerPoint</vt:lpstr>
      <vt:lpstr>Валерия Левитина в 20 лет </vt:lpstr>
      <vt:lpstr>Монако, 2012 год</vt:lpstr>
      <vt:lpstr>Худеть или не худеть? </vt:lpstr>
      <vt:lpstr>бельгийский социолог и статистик Адольф  Кетеле,  в  1869 г.</vt:lpstr>
      <vt:lpstr>Презентация PowerPoint</vt:lpstr>
      <vt:lpstr>Презентация PowerPoint</vt:lpstr>
      <vt:lpstr>Заключение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34</cp:revision>
  <dcterms:created xsi:type="dcterms:W3CDTF">2001-12-31T22:20:48Z</dcterms:created>
  <dcterms:modified xsi:type="dcterms:W3CDTF">2017-04-10T04:29:36Z</dcterms:modified>
</cp:coreProperties>
</file>