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69" r:id="rId4"/>
    <p:sldId id="271" r:id="rId5"/>
    <p:sldId id="272" r:id="rId6"/>
    <p:sldId id="273" r:id="rId7"/>
    <p:sldId id="274" r:id="rId8"/>
    <p:sldId id="275" r:id="rId9"/>
    <p:sldId id="265" r:id="rId10"/>
    <p:sldId id="268" r:id="rId11"/>
    <p:sldId id="258" r:id="rId12"/>
    <p:sldId id="276" r:id="rId13"/>
    <p:sldId id="260" r:id="rId14"/>
    <p:sldId id="261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1C64E1-A01D-4C4F-8899-D213DAB786FB}" type="datetimeFigureOut">
              <a:rPr lang="ru-RU" smtClean="0"/>
              <a:pPr/>
              <a:t>16.04.2016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0D90A5-A2F6-46F7-BF9A-38F801D15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8206680" cy="3249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Открытый урок по русскому языку в 1 классе</a:t>
            </a:r>
            <a:br>
              <a:rPr lang="ru-RU" dirty="0" smtClean="0"/>
            </a:br>
            <a:r>
              <a:rPr lang="ru-RU" dirty="0" smtClean="0"/>
              <a:t>Учитель: Ирхина </a:t>
            </a:r>
            <a:r>
              <a:rPr lang="ru-RU" dirty="0" smtClean="0"/>
              <a:t>Ирина </a:t>
            </a:r>
            <a:r>
              <a:rPr lang="ru-RU" dirty="0" smtClean="0"/>
              <a:t>Владимировна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5400000">
            <a:off x="864393" y="1878807"/>
            <a:ext cx="1319213" cy="762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 rot="5400000">
            <a:off x="3888581" y="1978819"/>
            <a:ext cx="1062038" cy="914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0"/>
                <a:gd name="adj2" fmla="val 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о</a:t>
            </a: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 rot="5400000">
            <a:off x="5105400" y="762000"/>
            <a:ext cx="914400" cy="1066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45065" name="WordArt 9"/>
          <p:cNvSpPr>
            <a:spLocks noChangeArrowheads="1" noChangeShapeType="1" noTextEdit="1"/>
          </p:cNvSpPr>
          <p:nvPr/>
        </p:nvSpPr>
        <p:spPr bwMode="auto">
          <a:xfrm>
            <a:off x="2590800" y="4648200"/>
            <a:ext cx="762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</a:t>
            </a:r>
          </a:p>
        </p:txBody>
      </p:sp>
      <p:sp>
        <p:nvSpPr>
          <p:cNvPr id="45067" name="WordArt 11"/>
          <p:cNvSpPr>
            <a:spLocks noChangeArrowheads="1" noChangeShapeType="1" noTextEdit="1"/>
          </p:cNvSpPr>
          <p:nvPr/>
        </p:nvSpPr>
        <p:spPr bwMode="auto">
          <a:xfrm>
            <a:off x="5334000" y="4724400"/>
            <a:ext cx="914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33CC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я</a:t>
            </a:r>
          </a:p>
        </p:txBody>
      </p:sp>
      <p:sp>
        <p:nvSpPr>
          <p:cNvPr id="45069" name="WordArt 13"/>
          <p:cNvSpPr>
            <a:spLocks noChangeArrowheads="1" noChangeShapeType="1" noTextEdit="1"/>
          </p:cNvSpPr>
          <p:nvPr/>
        </p:nvSpPr>
        <p:spPr bwMode="auto">
          <a:xfrm rot="-1296523">
            <a:off x="74613" y="3149600"/>
            <a:ext cx="9055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Опасные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50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3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3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2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96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100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04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16667  C 0 -0.24133  0.069 -0.33333  0.125 -0.33333  L 0.25 -0.33333  E" pathEditMode="relative" ptsTypes="">
                                      <p:cBhvr>
                                        <p:cTn id="108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0" grpId="1" animBg="1"/>
      <p:bldP spid="45060" grpId="2" animBg="1"/>
      <p:bldP spid="45061" grpId="0" animBg="1"/>
      <p:bldP spid="45061" grpId="1" animBg="1"/>
      <p:bldP spid="45061" grpId="2" animBg="1"/>
      <p:bldP spid="45062" grpId="0" animBg="1"/>
      <p:bldP spid="45062" grpId="1" animBg="1"/>
      <p:bldP spid="45062" grpId="2" animBg="1"/>
      <p:bldP spid="45065" grpId="0" animBg="1"/>
      <p:bldP spid="45065" grpId="1" animBg="1"/>
      <p:bldP spid="45065" grpId="2" animBg="1"/>
      <p:bldP spid="45067" grpId="0" animBg="1"/>
      <p:bldP spid="45067" grpId="1" animBg="1"/>
      <p:bldP spid="45067" grpId="2" animBg="1"/>
      <p:bldP spid="450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Гласные и согласные </a:t>
            </a:r>
          </a:p>
          <a:p>
            <a:pPr>
              <a:buNone/>
            </a:pPr>
            <a:r>
              <a:rPr lang="ru-RU" sz="4400" dirty="0" smtClean="0"/>
              <a:t>Бывают такие опасные:</a:t>
            </a:r>
          </a:p>
          <a:p>
            <a:pPr>
              <a:buNone/>
            </a:pPr>
            <a:r>
              <a:rPr lang="ru-RU" sz="4400" dirty="0" smtClean="0"/>
              <a:t>Звук очень ясно</a:t>
            </a:r>
          </a:p>
          <a:p>
            <a:pPr>
              <a:buNone/>
            </a:pPr>
            <a:r>
              <a:rPr lang="ru-RU" sz="4400" dirty="0" smtClean="0"/>
              <a:t>слышится,</a:t>
            </a:r>
          </a:p>
          <a:p>
            <a:pPr>
              <a:buNone/>
            </a:pPr>
            <a:r>
              <a:rPr lang="ru-RU" sz="4400" dirty="0" smtClean="0"/>
              <a:t>А буква другая пишется.</a:t>
            </a:r>
          </a:p>
          <a:p>
            <a:pPr>
              <a:buNone/>
            </a:pP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 Безударный хитрый гласный,</a:t>
            </a:r>
          </a:p>
          <a:p>
            <a:pPr>
              <a:buNone/>
            </a:pPr>
            <a:r>
              <a:rPr lang="ru-RU" sz="4400" dirty="0" smtClean="0"/>
              <a:t> Слышим мы его прекрасно.</a:t>
            </a:r>
          </a:p>
          <a:p>
            <a:pPr>
              <a:buNone/>
            </a:pPr>
            <a:r>
              <a:rPr lang="ru-RU" sz="4400" dirty="0" smtClean="0"/>
              <a:t> А в письме какая буква?</a:t>
            </a:r>
          </a:p>
          <a:p>
            <a:pPr>
              <a:buNone/>
            </a:pPr>
            <a:r>
              <a:rPr lang="ru-RU" sz="4400" dirty="0" smtClean="0"/>
              <a:t> Здесь поможет нам наука:</a:t>
            </a:r>
          </a:p>
          <a:p>
            <a:pPr>
              <a:buNone/>
            </a:pPr>
            <a:r>
              <a:rPr lang="ru-RU" sz="4400" dirty="0" smtClean="0"/>
              <a:t> Гласный встал под ударенье,</a:t>
            </a:r>
          </a:p>
          <a:p>
            <a:pPr>
              <a:buNone/>
            </a:pPr>
            <a:r>
              <a:rPr lang="ru-RU" sz="4400" dirty="0" smtClean="0"/>
              <a:t> Чтоб развеять все сомненья.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Оценка своей работы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Урок подошел к концу и я хочу сказать…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 lvl="0">
              <a:buNone/>
            </a:pPr>
            <a:r>
              <a:rPr lang="ru-RU" sz="3200" dirty="0" smtClean="0"/>
              <a:t>*За что могу похвалить себя</a:t>
            </a:r>
          </a:p>
          <a:p>
            <a:pPr lvl="0">
              <a:buNone/>
            </a:pPr>
            <a:r>
              <a:rPr lang="ru-RU" sz="3200" dirty="0" smtClean="0"/>
              <a:t>*Мне удалось…</a:t>
            </a:r>
          </a:p>
          <a:p>
            <a:pPr lvl="0">
              <a:buNone/>
            </a:pPr>
            <a:r>
              <a:rPr lang="ru-RU" sz="3200" dirty="0" smtClean="0"/>
              <a:t>*Мои достижения на уроке</a:t>
            </a:r>
          </a:p>
          <a:p>
            <a:pPr lvl="0">
              <a:buNone/>
            </a:pPr>
            <a:r>
              <a:rPr lang="ru-RU" sz="3200" dirty="0" smtClean="0"/>
              <a:t>*Своей работой на уроке доволен или нет?</a:t>
            </a:r>
          </a:p>
          <a:p>
            <a:pPr lvl="0">
              <a:buNone/>
            </a:pPr>
            <a:r>
              <a:rPr lang="ru-RU" sz="3200" dirty="0" smtClean="0"/>
              <a:t>*Что чувствовал?</a:t>
            </a:r>
          </a:p>
          <a:p>
            <a:pPr lvl="0">
              <a:buNone/>
            </a:pPr>
            <a:r>
              <a:rPr lang="ru-RU" sz="3200" dirty="0" smtClean="0"/>
              <a:t>*Что показалось важным?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853264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Итог урока</a:t>
            </a:r>
          </a:p>
          <a:p>
            <a:pPr>
              <a:buNone/>
            </a:pPr>
            <a:endParaRPr lang="ru-RU" sz="40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/>
              <a:t>Какие задания понравились больше всего?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 smtClean="0"/>
              <a:t>Зачем был нужен этот урок?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УП. Рекомендации на дом. Слайд 15: </a:t>
            </a:r>
          </a:p>
          <a:p>
            <a:r>
              <a:rPr lang="ru-RU" dirty="0" smtClean="0"/>
              <a:t>В рабочих тетрадях можете выполнить на стр. 39-42 на закрепление пройденного материала: </a:t>
            </a:r>
          </a:p>
          <a:p>
            <a:r>
              <a:rPr lang="ru-RU" dirty="0" smtClean="0"/>
              <a:t>а) У кого были красные </a:t>
            </a:r>
            <a:r>
              <a:rPr lang="ru-RU" dirty="0" err="1" smtClean="0"/>
              <a:t>полосочки</a:t>
            </a:r>
            <a:r>
              <a:rPr lang="ru-RU" dirty="0" smtClean="0"/>
              <a:t> – Упр. 3</a:t>
            </a:r>
          </a:p>
          <a:p>
            <a:r>
              <a:rPr lang="ru-RU" dirty="0" smtClean="0"/>
              <a:t>Б) У кого были зеленые </a:t>
            </a:r>
            <a:r>
              <a:rPr lang="ru-RU" dirty="0" err="1" smtClean="0"/>
              <a:t>полосочки</a:t>
            </a:r>
            <a:r>
              <a:rPr lang="ru-RU" dirty="0" smtClean="0"/>
              <a:t> – Упр. 2</a:t>
            </a:r>
          </a:p>
          <a:p>
            <a:r>
              <a:rPr lang="ru-RU" dirty="0" smtClean="0"/>
              <a:t>В) Кто работал в парах -  Упр. 7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 hidden="1"/>
          <p:cNvSpPr>
            <a:spLocks noGrp="1"/>
          </p:cNvSpPr>
          <p:nvPr>
            <p:ph type="body" sz="half" idx="2"/>
          </p:nvPr>
        </p:nvSpPr>
        <p:spPr>
          <a:xfrm>
            <a:off x="2220570" y="5519379"/>
            <a:ext cx="5486400" cy="783758"/>
          </a:xfrm>
        </p:spPr>
        <p:txBody>
          <a:bodyPr bIns="41473">
            <a:normAutofit fontScale="92500"/>
          </a:bodyPr>
          <a:lstStyle/>
          <a:p>
            <a:r>
              <a:rPr lang="ru-RU" sz="4400" dirty="0" smtClean="0">
                <a:solidFill>
                  <a:srgbClr val="D60093"/>
                </a:solidFill>
              </a:rPr>
              <a:t>Спасибо за работу!</a:t>
            </a:r>
            <a:endParaRPr lang="ru-RU" sz="4400" dirty="0">
              <a:solidFill>
                <a:srgbClr val="D60093"/>
              </a:solidFill>
            </a:endParaRPr>
          </a:p>
        </p:txBody>
      </p:sp>
      <p:pic>
        <p:nvPicPr>
          <p:cNvPr id="7" name="Рисунок 6" descr="136b0a27-21f9-420f-b550-66a2f95736e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692" b="23692"/>
          <a:stretch>
            <a:fillRect/>
          </a:stretch>
        </p:blipFill>
        <p:spPr/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1436760" y="6172623"/>
            <a:ext cx="2024842" cy="545683"/>
          </a:xfrm>
        </p:spPr>
        <p:txBody>
          <a:bodyPr lIns="82945" tIns="41473" rIns="82945" bIns="41473"/>
          <a:lstStyle/>
          <a:p>
            <a:fld id="{B7F13AF6-C5FA-43B4-A644-2033F83D30BF}" type="datetime1">
              <a:rPr lang="ru-RU" smtClean="0"/>
              <a:pPr/>
              <a:t>16.04.2016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lIns="82945" tIns="41473" rIns="82945" bIns="41473"/>
          <a:lstStyle/>
          <a:p>
            <a:fld id="{646408B2-D7F1-41D1-B7C8-DF93CCC650A1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82945" tIns="41473" rIns="82945" bIns="41473">
            <a:normAutofit fontScale="90000"/>
          </a:bodyPr>
          <a:lstStyle/>
          <a:p>
            <a:r>
              <a:rPr lang="ru-RU" sz="4400" dirty="0" smtClean="0">
                <a:solidFill>
                  <a:srgbClr val="D60093"/>
                </a:solidFill>
              </a:rPr>
              <a:t>Спасибо за работу!</a:t>
            </a:r>
            <a:endParaRPr lang="ru-RU" sz="4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467600" cy="4873752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готовы секреты русского письма открывать?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 и смекалку не забыли взять?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Постараетесь всё понять?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грамотно будете писать?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То я в клетку, </a:t>
            </a:r>
            <a:br>
              <a:rPr lang="ru-RU" dirty="0" smtClean="0"/>
            </a:br>
            <a:r>
              <a:rPr lang="ru-RU" dirty="0" smtClean="0"/>
              <a:t>    То в линейку. </a:t>
            </a:r>
            <a:br>
              <a:rPr lang="ru-RU" dirty="0" smtClean="0"/>
            </a:br>
            <a:r>
              <a:rPr lang="ru-RU" dirty="0" smtClean="0"/>
              <a:t>    Написать по ним </a:t>
            </a:r>
            <a:br>
              <a:rPr lang="ru-RU" dirty="0" smtClean="0"/>
            </a:br>
            <a:r>
              <a:rPr lang="ru-RU" dirty="0" smtClean="0"/>
              <a:t>    Сумей-ка! </a:t>
            </a:r>
            <a:br>
              <a:rPr lang="ru-RU" dirty="0" smtClean="0"/>
            </a:br>
            <a:r>
              <a:rPr lang="ru-RU" dirty="0" smtClean="0"/>
              <a:t>    Можешь и нарисовать… </a:t>
            </a:r>
            <a:br>
              <a:rPr lang="ru-RU" dirty="0" smtClean="0"/>
            </a:br>
            <a:r>
              <a:rPr lang="ru-RU" dirty="0" smtClean="0"/>
              <a:t>    Что такое я? </a:t>
            </a:r>
          </a:p>
          <a:p>
            <a:pPr>
              <a:buNone/>
            </a:pPr>
            <a:r>
              <a:rPr lang="ru-RU" dirty="0" smtClean="0"/>
              <a:t>                                  (т…</a:t>
            </a:r>
            <a:r>
              <a:rPr lang="ru-RU" dirty="0" err="1" smtClean="0"/>
              <a:t>традь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8612" name="Picture 4" descr="http://resbash.ru/foto_news/2015/8/187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7" y="4653136"/>
            <a:ext cx="2904188" cy="152481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0344" y="1484784"/>
            <a:ext cx="8733656" cy="4093915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и чертит, и рисует,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А сегодня вечерком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Он раскрасит мне альбом.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(к…р…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ндаш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                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2350681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7586" name="Picture 2" descr="http://katushkin.ru/imgcache2/avatar-sq130/14/29/2591518b8dc3330a2be30e7e2690-1244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3136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Сама пестрая, ест зеленое, дает белое.</a:t>
            </a:r>
          </a:p>
          <a:p>
            <a:pPr>
              <a:buNone/>
            </a:pPr>
            <a:r>
              <a:rPr lang="ru-RU" b="1" dirty="0" smtClean="0"/>
              <a:t>                                 (к…</a:t>
            </a:r>
            <a:r>
              <a:rPr lang="ru-RU" b="1" dirty="0" err="1" smtClean="0"/>
              <a:t>рова</a:t>
            </a:r>
            <a:r>
              <a:rPr lang="ru-RU" b="1" dirty="0" smtClean="0"/>
              <a:t>)</a:t>
            </a:r>
            <a:r>
              <a:rPr lang="ru-RU" dirty="0" smtClean="0"/>
              <a:t>    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6562" name="Picture 2" descr="http://cdn.bolshoyvopros.ru/files/users/images/a5/fc/a5fc904d80a2bad286e474a0a75a5c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36912"/>
            <a:ext cx="4960268" cy="343282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Если б не было его,</a:t>
            </a:r>
            <a:br>
              <a:rPr lang="ru-RU" dirty="0" smtClean="0"/>
            </a:br>
            <a:r>
              <a:rPr lang="ru-RU" dirty="0" smtClean="0"/>
              <a:t>     Не сказал бы ничего.</a:t>
            </a:r>
          </a:p>
          <a:p>
            <a:pPr>
              <a:buNone/>
            </a:pPr>
            <a:r>
              <a:rPr lang="ru-RU" b="1" dirty="0" smtClean="0"/>
              <a:t>                       (…зык)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788024" y="3284984"/>
            <a:ext cx="3312368" cy="35730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5538" name="Picture 2" descr="http://go4.imgsmail.ru/imgpreview?key=3aa5de66a4b6067f&amp;mb=imgdb_preview_15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653136"/>
            <a:ext cx="2600325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Летом вырастает, осенью опадает.</a:t>
            </a:r>
          </a:p>
          <a:p>
            <a:pPr>
              <a:buNone/>
            </a:pPr>
            <a:r>
              <a:rPr lang="ru-RU" b="1" dirty="0" smtClean="0"/>
              <a:t>                    (л…сток)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4514" name="Picture 2" descr="http://www.publicdomainpictures.net/pictures/10000/velka/1-11923739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140743"/>
            <a:ext cx="5112568" cy="3407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т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/>
              <a:t>традь  к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р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ндаш   к</a:t>
            </a:r>
            <a:r>
              <a:rPr lang="ru-RU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рова  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/>
              <a:t>зык  </a:t>
            </a:r>
          </a:p>
          <a:p>
            <a:pPr>
              <a:buNone/>
            </a:pPr>
            <a:r>
              <a:rPr lang="ru-RU" i="1" dirty="0" smtClean="0"/>
              <a:t>                              </a:t>
            </a:r>
          </a:p>
          <a:p>
            <a:pPr>
              <a:buNone/>
            </a:pPr>
            <a:r>
              <a:rPr lang="ru-RU" i="1" dirty="0" smtClean="0"/>
              <a:t>          л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сток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953000"/>
            <a:ext cx="8229600" cy="1524000"/>
          </a:xfrm>
          <a:solidFill>
            <a:srgbClr val="00FF00"/>
          </a:solidFill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altLang="ru-RU" sz="4000">
                <a:solidFill>
                  <a:schemeClr val="bg2"/>
                </a:solidFill>
              </a:rPr>
              <a:t>Научиться проверять безударные гласные в словах.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0768"/>
            <a:ext cx="9144000" cy="2304256"/>
          </a:xfrm>
          <a:solidFill>
            <a:srgbClr val="00FF00"/>
          </a:solidFill>
          <a:ln>
            <a:solidFill>
              <a:srgbClr val="00FF0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4800" dirty="0" smtClean="0"/>
              <a:t>Ударные и безударные </a:t>
            </a:r>
            <a:r>
              <a:rPr lang="ru-RU" altLang="ru-RU" sz="4800" dirty="0" smtClean="0">
                <a:solidFill>
                  <a:schemeClr val="bg2"/>
                </a:solidFill>
              </a:rPr>
              <a:t>гласные звуки. Обозначение их буквами.</a:t>
            </a:r>
            <a:endParaRPr lang="ru-RU" altLang="ru-RU" sz="4800" dirty="0">
              <a:solidFill>
                <a:schemeClr val="bg2"/>
              </a:solidFill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447800" y="0"/>
            <a:ext cx="5715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Impact"/>
              </a:rPr>
              <a:t>Тема урока: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619672" y="3573016"/>
            <a:ext cx="61722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Impact"/>
              </a:rPr>
              <a:t>Цель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  <p:bldP spid="430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263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Открытый урок по русскому языку в 1 классе Учитель: Ирхина Ирина Владимировна  </vt:lpstr>
      <vt:lpstr>Слайд 2</vt:lpstr>
      <vt:lpstr>Слайд 3</vt:lpstr>
      <vt:lpstr>Слайд 4</vt:lpstr>
      <vt:lpstr>Слайд 5</vt:lpstr>
      <vt:lpstr>Слайд 6</vt:lpstr>
      <vt:lpstr>Слайд 7</vt:lpstr>
      <vt:lpstr>Проверка:</vt:lpstr>
      <vt:lpstr>Ударные и безударные гласные звуки. Обозначение их буквами.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работу!</vt:lpstr>
    </vt:vector>
  </TitlesOfParts>
  <Company>Школа № 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User</cp:lastModifiedBy>
  <cp:revision>17</cp:revision>
  <dcterms:created xsi:type="dcterms:W3CDTF">2014-01-20T05:15:09Z</dcterms:created>
  <dcterms:modified xsi:type="dcterms:W3CDTF">2016-04-16T10:20:43Z</dcterms:modified>
</cp:coreProperties>
</file>