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77" r:id="rId5"/>
    <p:sldId id="257" r:id="rId6"/>
    <p:sldId id="274" r:id="rId7"/>
    <p:sldId id="279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83" r:id="rId17"/>
    <p:sldId id="266" r:id="rId18"/>
    <p:sldId id="278" r:id="rId19"/>
    <p:sldId id="280" r:id="rId20"/>
    <p:sldId id="267" r:id="rId21"/>
    <p:sldId id="268" r:id="rId22"/>
    <p:sldId id="269" r:id="rId23"/>
    <p:sldId id="272" r:id="rId24"/>
    <p:sldId id="273" r:id="rId25"/>
    <p:sldId id="28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366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888432" cy="17021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Экология леса в математических расчетах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800" b="1" dirty="0" smtClean="0"/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руби с плеча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2013-27-HP\Desktop\2017-god-obyavlen-godom-ekologii-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1080120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Решение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проблемы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исчезновения 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лесов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7281257" cy="3987805"/>
          </a:xfrm>
        </p:spPr>
        <p:txBody>
          <a:bodyPr/>
          <a:lstStyle/>
          <a:p>
            <a:pPr marL="68580" indent="0">
              <a:buNone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</a:rPr>
              <a:t>переход с бумажных носителей на электронные</a:t>
            </a:r>
            <a:endParaRPr lang="ru-RU" b="1" dirty="0">
              <a:solidFill>
                <a:schemeClr val="accent5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88674" y="2434667"/>
            <a:ext cx="3655606" cy="3247022"/>
            <a:chOff x="788674" y="2434667"/>
            <a:chExt cx="3655606" cy="3247022"/>
          </a:xfrm>
        </p:grpSpPr>
        <p:pic>
          <p:nvPicPr>
            <p:cNvPr id="3074" name="Picture 2" descr="C:\Users\2013-27-HP\Desktop\ur_17_0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866" y="2434667"/>
              <a:ext cx="1861253" cy="1282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2013-27-HP\Desktop\54855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74" y="4075056"/>
              <a:ext cx="1204975" cy="1606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2013-27-HP\Desktop\imgpreview8JWQYVSV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119" y="2791829"/>
              <a:ext cx="1657161" cy="1164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2013-27-HP\Desktop\perf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697" y="4564435"/>
              <a:ext cx="2003946" cy="98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C:\Users\2013-27-HP\Desktop\iest_li_zhizn_u_bumazhnykh_nositieliei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99" y="2484380"/>
            <a:ext cx="3265765" cy="23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гнутая вниз стрелка 4"/>
          <p:cNvSpPr/>
          <p:nvPr/>
        </p:nvSpPr>
        <p:spPr>
          <a:xfrm rot="20512435">
            <a:off x="3888353" y="5443412"/>
            <a:ext cx="2364013" cy="705341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94C600"/>
                </a:solidFill>
                <a:latin typeface="Times New Roman"/>
                <a:ea typeface="Calibri"/>
                <a:cs typeface="Times New Roman"/>
              </a:rPr>
              <a:t>Решение проблемы исчезновения </a:t>
            </a:r>
            <a:r>
              <a:rPr lang="ru-RU" sz="3600" b="1" dirty="0" smtClean="0">
                <a:solidFill>
                  <a:srgbClr val="94C600"/>
                </a:solidFill>
                <a:latin typeface="Times New Roman"/>
                <a:ea typeface="Calibri"/>
                <a:cs typeface="Times New Roman"/>
              </a:rPr>
              <a:t>лесов</a:t>
            </a:r>
            <a:r>
              <a:rPr lang="ru-RU" sz="3600" b="1" dirty="0">
                <a:solidFill>
                  <a:srgbClr val="94C6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/>
          <a:lstStyle/>
          <a:p>
            <a:pPr marL="68580" indent="0">
              <a:buNone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</a:rPr>
              <a:t>сбор 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</a:rPr>
              <a:t>макулатуры</a:t>
            </a:r>
            <a:endParaRPr lang="en-US" b="1" dirty="0" smtClean="0">
              <a:solidFill>
                <a:schemeClr val="accent5"/>
              </a:solidFill>
              <a:latin typeface="Times New Roman"/>
              <a:ea typeface="Calibri"/>
            </a:endParaRPr>
          </a:p>
          <a:p>
            <a:pPr marL="68580" indent="0">
              <a:buNone/>
            </a:pP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098" name="Picture 2" descr="C:\Users\2013-27-HP\Desktop\предметная неделя\ЛЕС\-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4406627" cy="330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2013-27-HP\Desktop\предметная неделя\ЛЕС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060848"/>
            <a:ext cx="5040560" cy="33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2013-27-HP\Desktop\предметная неделя\ЛЕС\phpThumb_generated_thumbnail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92" y="2086609"/>
            <a:ext cx="5259756" cy="38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136904" cy="720080"/>
          </a:xfrm>
        </p:spPr>
        <p:txBody>
          <a:bodyPr/>
          <a:lstStyle/>
          <a:p>
            <a:r>
              <a:rPr lang="ru-RU" sz="3200" b="1" dirty="0">
                <a:solidFill>
                  <a:srgbClr val="94C600"/>
                </a:solidFill>
                <a:latin typeface="Times New Roman"/>
                <a:ea typeface="Calibri"/>
                <a:cs typeface="Times New Roman"/>
              </a:rPr>
              <a:t>Решение проблемы исчезновения лесов.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844824"/>
            <a:ext cx="6777317" cy="3987805"/>
          </a:xfrm>
        </p:spPr>
        <p:txBody>
          <a:bodyPr/>
          <a:lstStyle/>
          <a:p>
            <a:pPr marL="68580" indent="0">
              <a:buNone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</a:rPr>
              <a:t>создание лесных ферм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5122" name="Picture 2" descr="C:\Users\2013-27-HP\Desktop\lesnaya-ferma-Bord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17" y="1420060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2013-27-HP\Desktop\52856daa0f2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6" y="2420888"/>
            <a:ext cx="4139490" cy="24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2013-27-HP\Desktop\14076614682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05064"/>
            <a:ext cx="381860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2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27664"/>
            <a:ext cx="8064896" cy="673144"/>
          </a:xfrm>
        </p:spPr>
        <p:txBody>
          <a:bodyPr/>
          <a:lstStyle/>
          <a:p>
            <a:r>
              <a:rPr lang="ru-RU" sz="3200" b="1" dirty="0">
                <a:solidFill>
                  <a:srgbClr val="94C600"/>
                </a:solidFill>
                <a:latin typeface="Times New Roman"/>
                <a:ea typeface="Calibri"/>
                <a:cs typeface="Times New Roman"/>
              </a:rPr>
              <a:t>Решение проблемы исчезновения лесов.</a:t>
            </a:r>
            <a:endParaRPr lang="ru-RU" dirty="0"/>
          </a:p>
        </p:txBody>
      </p:sp>
      <p:pic>
        <p:nvPicPr>
          <p:cNvPr id="6146" name="Picture 2" descr="C:\Users\2013-27-HP\Desktop\imgpreviewKVZLWUH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87" y="2420888"/>
            <a:ext cx="5533246" cy="40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72816"/>
            <a:ext cx="7488832" cy="405981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запрет на вырубку в природоохранных зонах и ужесточение наказания за это;</a:t>
            </a: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3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064896" cy="7200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94C600"/>
                </a:solidFill>
                <a:latin typeface="Times New Roman"/>
                <a:ea typeface="Calibri"/>
                <a:cs typeface="Times New Roman"/>
              </a:rPr>
              <a:t>Решение проблемы исчезновения лесов.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7848872" cy="3987805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повышение госпошлины на вывоз древесины за границу, чтобы сделать его невыгодным.</a:t>
            </a:r>
            <a:endParaRPr lang="ru-RU" sz="1800" b="1" dirty="0">
              <a:solidFill>
                <a:schemeClr val="accent5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 descr="C:\Users\2013-27-HP\Desktop\97f05d_h1w3kn_2k60_rs_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36" y="3312588"/>
            <a:ext cx="4924148" cy="32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2013-27-HP\Desktop\tb_61-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4447770" cy="19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2013-27-HP\Desktop\imgpre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270"/>
            <a:ext cx="680293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58112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Деревья способствуют очищению воздуха от пыли и других загрязнений. Лиственный лес, площадь которого равна площади квадрата со стороной 100 м, может в течение года задержать 68 т пыли. А еловый лес такой же площади способен за то же время “заглотить” 32 т пыли. </a:t>
            </a:r>
          </a:p>
        </p:txBody>
      </p:sp>
    </p:spTree>
    <p:extLst>
      <p:ext uri="{BB962C8B-B14F-4D97-AF65-F5344CB8AC3E}">
        <p14:creationId xmlns:p14="http://schemas.microsoft.com/office/powerpoint/2010/main" val="42249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013-27-HP\Desktop\предметная неделя\ЛЕС\les_hvoyniy_foto_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20880" cy="59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9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0519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Лесные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богатства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России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8580" indent="0" algn="just">
              <a:buNone/>
            </a:pPr>
            <a:r>
              <a:rPr lang="ru-RU" sz="3200" b="1" dirty="0" smtClean="0">
                <a:solidFill>
                  <a:schemeClr val="accent5"/>
                </a:solidFill>
              </a:rPr>
              <a:t>	Лес </a:t>
            </a:r>
            <a:r>
              <a:rPr lang="ru-RU" sz="3200" b="1" dirty="0">
                <a:solidFill>
                  <a:schemeClr val="accent5"/>
                </a:solidFill>
              </a:rPr>
              <a:t>– одно из самых основных богатств </a:t>
            </a:r>
            <a:r>
              <a:rPr lang="ru-RU" sz="3200" b="1" dirty="0" smtClean="0">
                <a:solidFill>
                  <a:schemeClr val="accent5"/>
                </a:solidFill>
              </a:rPr>
              <a:t>Росси. </a:t>
            </a:r>
          </a:p>
          <a:p>
            <a:pPr marL="68580" indent="0" algn="just">
              <a:buNone/>
            </a:pPr>
            <a:r>
              <a:rPr lang="ru-RU" sz="3200" b="1" dirty="0" smtClean="0">
                <a:solidFill>
                  <a:schemeClr val="accent5"/>
                </a:solidFill>
              </a:rPr>
              <a:t>	Наши </a:t>
            </a:r>
            <a:r>
              <a:rPr lang="ru-RU" sz="3200" b="1" dirty="0">
                <a:solidFill>
                  <a:schemeClr val="accent5"/>
                </a:solidFill>
              </a:rPr>
              <a:t>леса занимают территорию </a:t>
            </a:r>
            <a:r>
              <a:rPr lang="ru-RU" sz="3200" b="1" dirty="0" smtClean="0">
                <a:solidFill>
                  <a:schemeClr val="accent5"/>
                </a:solidFill>
              </a:rPr>
              <a:t>площадью </a:t>
            </a:r>
            <a:r>
              <a:rPr lang="en-US" sz="3200" b="1" dirty="0" smtClean="0">
                <a:solidFill>
                  <a:schemeClr val="accent5"/>
                </a:solidFill>
              </a:rPr>
              <a:t>MCLXXXI</a:t>
            </a:r>
            <a:r>
              <a:rPr lang="ru-RU" sz="3200" b="1" dirty="0" smtClean="0">
                <a:solidFill>
                  <a:schemeClr val="accent5"/>
                </a:solidFill>
              </a:rPr>
              <a:t> млн га, </a:t>
            </a:r>
            <a:r>
              <a:rPr lang="ru-RU" sz="3200" b="1" dirty="0">
                <a:solidFill>
                  <a:schemeClr val="accent5"/>
                </a:solidFill>
              </a:rPr>
              <a:t>что </a:t>
            </a:r>
            <a:r>
              <a:rPr lang="ru-RU" sz="3200" b="1" dirty="0" smtClean="0">
                <a:solidFill>
                  <a:schemeClr val="accent5"/>
                </a:solidFill>
              </a:rPr>
              <a:t>составляет </a:t>
            </a:r>
            <a:r>
              <a:rPr lang="en-US" sz="3200" b="1" dirty="0" smtClean="0">
                <a:solidFill>
                  <a:schemeClr val="accent5"/>
                </a:solidFill>
              </a:rPr>
              <a:t>LXXXI</a:t>
            </a:r>
            <a:r>
              <a:rPr lang="ru-RU" sz="3200" b="1" dirty="0" smtClean="0">
                <a:solidFill>
                  <a:schemeClr val="accent5"/>
                </a:solidFill>
              </a:rPr>
              <a:t> млрд м</a:t>
            </a:r>
            <a:r>
              <a:rPr lang="ru-RU" sz="3200" b="1" baseline="30000" dirty="0" smtClean="0">
                <a:solidFill>
                  <a:schemeClr val="accent5"/>
                </a:solidFill>
              </a:rPr>
              <a:t>3</a:t>
            </a:r>
            <a:r>
              <a:rPr lang="ru-RU" sz="3200" b="1" dirty="0" smtClean="0">
                <a:solidFill>
                  <a:schemeClr val="accent5"/>
                </a:solidFill>
              </a:rPr>
              <a:t>  </a:t>
            </a:r>
            <a:r>
              <a:rPr lang="ru-RU" sz="3200" b="1" dirty="0">
                <a:solidFill>
                  <a:schemeClr val="accent5"/>
                </a:solidFill>
              </a:rPr>
              <a:t>древесины. </a:t>
            </a:r>
            <a:endParaRPr lang="ru-RU" sz="3200" b="1" dirty="0" smtClean="0">
              <a:solidFill>
                <a:schemeClr val="accent5"/>
              </a:solidFill>
            </a:endParaRPr>
          </a:p>
          <a:p>
            <a:pPr marL="68580" indent="0" algn="just">
              <a:buNone/>
            </a:pPr>
            <a:r>
              <a:rPr lang="ru-RU" sz="3200" b="1" dirty="0">
                <a:solidFill>
                  <a:schemeClr val="accent5"/>
                </a:solidFill>
              </a:rPr>
              <a:t>	</a:t>
            </a:r>
            <a:r>
              <a:rPr lang="ru-RU" sz="3200" b="1" dirty="0" smtClean="0">
                <a:solidFill>
                  <a:schemeClr val="accent5"/>
                </a:solidFill>
              </a:rPr>
              <a:t>Это </a:t>
            </a:r>
            <a:r>
              <a:rPr lang="ru-RU" sz="3200" b="1" dirty="0">
                <a:solidFill>
                  <a:schemeClr val="accent5"/>
                </a:solidFill>
              </a:rPr>
              <a:t>четвёртая часть всех мировых лесов.</a:t>
            </a:r>
          </a:p>
        </p:txBody>
      </p:sp>
    </p:spTree>
    <p:extLst>
      <p:ext uri="{BB962C8B-B14F-4D97-AF65-F5344CB8AC3E}">
        <p14:creationId xmlns:p14="http://schemas.microsoft.com/office/powerpoint/2010/main" val="27570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064896" cy="4896544"/>
          </a:xfrm>
        </p:spPr>
        <p:txBody>
          <a:bodyPr/>
          <a:lstStyle/>
          <a:p>
            <a:pPr marL="68580" indent="0" algn="just">
              <a:buNone/>
            </a:pPr>
            <a:r>
              <a:rPr lang="ru-RU" b="1" dirty="0" smtClean="0">
                <a:solidFill>
                  <a:schemeClr val="accent5"/>
                </a:solidFill>
              </a:rPr>
              <a:t>	</a:t>
            </a:r>
            <a:r>
              <a:rPr lang="ru-RU" sz="3200" b="1" dirty="0" smtClean="0">
                <a:solidFill>
                  <a:schemeClr val="accent5"/>
                </a:solidFill>
              </a:rPr>
              <a:t>Наше </a:t>
            </a:r>
            <a:r>
              <a:rPr lang="ru-RU" sz="3200" b="1" dirty="0">
                <a:solidFill>
                  <a:schemeClr val="accent5"/>
                </a:solidFill>
              </a:rPr>
              <a:t>государство внимательно следит за тем, чтобы вырубка леса не наносила ущерба экологии страны. </a:t>
            </a:r>
            <a:endParaRPr lang="ru-RU" sz="3200" b="1" dirty="0" smtClean="0">
              <a:solidFill>
                <a:schemeClr val="accent5"/>
              </a:solidFill>
            </a:endParaRPr>
          </a:p>
          <a:p>
            <a:pPr marL="68580" indent="0" algn="just">
              <a:buNone/>
            </a:pPr>
            <a:r>
              <a:rPr lang="ru-RU" sz="3200" b="1" dirty="0" smtClean="0">
                <a:solidFill>
                  <a:schemeClr val="accent5"/>
                </a:solidFill>
              </a:rPr>
              <a:t>Поэтому </a:t>
            </a:r>
            <a:r>
              <a:rPr lang="ru-RU" sz="3200" b="1" dirty="0">
                <a:solidFill>
                  <a:schemeClr val="accent5"/>
                </a:solidFill>
              </a:rPr>
              <a:t>каждый год при вырубке </a:t>
            </a:r>
            <a:r>
              <a:rPr lang="en-US" sz="3200" b="1" dirty="0">
                <a:solidFill>
                  <a:schemeClr val="accent5"/>
                </a:solidFill>
              </a:rPr>
              <a:t>DXXXVIII</a:t>
            </a:r>
            <a:r>
              <a:rPr lang="ru-RU" sz="3200" b="1" dirty="0" smtClean="0">
                <a:solidFill>
                  <a:schemeClr val="accent5"/>
                </a:solidFill>
              </a:rPr>
              <a:t> </a:t>
            </a:r>
            <a:r>
              <a:rPr lang="ru-RU" sz="3200" b="1" dirty="0">
                <a:solidFill>
                  <a:schemeClr val="accent5"/>
                </a:solidFill>
              </a:rPr>
              <a:t>тыс. </a:t>
            </a:r>
            <a:r>
              <a:rPr lang="ru-RU" sz="3200" b="1" dirty="0" smtClean="0">
                <a:solidFill>
                  <a:schemeClr val="accent5"/>
                </a:solidFill>
              </a:rPr>
              <a:t> м</a:t>
            </a:r>
            <a:r>
              <a:rPr lang="ru-RU" sz="3200" b="1" baseline="30000" dirty="0" smtClean="0">
                <a:solidFill>
                  <a:schemeClr val="accent5"/>
                </a:solidFill>
              </a:rPr>
              <a:t>3</a:t>
            </a:r>
            <a:r>
              <a:rPr lang="ru-RU" sz="3200" b="1" dirty="0" smtClean="0">
                <a:solidFill>
                  <a:schemeClr val="accent5"/>
                </a:solidFill>
              </a:rPr>
              <a:t> </a:t>
            </a:r>
            <a:r>
              <a:rPr lang="ru-RU" sz="3200" b="1" dirty="0">
                <a:solidFill>
                  <a:schemeClr val="accent5"/>
                </a:solidFill>
              </a:rPr>
              <a:t>леса у нас высаживается более </a:t>
            </a:r>
            <a:r>
              <a:rPr lang="ru-RU" sz="3200" b="1" dirty="0">
                <a:solidFill>
                  <a:schemeClr val="accent5"/>
                </a:solidFill>
                <a:latin typeface="Times New Roman"/>
                <a:ea typeface="Times New Roman"/>
              </a:rPr>
              <a:t>DCCC</a:t>
            </a:r>
            <a:r>
              <a:rPr lang="ru-RU" sz="3200" b="1" dirty="0" smtClean="0">
                <a:solidFill>
                  <a:schemeClr val="accent5"/>
                </a:solidFill>
              </a:rPr>
              <a:t> </a:t>
            </a:r>
            <a:r>
              <a:rPr lang="ru-RU" sz="3200" b="1" dirty="0">
                <a:solidFill>
                  <a:schemeClr val="accent5"/>
                </a:solidFill>
              </a:rPr>
              <a:t>млн м</a:t>
            </a:r>
            <a:r>
              <a:rPr lang="ru-RU" sz="3200" b="1" baseline="30000" dirty="0">
                <a:solidFill>
                  <a:schemeClr val="accent5"/>
                </a:solidFill>
              </a:rPr>
              <a:t>3</a:t>
            </a:r>
            <a:r>
              <a:rPr lang="ru-RU" sz="3200" b="1" dirty="0" smtClean="0">
                <a:solidFill>
                  <a:schemeClr val="accent5"/>
                </a:solidFill>
              </a:rPr>
              <a:t> </a:t>
            </a:r>
            <a:r>
              <a:rPr lang="ru-RU" sz="3200" b="1" dirty="0">
                <a:solidFill>
                  <a:schemeClr val="accent5"/>
                </a:solidFill>
              </a:rPr>
              <a:t>нового леса.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620688"/>
            <a:ext cx="75608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94C600"/>
                </a:solidFill>
                <a:latin typeface="Times New Roman"/>
                <a:ea typeface="Calibri"/>
                <a:cs typeface="Times New Roman"/>
              </a:rPr>
              <a:t>Лесные богатства России</a:t>
            </a:r>
            <a:r>
              <a:rPr lang="ru-RU" sz="3200" dirty="0">
                <a:solidFill>
                  <a:srgbClr val="94C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94C60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1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013-27-HP\Desktop\предметная неделя\ЛЕС\94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179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024744" cy="1143000"/>
          </a:xfrm>
        </p:spPr>
        <p:txBody>
          <a:bodyPr>
            <a:normAutofit/>
          </a:bodyPr>
          <a:lstStyle/>
          <a:p>
            <a:r>
              <a:rPr lang="ru-RU" sz="6000" b="1" dirty="0"/>
              <a:t>Экология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348880"/>
            <a:ext cx="6777317" cy="3508977"/>
          </a:xfrm>
        </p:spPr>
        <p:txBody>
          <a:bodyPr>
            <a:normAutofit/>
          </a:bodyPr>
          <a:lstStyle/>
          <a:p>
            <a:pPr marL="274320" lvl="0">
              <a:spcBef>
                <a:spcPts val="580"/>
              </a:spcBef>
              <a:buClr>
                <a:srgbClr val="D34817"/>
              </a:buClr>
              <a:buSzPct val="85000"/>
              <a:buNone/>
              <a:defRPr/>
            </a:pPr>
            <a:r>
              <a:rPr lang="ru-RU" sz="54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слово греческое</a:t>
            </a:r>
            <a:r>
              <a:rPr lang="ru-RU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74320" lvl="0">
              <a:spcBef>
                <a:spcPts val="580"/>
              </a:spcBef>
              <a:buClr>
                <a:srgbClr val="D34817"/>
              </a:buClr>
              <a:buSzPct val="85000"/>
              <a:buNone/>
              <a:defRPr/>
            </a:pPr>
            <a:r>
              <a:rPr lang="ru-RU" sz="6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oikos</a:t>
            </a: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6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60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>
              <a:spcBef>
                <a:spcPts val="580"/>
              </a:spcBef>
              <a:buClr>
                <a:srgbClr val="D34817"/>
              </a:buClr>
              <a:buSzPct val="85000"/>
              <a:buNone/>
              <a:defRPr/>
            </a:pPr>
            <a:r>
              <a:rPr lang="ru-RU" sz="6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logos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6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учение</a:t>
            </a:r>
            <a:endParaRPr lang="ru-RU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34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6480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Проектное задание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133104" cy="441985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</a:rPr>
              <a:t>Вычислить</a:t>
            </a: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</a:rPr>
              <a:t>, сколько нужно вырубить леса для того, чтобы издать 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</a:rPr>
              <a:t>учебники для всех шестиклассников  нашей школы. </a:t>
            </a:r>
            <a:endParaRPr lang="ru-RU" b="1" dirty="0">
              <a:solidFill>
                <a:schemeClr val="accent5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71139" y="2613267"/>
            <a:ext cx="8025422" cy="3942528"/>
            <a:chOff x="671139" y="2613267"/>
            <a:chExt cx="8025422" cy="3942528"/>
          </a:xfrm>
        </p:grpSpPr>
        <p:pic>
          <p:nvPicPr>
            <p:cNvPr id="9221" name="Picture 5" descr="C:\Users\2013-27-HP\Desktop\предметная неделя\ЛЕС\book-6-class-angliyskiy-yazyk-vaulin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39" y="2698211"/>
              <a:ext cx="1802879" cy="249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C:\Users\2013-27-HP\Desktop\предметная неделя\ЛЕС\Безымянный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168" y="2663334"/>
              <a:ext cx="1694862" cy="2112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2013-27-HP\Desktop\предметная неделя\ЛЕС\Agibalova-6klas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578" y="2613267"/>
              <a:ext cx="1882917" cy="1882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C:\Users\2013-27-HP\Desktop\предметная неделя\ЛЕС\8ae68898e6c3ba5bd04169763c40843f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429" y="4324145"/>
              <a:ext cx="1452132" cy="2149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 descr="C:\Users\2013-27-HP\Desktop\предметная неделя\ЛЕС\144816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4457567"/>
              <a:ext cx="1584176" cy="209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C:\Users\2013-27-HP\Desktop\предметная неделя\ЛЕС\Безымянный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323579"/>
              <a:ext cx="1465498" cy="223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51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/>
          <a:lstStyle/>
          <a:p>
            <a:r>
              <a:rPr lang="ru-RU" sz="3600" b="1" dirty="0">
                <a:solidFill>
                  <a:srgbClr val="94C600"/>
                </a:solidFill>
              </a:rPr>
              <a:t>Проектное задание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060848"/>
            <a:ext cx="6777317" cy="377178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этап 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– планирование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2 </a:t>
            </a: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этап 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err="1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деятельностный</a:t>
            </a:r>
            <a:endParaRPr lang="ru-RU" b="1" dirty="0" smtClean="0">
              <a:solidFill>
                <a:schemeClr val="accent5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800" b="1" dirty="0">
              <a:solidFill>
                <a:schemeClr val="accent5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</a:rPr>
              <a:t>3 этап – анализ работы</a:t>
            </a:r>
            <a:endParaRPr lang="ru-RU" b="1" dirty="0">
              <a:solidFill>
                <a:schemeClr val="accent5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96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80920" cy="100811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Century Gothic" panose="020B0502020202020204" pitchFamily="34" charset="0"/>
              </a:rPr>
              <a:t>Проектное задание</a:t>
            </a:r>
            <a:endParaRPr lang="ru-RU" sz="3600" b="1" dirty="0">
              <a:latin typeface="Century Gothic" panose="020B0502020202020204" pitchFamily="34" charset="0"/>
            </a:endParaRPr>
          </a:p>
        </p:txBody>
      </p:sp>
      <p:pic>
        <p:nvPicPr>
          <p:cNvPr id="10242" name="Picture 2" descr="C:\Users\2013-27-HP\Desktop\chelyabinsk-prodam_les_kruglyak_sosna_ot_20_sm_i_vyshe_6_metrov_pilovochnik_otlichnogo_kachestva_rovnyyne_gniloyne_sitovyybez_po_5131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368485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9055" y="1919672"/>
            <a:ext cx="81369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Сколько деревьев гибнет  впустую по вине учеников нашей школы за один учебный год?</a:t>
            </a:r>
            <a:r>
              <a:rPr lang="ru-RU" sz="3200" b="1" dirty="0">
                <a:solidFill>
                  <a:srgbClr val="94C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rgbClr val="94C60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9055" y="3573016"/>
            <a:ext cx="35808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56B43"/>
                </a:solidFill>
                <a:latin typeface="Times New Roman"/>
                <a:ea typeface="Calibri"/>
                <a:cs typeface="Times New Roman"/>
              </a:rPr>
              <a:t>Сколько </a:t>
            </a:r>
            <a:r>
              <a:rPr lang="ru-RU" sz="3200" b="1" dirty="0" smtClean="0">
                <a:solidFill>
                  <a:srgbClr val="956B43"/>
                </a:solidFill>
                <a:latin typeface="Times New Roman"/>
                <a:ea typeface="Calibri"/>
                <a:cs typeface="Times New Roman"/>
              </a:rPr>
              <a:t>надо собрать макулатуры, чтобы спасти эти деревья?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4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94C600"/>
                </a:solidFill>
              </a:rPr>
              <a:t>Проектное задание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060848"/>
            <a:ext cx="6777317" cy="377178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этап 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– планирование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2 </a:t>
            </a: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этап 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err="1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деятельностный</a:t>
            </a:r>
            <a:endParaRPr lang="ru-RU" b="1" dirty="0" smtClean="0">
              <a:solidFill>
                <a:schemeClr val="accent5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800" b="1" dirty="0">
              <a:solidFill>
                <a:schemeClr val="accent5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</a:rPr>
              <a:t>3 этап – анализ работы</a:t>
            </a:r>
            <a:endParaRPr lang="ru-RU" b="1" dirty="0">
              <a:solidFill>
                <a:schemeClr val="accent5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81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08012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atin typeface="Century Gothic" panose="020B0502020202020204" pitchFamily="34" charset="0"/>
                <a:ea typeface="+mn-ea"/>
                <a:cs typeface="+mn-cs"/>
              </a:rPr>
              <a:t>Что  может сделать каждый из нас сейчас?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8280920" cy="4608512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экономить бумагу </a:t>
            </a: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для ее изготовления рубят </a:t>
            </a: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  <a:endParaRPr lang="ru-RU" sz="20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...Будем беречь </a:t>
            </a: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зеленые насаждения и </a:t>
            </a: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газоны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...Будем ухаживать </a:t>
            </a: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посадками вокруг школы, сажать новые </a:t>
            </a: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0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…Будем участвовать </a:t>
            </a: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сборе макулатуры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...Будем рассказывать </a:t>
            </a: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знакомым, чтобы они делали так </a:t>
            </a: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есть гражданская обязанность бороться за чистоту атмосферы. Мы в ответе за те знания, которые получаем.</a:t>
            </a:r>
          </a:p>
        </p:txBody>
      </p:sp>
    </p:spTree>
    <p:extLst>
      <p:ext uri="{BB962C8B-B14F-4D97-AF65-F5344CB8AC3E}">
        <p14:creationId xmlns:p14="http://schemas.microsoft.com/office/powerpoint/2010/main" val="33254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996952"/>
            <a:ext cx="8064896" cy="3456384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b="1" dirty="0">
                <a:solidFill>
                  <a:schemeClr val="accent5"/>
                </a:solidFill>
              </a:rPr>
              <a:t>ФБУ "</a:t>
            </a:r>
            <a:r>
              <a:rPr lang="ru-RU" b="1" dirty="0" err="1">
                <a:solidFill>
                  <a:schemeClr val="accent5"/>
                </a:solidFill>
              </a:rPr>
              <a:t>Авиалесоохрана</a:t>
            </a:r>
            <a:r>
              <a:rPr lang="ru-RU" b="1" dirty="0">
                <a:solidFill>
                  <a:schemeClr val="accent5"/>
                </a:solidFill>
              </a:rPr>
              <a:t>" разработано бесплатное мобильное приложение для смартфонов и </a:t>
            </a:r>
            <a:r>
              <a:rPr lang="ru-RU" b="1" dirty="0" err="1">
                <a:solidFill>
                  <a:schemeClr val="accent5"/>
                </a:solidFill>
              </a:rPr>
              <a:t>iPhone</a:t>
            </a:r>
            <a:r>
              <a:rPr lang="ru-RU" b="1" dirty="0">
                <a:solidFill>
                  <a:schemeClr val="accent5"/>
                </a:solidFill>
              </a:rPr>
              <a:t> на базе </a:t>
            </a:r>
            <a:r>
              <a:rPr lang="ru-RU" b="1" dirty="0" err="1">
                <a:solidFill>
                  <a:schemeClr val="accent5"/>
                </a:solidFill>
              </a:rPr>
              <a:t>Android</a:t>
            </a:r>
            <a:r>
              <a:rPr lang="ru-RU" b="1" dirty="0">
                <a:solidFill>
                  <a:schemeClr val="accent5"/>
                </a:solidFill>
              </a:rPr>
              <a:t> "Береги лес". С его помощью пользователи смогут оперативно получать информацию о чрезвычайных ситуациях в лесах, а также отправлять сообщения в диспетчерские службы лесного хозяйства о любых происшествиях на территории лесного фонда РФ.</a:t>
            </a:r>
          </a:p>
        </p:txBody>
      </p:sp>
      <p:pic>
        <p:nvPicPr>
          <p:cNvPr id="1026" name="Picture 2" descr="C:\Users\2013-27-HP\Desktop\предметная неделя\ЛЕС\berles-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7140"/>
            <a:ext cx="7992888" cy="202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33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2013-27-HP\Desktop\предметная неделя\ЛЕС\ecology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3711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9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108012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Cambria"/>
                <a:ea typeface="+mn-ea"/>
                <a:cs typeface="+mn-cs"/>
              </a:rPr>
              <a:t>“Экология – сумма  знаний, относящихся к экономике  природы</a:t>
            </a:r>
            <a:r>
              <a:rPr lang="ru-RU" sz="3600" b="1" dirty="0" smtClean="0">
                <a:latin typeface="Cambria"/>
                <a:ea typeface="+mn-ea"/>
                <a:cs typeface="+mn-cs"/>
              </a:rPr>
              <a:t>”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1560" y="1844824"/>
            <a:ext cx="4176464" cy="4680520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spcBef>
                <a:spcPts val="580"/>
              </a:spcBef>
              <a:buClr>
                <a:srgbClr val="D34817"/>
              </a:buClr>
              <a:buSzPct val="85000"/>
              <a:buNone/>
              <a:defRPr/>
            </a:pPr>
            <a:r>
              <a:rPr lang="ru-RU" b="1" dirty="0">
                <a:solidFill>
                  <a:schemeClr val="accent5"/>
                </a:solidFill>
                <a:latin typeface="Cambria"/>
              </a:rPr>
              <a:t>Сам термин был введен немецким зоологом-эволюционистом Эрнстом Геккелем (1866) в книге "Всеобщая морфология организмов". Э. Геккель дал свое определение экологии, как науки: "Под экологией мы понимаем общую науку об отношениях организмов с окружающей средой, куда мы относим в широком смысле все условия существования».</a:t>
            </a:r>
            <a:endParaRPr lang="ru-RU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38" y="1844824"/>
            <a:ext cx="372870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05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3551" r="3801" b="3823"/>
          <a:stretch/>
        </p:blipFill>
        <p:spPr bwMode="auto">
          <a:xfrm>
            <a:off x="467544" y="363828"/>
            <a:ext cx="8280920" cy="623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3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950504"/>
            <a:ext cx="547260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экологии в России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343" y="4149080"/>
            <a:ext cx="8064896" cy="2448272"/>
          </a:xfrm>
        </p:spPr>
        <p:txBody>
          <a:bodyPr/>
          <a:lstStyle/>
          <a:p>
            <a:pPr marL="68580" indent="0" algn="just">
              <a:buNone/>
            </a:pPr>
            <a:r>
              <a:rPr lang="ru-RU" b="1" dirty="0">
                <a:solidFill>
                  <a:schemeClr val="accent5"/>
                </a:solidFill>
              </a:rPr>
              <a:t>5 января 2016 года Президент РФ Владимир Путин подписал Указ о проведении в 2017 году в Российской Федерации Года экологии в целях сохранения биологического разнообразия и обеспечения экологической безопасности.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2013-27-HP\Desktop\b81226f5a0ff76ad39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" y="404664"/>
            <a:ext cx="230116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9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961176"/>
          </a:xfrm>
        </p:spPr>
        <p:txBody>
          <a:bodyPr/>
          <a:lstStyle/>
          <a:p>
            <a:r>
              <a:rPr lang="ru-RU" b="1" dirty="0" smtClean="0"/>
              <a:t>Экологические проблемы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060848"/>
            <a:ext cx="6777317" cy="4320480"/>
          </a:xfrm>
        </p:spPr>
        <p:txBody>
          <a:bodyPr/>
          <a:lstStyle/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загрязнение воды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уменьшение толщины озонового слоя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уничтожение зеленых насаждений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ухудшение состояния почв</a:t>
            </a:r>
            <a:r>
              <a:rPr lang="ru-RU" b="1" dirty="0" smtClean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accent5"/>
                </a:solidFill>
                <a:latin typeface="Times New Roman"/>
                <a:ea typeface="Calibri"/>
                <a:cs typeface="Times New Roman"/>
              </a:rPr>
              <a:t>повышение средних температур, и прочее.</a:t>
            </a:r>
            <a:endParaRPr lang="ru-RU" sz="1800" b="1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99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8352928" cy="62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1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ущерб наносит вырубка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леса?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323652"/>
            <a:ext cx="7992888" cy="4129684"/>
          </a:xfrm>
        </p:spPr>
        <p:txBody>
          <a:bodyPr>
            <a:normAutofit fontScale="85000" lnSpcReduction="20000"/>
          </a:bodyPr>
          <a:lstStyle/>
          <a:p>
            <a:pPr marL="68580" indent="0" algn="just">
              <a:buNone/>
            </a:pPr>
            <a:r>
              <a:rPr lang="ru-RU" dirty="0"/>
              <a:t>•	</a:t>
            </a:r>
            <a:r>
              <a:rPr lang="ru-RU" b="1" dirty="0">
                <a:solidFill>
                  <a:schemeClr val="accent5"/>
                </a:solidFill>
              </a:rPr>
              <a:t>разрушается экосистема леса, исчезают многие представители флоры и фауны;</a:t>
            </a:r>
          </a:p>
          <a:p>
            <a:pPr marL="68580" indent="0" algn="just">
              <a:buNone/>
            </a:pPr>
            <a:r>
              <a:rPr lang="ru-RU" b="1" dirty="0">
                <a:solidFill>
                  <a:schemeClr val="accent5"/>
                </a:solidFill>
              </a:rPr>
              <a:t>•	уменьшение количества древесины и разнообразия растений приводит к ухудшению качества жизни большинства людей;</a:t>
            </a:r>
          </a:p>
          <a:p>
            <a:pPr marL="68580" indent="0" algn="just">
              <a:buNone/>
            </a:pPr>
            <a:r>
              <a:rPr lang="ru-RU" b="1" dirty="0">
                <a:solidFill>
                  <a:schemeClr val="accent5"/>
                </a:solidFill>
              </a:rPr>
              <a:t>•	увеличивается количество диоксида углерода, что приводит к образованию парникового эффекта;</a:t>
            </a:r>
          </a:p>
          <a:p>
            <a:pPr marL="68580" indent="0" algn="just">
              <a:buNone/>
            </a:pPr>
            <a:r>
              <a:rPr lang="ru-RU" b="1" dirty="0">
                <a:solidFill>
                  <a:schemeClr val="accent5"/>
                </a:solidFill>
              </a:rPr>
              <a:t>•	деревья перестают защищать почвы (вымывание верхнего слоя приводит к образованию оврагов, а опускание уровня грунтовых вод является причиной появления пустынь);</a:t>
            </a:r>
          </a:p>
          <a:p>
            <a:pPr marL="68580" indent="0" algn="just">
              <a:buNone/>
            </a:pPr>
            <a:r>
              <a:rPr lang="ru-RU" b="1" dirty="0">
                <a:solidFill>
                  <a:schemeClr val="accent5"/>
                </a:solidFill>
              </a:rPr>
              <a:t>•	увеличивается влажность почв, из-за чего образуются болота;</a:t>
            </a:r>
          </a:p>
          <a:p>
            <a:pPr marL="68580" indent="0" algn="just">
              <a:buNone/>
            </a:pPr>
            <a:r>
              <a:rPr lang="ru-RU" b="1" dirty="0">
                <a:solidFill>
                  <a:schemeClr val="accent5"/>
                </a:solidFill>
              </a:rPr>
              <a:t>•	ученые считают, что исчезновение деревьев на склонах гор приводит к быстрому таянию ледников.</a:t>
            </a:r>
          </a:p>
        </p:txBody>
      </p:sp>
    </p:spTree>
    <p:extLst>
      <p:ext uri="{BB962C8B-B14F-4D97-AF65-F5344CB8AC3E}">
        <p14:creationId xmlns:p14="http://schemas.microsoft.com/office/powerpoint/2010/main" val="30672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027664"/>
            <a:ext cx="6448562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94C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ущерб наносит вырубка леса?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323652"/>
            <a:ext cx="7344932" cy="211345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3200" b="1" dirty="0">
                <a:solidFill>
                  <a:schemeClr val="accent5"/>
                </a:solidFill>
              </a:rPr>
              <a:t>По подсчету исследователей, вырубка леса приносит мировой экономике ущерб на сумму </a:t>
            </a:r>
            <a:r>
              <a:rPr lang="ru-RU" sz="3200" b="1" dirty="0" smtClean="0">
                <a:solidFill>
                  <a:schemeClr val="accent5"/>
                </a:solidFill>
              </a:rPr>
              <a:t>до </a:t>
            </a:r>
            <a:r>
              <a:rPr lang="ru-RU" sz="3200" b="1" dirty="0">
                <a:solidFill>
                  <a:schemeClr val="accent5"/>
                </a:solidFill>
              </a:rPr>
              <a:t>5 триллионов долларов в год</a:t>
            </a:r>
            <a:r>
              <a:rPr lang="ru-RU" sz="3200" b="1" dirty="0" smtClean="0">
                <a:solidFill>
                  <a:schemeClr val="accent5"/>
                </a:solidFill>
              </a:rPr>
              <a:t>.</a:t>
            </a:r>
          </a:p>
          <a:p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3546" y="4725144"/>
            <a:ext cx="3237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lvl="0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3200" b="1" dirty="0">
                <a:solidFill>
                  <a:srgbClr val="956B43"/>
                </a:solidFill>
              </a:rPr>
              <a:t>5 000 000 000 </a:t>
            </a:r>
            <a:r>
              <a:rPr lang="en-US" sz="3200" b="1" dirty="0">
                <a:solidFill>
                  <a:srgbClr val="956B43"/>
                </a:solidFill>
              </a:rPr>
              <a:t>$</a:t>
            </a:r>
            <a:endParaRPr lang="ru-RU" sz="3200" b="1" dirty="0">
              <a:solidFill>
                <a:srgbClr val="956B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830</TotalTime>
  <Words>492</Words>
  <Application>Microsoft Office PowerPoint</Application>
  <PresentationFormat>Экран (4:3)</PresentationFormat>
  <Paragraphs>82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Остин</vt:lpstr>
      <vt:lpstr>Экология леса в математических расчетах</vt:lpstr>
      <vt:lpstr>Экология</vt:lpstr>
      <vt:lpstr>“Экология – сумма  знаний, относящихся к экономике  природы”</vt:lpstr>
      <vt:lpstr>Презентация PowerPoint</vt:lpstr>
      <vt:lpstr>Год экологии в России</vt:lpstr>
      <vt:lpstr>Экологические проблемы</vt:lpstr>
      <vt:lpstr>Презентация PowerPoint</vt:lpstr>
      <vt:lpstr>Какой ущерб наносит вырубка леса?</vt:lpstr>
      <vt:lpstr>Какой ущерб наносит вырубка леса?</vt:lpstr>
      <vt:lpstr> Решение проблемы исчезновения  лесов.</vt:lpstr>
      <vt:lpstr>Решение проблемы исчезновения лесов.</vt:lpstr>
      <vt:lpstr>Решение проблемы исчезновения лесов.</vt:lpstr>
      <vt:lpstr>Решение проблемы исчезновения лесов.</vt:lpstr>
      <vt:lpstr>Решение проблемы исчезновения лесов.</vt:lpstr>
      <vt:lpstr>Презентация PowerPoint</vt:lpstr>
      <vt:lpstr>Презентация PowerPoint</vt:lpstr>
      <vt:lpstr> Лесные богатства России </vt:lpstr>
      <vt:lpstr>Презентация PowerPoint</vt:lpstr>
      <vt:lpstr>Презентация PowerPoint</vt:lpstr>
      <vt:lpstr>Проектное задание </vt:lpstr>
      <vt:lpstr>Проектное задание </vt:lpstr>
      <vt:lpstr>Проектное задание</vt:lpstr>
      <vt:lpstr>Проектное задание </vt:lpstr>
      <vt:lpstr>Что  может сделать каждый из нас сейчас?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Экология леса в математических расчетах</dc:title>
  <dc:creator>2013-27-HP</dc:creator>
  <cp:lastModifiedBy>Линькова</cp:lastModifiedBy>
  <cp:revision>48</cp:revision>
  <dcterms:created xsi:type="dcterms:W3CDTF">2017-01-11T12:04:42Z</dcterms:created>
  <dcterms:modified xsi:type="dcterms:W3CDTF">2017-04-01T06:24:47Z</dcterms:modified>
</cp:coreProperties>
</file>