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01" r:id="rId2"/>
    <p:sldId id="275" r:id="rId3"/>
    <p:sldId id="308" r:id="rId4"/>
    <p:sldId id="300" r:id="rId5"/>
    <p:sldId id="271" r:id="rId6"/>
    <p:sldId id="265" r:id="rId7"/>
    <p:sldId id="280" r:id="rId8"/>
    <p:sldId id="304" r:id="rId9"/>
    <p:sldId id="303" r:id="rId10"/>
    <p:sldId id="279" r:id="rId11"/>
    <p:sldId id="281" r:id="rId12"/>
    <p:sldId id="282" r:id="rId13"/>
    <p:sldId id="305" r:id="rId14"/>
    <p:sldId id="274" r:id="rId15"/>
    <p:sldId id="298" r:id="rId16"/>
    <p:sldId id="307" r:id="rId17"/>
    <p:sldId id="291" r:id="rId18"/>
    <p:sldId id="306" r:id="rId19"/>
    <p:sldId id="310" r:id="rId20"/>
    <p:sldId id="29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5ABC5-D506-4E95-A96E-1BF3E3D0EEA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139B3-C41D-4790-9CCE-9497EE091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34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319118-7B7F-447E-A7A0-D11F6381EB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139B3-C41D-4790-9CCE-9497EE09113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3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319118-7B7F-447E-A7A0-D11F6381EB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3177-5DCC-4E10-A837-E98F595C94F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1AE1-44AE-4AFC-8A93-5103EE5FF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3177-5DCC-4E10-A837-E98F595C94F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1AE1-44AE-4AFC-8A93-5103EE5FF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3177-5DCC-4E10-A837-E98F595C94F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1AE1-44AE-4AFC-8A93-5103EE5FF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A8284E-B135-48DF-B2BF-1BEAC0238C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3177-5DCC-4E10-A837-E98F595C94F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1AE1-44AE-4AFC-8A93-5103EE5FF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3177-5DCC-4E10-A837-E98F595C94F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1AE1-44AE-4AFC-8A93-5103EE5FF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3177-5DCC-4E10-A837-E98F595C94F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1AE1-44AE-4AFC-8A93-5103EE5FF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3177-5DCC-4E10-A837-E98F595C94F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1AE1-44AE-4AFC-8A93-5103EE5FF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3177-5DCC-4E10-A837-E98F595C94F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1AE1-44AE-4AFC-8A93-5103EE5FF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3177-5DCC-4E10-A837-E98F595C94F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1AE1-44AE-4AFC-8A93-5103EE5FF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3177-5DCC-4E10-A837-E98F595C94F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1AE1-44AE-4AFC-8A93-5103EE5FF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3177-5DCC-4E10-A837-E98F595C94F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001AE1-44AE-4AFC-8A93-5103EE5FFD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CA3177-5DCC-4E10-A837-E98F595C94F3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001AE1-44AE-4AFC-8A93-5103EE5FFD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&#1060;&#1080;&#1083;&#1100;&#1084;.wmv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276381"/>
              </p:ext>
            </p:extLst>
          </p:nvPr>
        </p:nvGraphicFramePr>
        <p:xfrm>
          <a:off x="539552" y="1916832"/>
          <a:ext cx="8352928" cy="3024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039"/>
                <a:gridCol w="3216022"/>
                <a:gridCol w="2474198"/>
                <a:gridCol w="2196669"/>
              </a:tblGrid>
              <a:tr h="634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Параметры оценки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 - Ф.И.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Сосед по парте Ф.И.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Постановка цели и задач урока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Теоретические ответы на уроке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Заполнение технологической схемы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4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Практическая работа на уроке /качество продукта: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Активность работы на уроке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9632" y="4756503"/>
            <a:ext cx="6048672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Критерии оценки: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0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деятельности не участвовал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1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деятельности участвовал частично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2 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деятельности участвовал полностью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Соотнесение оценки набранным баллам: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9-10 баллов, 4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8-7 баллов, 3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5-6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баллов, 2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4-3 балла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 самооценки и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взаимооценки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уроке по предмету «Технология»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Тема «Оформление изделий из песочного теста……»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/>
            </a:r>
            <a:br>
              <a:rPr lang="ru-RU" sz="3200" dirty="0"/>
            </a:br>
            <a:r>
              <a:rPr lang="ru-RU" sz="4400" dirty="0" smtClean="0">
                <a:solidFill>
                  <a:schemeClr val="tx1"/>
                </a:solidFill>
                <a:latin typeface="+mn-lt"/>
              </a:rPr>
              <a:t>Варианты оформления изделий сахарной глазурью</a:t>
            </a:r>
            <a:r>
              <a:rPr lang="ru-RU" sz="44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+mn-lt"/>
              </a:rPr>
            </a:br>
            <a:endParaRPr lang="ru-RU" sz="4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Рисунок 6" descr="http://ts1.mm.bing.net/th?&amp;id=HN.608021439520246654&amp;w=300&amp;h=300&amp;c=0&amp;pid=1.9&amp;rs=0&amp;p=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936" y="2348880"/>
            <a:ext cx="5002545" cy="436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ts1.mm.bing.net/th?&amp;id=HN.608001674078390938&amp;w=300&amp;h=300&amp;c=0&amp;pid=1.9&amp;rs=0&amp;p=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824"/>
            <a:ext cx="4320480" cy="292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http://ts1.mm.bing.net/th?&amp;id=HN.608051362555105016&amp;w=300&amp;h=300&amp;c=0&amp;pid=1.9&amp;rs=0&amp;p=0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9552" y="451761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08720"/>
            <a:ext cx="8435280" cy="158417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+mn-lt"/>
              </a:rPr>
              <a:t>Санитарные правила:</a:t>
            </a:r>
            <a:br>
              <a:rPr lang="ru-RU" sz="5400" dirty="0" smtClean="0">
                <a:solidFill>
                  <a:schemeClr val="tx1"/>
                </a:solidFill>
                <a:latin typeface="+mn-lt"/>
              </a:rPr>
            </a:br>
            <a:endParaRPr lang="ru-RU" sz="5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60848"/>
            <a:ext cx="8229600" cy="381642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3600" dirty="0" smtClean="0"/>
              <a:t>Работать в санитарной одежде (косынка, фартук);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ru-RU" sz="3600" dirty="0" smtClean="0"/>
              <a:t>Работать в перчатках;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ru-RU" sz="3600" dirty="0" smtClean="0"/>
              <a:t>Использовать  свежие продукты и полуфабрикаты;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ru-RU" sz="3600" dirty="0" smtClean="0"/>
              <a:t>Знать требования к качеству приготовляемого изделия.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+mn-lt"/>
              </a:rPr>
              <a:t>Материалы, инструменты, посуда, полуфабрикаты.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114800" cy="443484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dirty="0" smtClean="0"/>
              <a:t>Пергаментная бумага /</a:t>
            </a:r>
            <a:r>
              <a:rPr lang="ru-RU" dirty="0" err="1" smtClean="0"/>
              <a:t>корнетик</a:t>
            </a:r>
            <a:r>
              <a:rPr lang="ru-RU" dirty="0" smtClean="0"/>
              <a:t>/, </a:t>
            </a:r>
            <a:r>
              <a:rPr lang="ru-RU" dirty="0"/>
              <a:t>ножницы, ложки чайные; </a:t>
            </a:r>
            <a:r>
              <a:rPr lang="ru-RU" dirty="0" smtClean="0"/>
              <a:t>салфетка,  перчатки, бумажные полотенца, контейнеры, упаковочный материал. </a:t>
            </a:r>
            <a:endParaRPr lang="ru-RU" dirty="0"/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Песочный полуфабрикат, сахарная глазурь.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6" name="Picture 2" descr="C:\Documents and Settings\USERDEF\Мои документы\Мои рисунки\Изображение\Изображение 0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113">
            <a:off x="6545552" y="1920561"/>
            <a:ext cx="2242592" cy="19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DEF\Мои документы\Мои рисунки\Изображение\Изображение 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10247">
            <a:off x="6701127" y="3956649"/>
            <a:ext cx="1997102" cy="19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DEF\Мои документы\Мои рисунки\Изображение\Изображение 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4965">
            <a:off x="4811267" y="4170749"/>
            <a:ext cx="2321918" cy="19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DEF\Мои документы\Мои рисунки\Изображение\Изображение 0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85760">
            <a:off x="4704196" y="2011049"/>
            <a:ext cx="2112637" cy="225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Этапы оформления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C:\Documents and Settings\USERDEF\Рабочий стол\витражи\алёна\IMG_5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214578" cy="3429024"/>
          </a:xfrm>
          <a:prstGeom prst="rect">
            <a:avLst/>
          </a:prstGeom>
          <a:noFill/>
        </p:spPr>
      </p:pic>
      <p:pic>
        <p:nvPicPr>
          <p:cNvPr id="6" name="Picture 3" descr="C:\Documents and Settings\USERDEF\Рабочий стол\витражи\алёна\IMG_5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348880"/>
            <a:ext cx="2563238" cy="3417998"/>
          </a:xfrm>
          <a:prstGeom prst="rect">
            <a:avLst/>
          </a:prstGeom>
          <a:noFill/>
        </p:spPr>
      </p:pic>
      <p:pic>
        <p:nvPicPr>
          <p:cNvPr id="7" name="Picture 2" descr="C:\Documents and Settings\USERDEF\Рабочий стол\витражи\алёна\IMG_58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15751"/>
            <a:ext cx="2772922" cy="4585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4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6786610" cy="86834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+mn-lt"/>
              </a:rPr>
              <a:t>Готовое изделие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Picture 2" descr="C:\Documents and Settings\USERDEF\Рабочий стол\витражи\алёна\IMG_5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046" y="1497702"/>
            <a:ext cx="6171281" cy="462846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05800" cy="19179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Оформление изделий из песочного теста сахарной глазурью в технике точечной глади.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2" descr="C:\Documents and Settings\USERDEF\Рабочий стол\витражи\алёна\IMG_5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8116" y="2492896"/>
            <a:ext cx="3303756" cy="2477817"/>
          </a:xfrm>
          <a:prstGeom prst="rect">
            <a:avLst/>
          </a:prstGeom>
          <a:noFill/>
        </p:spPr>
      </p:pic>
      <p:pic>
        <p:nvPicPr>
          <p:cNvPr id="8" name="Picture 2" descr="IMG_58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168352" cy="237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MG_58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57781"/>
            <a:ext cx="3139492" cy="234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n-lt"/>
              </a:rPr>
              <a:t>Оформление картин в технике точечной глади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2" descr="IMG_58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3574" y="2245663"/>
            <a:ext cx="3167303" cy="404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MG_58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72816"/>
            <a:ext cx="2745094" cy="352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G_58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970694"/>
            <a:ext cx="2764887" cy="36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93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Program Files\Common Files\Microsoft Shared\Clipart\cagcat50\BD00028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428875" y="285728"/>
            <a:ext cx="6715125" cy="36933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 узнали нового на уроке?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428875" y="1000125"/>
            <a:ext cx="6715125" cy="64633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Какие виды отделочных полуфабрикатов используются для оформления изделий из песочного теста? 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699792" y="2181543"/>
            <a:ext cx="6444208" cy="36933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3.С какими видами глазури познакомились на уроке? 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491880" y="2924944"/>
            <a:ext cx="5652120" cy="36933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Какие знания и умения освоили на уроке?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904343" y="3599544"/>
            <a:ext cx="5239657" cy="64633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5.Где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сможете применить  полученные  знания и умения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699792" y="5000625"/>
            <a:ext cx="6444208" cy="64633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 вам понравилось и что не понравилось в процессе урока?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вася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90314" y="204043"/>
            <a:ext cx="4286250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 animBg="1"/>
      <p:bldP spid="23561" grpId="0" animBg="1"/>
      <p:bldP spid="23562" grpId="0" animBg="1"/>
      <p:bldP spid="23564" grpId="0" animBg="1"/>
      <p:bldP spid="235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697152"/>
              </p:ext>
            </p:extLst>
          </p:nvPr>
        </p:nvGraphicFramePr>
        <p:xfrm>
          <a:off x="539552" y="1916832"/>
          <a:ext cx="8352928" cy="3024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039"/>
                <a:gridCol w="3216022"/>
                <a:gridCol w="2474198"/>
                <a:gridCol w="2196669"/>
              </a:tblGrid>
              <a:tr h="634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Параметры оценки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 - Ф.И.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Сосед по парте Ф.И.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Постановка цели и задач урока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Теоретические ответы на уроке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Заполнение технологической схемы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4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Практическая работа на уроке /качество продукта: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Активность работы на уроке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9632" y="4756503"/>
            <a:ext cx="6048672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Критерии оценки: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0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деятельности не участвовал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1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деятельности участвовал частично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2 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деятельности участвовал полностью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Соотнесение оценки набранным баллам: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9-10 баллов, 4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8-7 баллов, 3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5-6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баллов, 2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4-3 балла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самооценки и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взаимооценки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уроке по предмету «Технология»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«Оформление изделий из песочного теста……»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0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n-lt"/>
              </a:rPr>
              <a:t>Эмоциональное состояние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24" b="68135"/>
          <a:stretch>
            <a:fillRect/>
          </a:stretch>
        </p:blipFill>
        <p:spPr bwMode="auto">
          <a:xfrm>
            <a:off x="251520" y="1484784"/>
            <a:ext cx="288032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32643" r="56056" b="33679"/>
          <a:stretch>
            <a:fillRect/>
          </a:stretch>
        </p:blipFill>
        <p:spPr bwMode="auto">
          <a:xfrm>
            <a:off x="3131840" y="2276872"/>
            <a:ext cx="3119738" cy="337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61" r="58324"/>
          <a:stretch>
            <a:fillRect/>
          </a:stretch>
        </p:blipFill>
        <p:spPr bwMode="auto">
          <a:xfrm>
            <a:off x="5989734" y="3212976"/>
            <a:ext cx="3004740" cy="3396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7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Program Files\Common Files\Microsoft Shared\Clipart\cagcat50\BD00028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42918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699792" y="285728"/>
            <a:ext cx="6094428" cy="36933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Назовите профессию  о которой шла речь в фильме?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563888" y="1739344"/>
            <a:ext cx="5580112" cy="36933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Какие виды деятельности выполняет кондитер? 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199899" y="3643098"/>
            <a:ext cx="5929322" cy="36933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Какие виды теста вы знаете?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22418" y="847002"/>
            <a:ext cx="4714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Кондитер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1" name="Picture 6" descr="вася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285728"/>
            <a:ext cx="4286250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19871" y="2214563"/>
            <a:ext cx="52955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Готовит мучные, булочных, кондитерские изделия (торты, пирожные, печенье, бисквиты, пряники, булочки, рулеты, </a:t>
            </a:r>
            <a:r>
              <a:rPr lang="ru-RU" b="1" i="1" dirty="0" err="1" smtClean="0">
                <a:solidFill>
                  <a:schemeClr val="bg1"/>
                </a:solidFill>
                <a:cs typeface="Times New Roman" pitchFamily="18" charset="0"/>
              </a:rPr>
              <a:t>курники</a:t>
            </a:r>
            <a:r>
              <a:rPr lang="ru-RU" b="1" i="1" dirty="0" smtClean="0">
                <a:solidFill>
                  <a:schemeClr val="bg1"/>
                </a:solidFill>
                <a:cs typeface="Times New Roman" pitchFamily="18" charset="0"/>
              </a:rPr>
              <a:t>, пироги, пирожки, ватрушки  и т.д.</a:t>
            </a:r>
            <a:endParaRPr lang="ru-RU" b="1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14678" y="4053057"/>
            <a:ext cx="55795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cs typeface="Times New Roman" pitchFamily="18" charset="0"/>
              </a:rPr>
              <a:t>Дрожжевое, блинчатое, бисквитное, песочное, заварное, пряничное, вафельное, пресное, воздушное, миндальное, слоеное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5143512"/>
            <a:ext cx="642942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Какие способы разрыхления теста вы знаете?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28860" y="5786454"/>
            <a:ext cx="62865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Биологические (Дрожжи), механические (Прослаивание, взбивание, обминка), химические (сода, аммоний)</a:t>
            </a:r>
          </a:p>
          <a:p>
            <a:endParaRPr lang="ru-RU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 animBg="1"/>
      <p:bldP spid="23562" grpId="0" animBg="1"/>
      <p:bldP spid="20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title"/>
          </p:nvPr>
        </p:nvSpPr>
        <p:spPr>
          <a:xfrm>
            <a:off x="4714876" y="404813"/>
            <a:ext cx="3960812" cy="5832475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bg1"/>
                </a:solidFill>
                <a:latin typeface="+mn-lt"/>
              </a:rPr>
              <a:t>Благодарю урок!</a:t>
            </a:r>
          </a:p>
        </p:txBody>
      </p:sp>
      <p:pic>
        <p:nvPicPr>
          <p:cNvPr id="3074" name="Picture 2" descr="C:\Documents and Settings\USERDEF\Мои документы\Мои рисунки\Pentax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357166"/>
            <a:ext cx="4000528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83" y="1164581"/>
            <a:ext cx="1247775" cy="828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Сахарный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песок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167765"/>
            <a:ext cx="1535807" cy="828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87240" y="3206115"/>
            <a:ext cx="2636520" cy="4819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Замес теста (2-3минуты)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620" y="6040483"/>
            <a:ext cx="3413760" cy="441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Оформление, угощение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7240" y="3992880"/>
            <a:ext cx="2636520" cy="441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Охлаждение в холодильнике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87240" y="2337435"/>
            <a:ext cx="2636520" cy="518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Соединение компонентов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9825" y="1164582"/>
            <a:ext cx="1247775" cy="828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Раствор соли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10635" y="1188720"/>
            <a:ext cx="1247775" cy="828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Аммоний или сода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22894" y="1167764"/>
            <a:ext cx="1247775" cy="828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Яйцо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50725" y="1179830"/>
            <a:ext cx="1386840" cy="828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0040" y="6065520"/>
            <a:ext cx="3413760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4840" y="2337435"/>
            <a:ext cx="2712720" cy="441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Перемешивание, взбивание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87240" y="4724400"/>
            <a:ext cx="2636520" cy="396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87240" y="5471160"/>
            <a:ext cx="2636520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Укладывание на лист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70065" y="3171190"/>
            <a:ext cx="1420688" cy="8216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127760" y="2002155"/>
            <a:ext cx="501015" cy="3295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255520" y="1993257"/>
            <a:ext cx="266700" cy="332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962400" y="2017395"/>
            <a:ext cx="1341120" cy="308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1" idx="2"/>
          </p:cNvCxnSpPr>
          <p:nvPr/>
        </p:nvCxnSpPr>
        <p:spPr>
          <a:xfrm>
            <a:off x="5244145" y="2008505"/>
            <a:ext cx="775655" cy="3536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2"/>
          </p:cNvCxnSpPr>
          <p:nvPr/>
        </p:nvCxnSpPr>
        <p:spPr>
          <a:xfrm flipH="1">
            <a:off x="6219825" y="1993257"/>
            <a:ext cx="623888" cy="3441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2"/>
            <a:endCxn id="16" idx="0"/>
          </p:cNvCxnSpPr>
          <p:nvPr/>
        </p:nvCxnSpPr>
        <p:spPr>
          <a:xfrm flipH="1">
            <a:off x="8280409" y="2017395"/>
            <a:ext cx="54114" cy="11537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7545222" y="4297680"/>
            <a:ext cx="1249680" cy="563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337560" y="2590800"/>
            <a:ext cx="12496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791200" y="2849880"/>
            <a:ext cx="0" cy="3714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791200" y="3682365"/>
            <a:ext cx="0" cy="3105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791200" y="4434840"/>
            <a:ext cx="0" cy="2895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791200" y="5120640"/>
            <a:ext cx="0" cy="3505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791200" y="583692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2" idx="1"/>
            <a:endCxn id="5" idx="3"/>
          </p:cNvCxnSpPr>
          <p:nvPr/>
        </p:nvCxnSpPr>
        <p:spPr>
          <a:xfrm flipH="1">
            <a:off x="3802380" y="6248400"/>
            <a:ext cx="327660" cy="13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3683" y="28964"/>
            <a:ext cx="888080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Технологическая схема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Приготовления изделий из песочного теста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9" name="Прямая со стрелкой 48"/>
          <p:cNvCxnSpPr>
            <a:endCxn id="4" idx="3"/>
          </p:cNvCxnSpPr>
          <p:nvPr/>
        </p:nvCxnSpPr>
        <p:spPr>
          <a:xfrm flipH="1" flipV="1">
            <a:off x="7223760" y="3447098"/>
            <a:ext cx="346305" cy="2424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1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83" y="1164581"/>
            <a:ext cx="1247775" cy="828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Сахарный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песок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167765"/>
            <a:ext cx="1535807" cy="828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Маргарин или сливочное масло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87240" y="3206115"/>
            <a:ext cx="2636520" cy="4819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Замес теста (2-3минуты)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620" y="6040483"/>
            <a:ext cx="3413760" cy="441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Оформление, угощение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7240" y="3992880"/>
            <a:ext cx="2636520" cy="441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Охлаждение в холодильнике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87240" y="2337435"/>
            <a:ext cx="2636520" cy="518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Соединение компонентов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9825" y="1164582"/>
            <a:ext cx="1247775" cy="828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Раствор соли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10635" y="1188720"/>
            <a:ext cx="1247775" cy="828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Аммоний или сода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22894" y="1167764"/>
            <a:ext cx="1247775" cy="828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Яйцо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50725" y="1179830"/>
            <a:ext cx="1386840" cy="828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Ванилин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0040" y="6065520"/>
            <a:ext cx="3413760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Выпекание при температуре 190-220°С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4840" y="2337435"/>
            <a:ext cx="2712720" cy="441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Перемешивание, взбивание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87240" y="4724400"/>
            <a:ext cx="2636520" cy="396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effectLst/>
                <a:latin typeface="Times New Roman"/>
                <a:ea typeface="Calibri"/>
                <a:cs typeface="Times New Roman"/>
              </a:rPr>
              <a:t>Раскатывание, формование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87240" y="5471160"/>
            <a:ext cx="2636520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Укладывание на лист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70065" y="3171190"/>
            <a:ext cx="1420688" cy="8216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Мука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127760" y="2002155"/>
            <a:ext cx="501015" cy="3295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255520" y="1993257"/>
            <a:ext cx="266700" cy="332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962400" y="2017395"/>
            <a:ext cx="1341120" cy="3086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1" idx="2"/>
          </p:cNvCxnSpPr>
          <p:nvPr/>
        </p:nvCxnSpPr>
        <p:spPr>
          <a:xfrm>
            <a:off x="5244145" y="2008505"/>
            <a:ext cx="775655" cy="3536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2"/>
          </p:cNvCxnSpPr>
          <p:nvPr/>
        </p:nvCxnSpPr>
        <p:spPr>
          <a:xfrm flipH="1">
            <a:off x="6219825" y="1993257"/>
            <a:ext cx="623888" cy="3441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2"/>
            <a:endCxn id="16" idx="0"/>
          </p:cNvCxnSpPr>
          <p:nvPr/>
        </p:nvCxnSpPr>
        <p:spPr>
          <a:xfrm flipH="1">
            <a:off x="8280409" y="2017395"/>
            <a:ext cx="54114" cy="11537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7545222" y="4297680"/>
            <a:ext cx="1249680" cy="563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337560" y="2590800"/>
            <a:ext cx="12496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791200" y="2849880"/>
            <a:ext cx="0" cy="3714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791200" y="3682365"/>
            <a:ext cx="0" cy="3105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791200" y="4434840"/>
            <a:ext cx="0" cy="2895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791200" y="5120640"/>
            <a:ext cx="0" cy="3505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791200" y="583692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2" idx="1"/>
            <a:endCxn id="5" idx="3"/>
          </p:cNvCxnSpPr>
          <p:nvPr/>
        </p:nvCxnSpPr>
        <p:spPr>
          <a:xfrm flipH="1">
            <a:off x="3802380" y="6248400"/>
            <a:ext cx="327660" cy="13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79512" y="33397"/>
            <a:ext cx="87849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Технологическая схема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Приготовления изделий из песочного теста</a:t>
            </a:r>
            <a:r>
              <a:rPr lang="ru-RU" sz="3200" dirty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3200" dirty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>
              <a:latin typeface="Arial" pitchFamily="34" charset="0"/>
            </a:endParaRP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9" name="Прямая со стрелкой 48"/>
          <p:cNvCxnSpPr>
            <a:endCxn id="4" idx="3"/>
          </p:cNvCxnSpPr>
          <p:nvPr/>
        </p:nvCxnSpPr>
        <p:spPr>
          <a:xfrm flipH="1" flipV="1">
            <a:off x="7223760" y="3447098"/>
            <a:ext cx="346305" cy="2424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8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500043"/>
            <a:ext cx="8229600" cy="292895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ru-RU" sz="6000" dirty="0">
                <a:latin typeface="Arial Narrow" pitchFamily="34" charset="0"/>
              </a:rPr>
              <a:t>      </a:t>
            </a:r>
            <a:r>
              <a:rPr lang="ru-RU" sz="6000" dirty="0" smtClean="0"/>
              <a:t>Тема: Оформление изделий из песочного теста…………………………….</a:t>
            </a:r>
            <a:endParaRPr lang="ru-RU" sz="6000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4572000" y="518160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 descr="http://ts1.mm.bing.net/th?&amp;id=HN.608027130347391520&amp;w=300&amp;h=300&amp;c=0&amp;pid=1.9&amp;rs=0&amp;p=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3797041"/>
            <a:ext cx="2975609" cy="244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Объект 5" descr="http://ts1.mm.bing.net/th?&amp;id=HN.608051362555105016&amp;w=300&amp;h=300&amp;c=0&amp;pid=1.9&amp;rs=0&amp;p=0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2" y="4149080"/>
            <a:ext cx="2857500" cy="257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4" descr="http://ts1.mm.bing.net/th?&amp;id=HN.608038958695844100&amp;w=300&amp;h=300&amp;c=0&amp;pid=1.9&amp;rs=0&amp;p=0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785" y="3212976"/>
            <a:ext cx="2857500" cy="25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04088"/>
            <a:ext cx="7472386" cy="54395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Цель:</a:t>
            </a:r>
            <a:br>
              <a:rPr lang="ru-RU" dirty="0" smtClean="0">
                <a:solidFill>
                  <a:schemeClr val="tx1"/>
                </a:solidFill>
                <a:latin typeface="+mn-lt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</a:rPr>
              <a:t>формирование умений и навыков учащихся в оформлении кондитерского изделия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n-lt"/>
              </a:rPr>
              <a:t>Классификация отделочных полуфабрикатов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Кремы (сливочный, белковый, из сливок, «Зефир»;</a:t>
            </a:r>
          </a:p>
          <a:p>
            <a:r>
              <a:rPr lang="ru-RU" sz="3200" dirty="0" smtClean="0"/>
              <a:t>Глазурь (сахарная, заварная, белковая, королевская, </a:t>
            </a:r>
            <a:r>
              <a:rPr lang="ru-RU" sz="3200" dirty="0" err="1" smtClean="0"/>
              <a:t>кувертюр</a:t>
            </a:r>
            <a:r>
              <a:rPr lang="ru-RU" sz="3200" dirty="0" smtClean="0"/>
              <a:t>);</a:t>
            </a:r>
          </a:p>
          <a:p>
            <a:r>
              <a:rPr lang="ru-RU" sz="3200" dirty="0" smtClean="0"/>
              <a:t>Желе;</a:t>
            </a:r>
          </a:p>
          <a:p>
            <a:r>
              <a:rPr lang="ru-RU" sz="3200" dirty="0" smtClean="0"/>
              <a:t>Посыпки, шоколад;</a:t>
            </a:r>
          </a:p>
          <a:p>
            <a:r>
              <a:rPr lang="ru-RU" sz="3200" dirty="0" smtClean="0"/>
              <a:t>Карамель;</a:t>
            </a:r>
          </a:p>
          <a:p>
            <a:r>
              <a:rPr lang="ru-RU" sz="3200" dirty="0" smtClean="0"/>
              <a:t>Мастики (сырцовая, заварная).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n-lt"/>
              </a:rPr>
              <a:t>Варианты оформления изделий из песочного теста.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Рисунок 4" descr="http://ts1.mm.bing.net/th?&amp;id=HN.608041209253792574&amp;w=300&amp;h=300&amp;c=0&amp;pid=1.9&amp;rs=0&amp;p=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928960"/>
            <a:ext cx="3429024" cy="286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ts1.mm.bing.net/th?&amp;id=HN.607992521504523812&amp;w=300&amp;h=300&amp;c=0&amp;pid=1.9&amp;rs=0&amp;p=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1928960"/>
            <a:ext cx="3211290" cy="23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ts1.mm.bing.net/th?&amp;id=HN.608043159172483402&amp;w=300&amp;h=300&amp;c=0&amp;pid=1.9&amp;rs=0&amp;p=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1880" y="2709299"/>
            <a:ext cx="3107355" cy="271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4" descr="http://ts1.mm.bing.net/th?&amp;id=HN.608038958695844100&amp;w=300&amp;h=300&amp;c=0&amp;pid=1.9&amp;rs=0&amp;p=0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03648" y="4365104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s1.mm.bing.net/th?&amp;id=HN.608027130347391520&amp;w=300&amp;h=300&amp;c=0&amp;pid=1.9&amp;rs=0&amp;p=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6312" y="4295984"/>
            <a:ext cx="2742152" cy="244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23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n-lt"/>
              </a:rPr>
              <a:t>Технология приготовления сахарной глазури.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Рецептура: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Технология приготовления: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Сахарная пудра - 86 грамм (6 столовых ложек);</a:t>
            </a:r>
          </a:p>
          <a:p>
            <a:r>
              <a:rPr lang="ru-RU" sz="2800" dirty="0" smtClean="0"/>
              <a:t>Яичный белок -21 грамм (белок 1 яйца);</a:t>
            </a:r>
          </a:p>
          <a:p>
            <a:r>
              <a:rPr lang="ru-RU" sz="2800" dirty="0" smtClean="0"/>
              <a:t>Сок лимона – 1 грамма (4 капли)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498975" cy="3845720"/>
          </a:xfrm>
        </p:spPr>
        <p:txBody>
          <a:bodyPr>
            <a:normAutofit/>
          </a:bodyPr>
          <a:lstStyle/>
          <a:p>
            <a:r>
              <a:rPr lang="ru-RU" dirty="0" smtClean="0"/>
              <a:t>П/о продуктов;</a:t>
            </a:r>
          </a:p>
          <a:p>
            <a:r>
              <a:rPr lang="ru-RU" dirty="0" smtClean="0"/>
              <a:t>Взбить миксером белки до пышной массы;</a:t>
            </a:r>
          </a:p>
          <a:p>
            <a:r>
              <a:rPr lang="ru-RU" dirty="0" smtClean="0"/>
              <a:t>Добавить сахарную пудру, сок лимона;</a:t>
            </a:r>
          </a:p>
          <a:p>
            <a:r>
              <a:rPr lang="ru-RU" dirty="0" smtClean="0"/>
              <a:t>Взбить все ингредиенты миксером;</a:t>
            </a:r>
          </a:p>
          <a:p>
            <a:r>
              <a:rPr lang="ru-RU" dirty="0" smtClean="0"/>
              <a:t>Добавить краситель, перемешать;</a:t>
            </a:r>
          </a:p>
          <a:p>
            <a:r>
              <a:rPr lang="ru-RU" dirty="0" smtClean="0"/>
              <a:t>Массы положить в </a:t>
            </a:r>
            <a:r>
              <a:rPr lang="ru-RU" dirty="0" err="1" smtClean="0"/>
              <a:t>корнетик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3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576</TotalTime>
  <Words>688</Words>
  <Application>Microsoft Office PowerPoint</Application>
  <PresentationFormat>Экран (4:3)</PresentationFormat>
  <Paragraphs>161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Лист самооценки и взаимооценки на уроке по предмету «Технология» Тема «Оформление изделий из песочного теста……»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Цель: формирование умений и навыков учащихся в оформлении кондитерского изделия</vt:lpstr>
      <vt:lpstr>Классификация отделочных полуфабрикатов</vt:lpstr>
      <vt:lpstr>Варианты оформления изделий из песочного теста.</vt:lpstr>
      <vt:lpstr>Технология приготовления сахарной глазури.</vt:lpstr>
      <vt:lpstr> Варианты оформления изделий сахарной глазурью </vt:lpstr>
      <vt:lpstr>Санитарные правила: </vt:lpstr>
      <vt:lpstr>Материалы, инструменты, посуда, полуфабрикаты.</vt:lpstr>
      <vt:lpstr>Этапы оформления</vt:lpstr>
      <vt:lpstr>Готовое изделие</vt:lpstr>
      <vt:lpstr> Оформление изделий из песочного теста сахарной глазурью в технике точечной глади.</vt:lpstr>
      <vt:lpstr>Оформление картин в технике точечной глади.</vt:lpstr>
      <vt:lpstr>Презентация PowerPoint</vt:lpstr>
      <vt:lpstr>Лист самооценки и взаимооценки на уроке по предмету «Технология» Тема «Оформление изделий из песочного теста……»</vt:lpstr>
      <vt:lpstr>Эмоциональное состояние</vt:lpstr>
      <vt:lpstr>Благодарю урок!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USERDEF</dc:creator>
  <cp:lastModifiedBy>USERDEF</cp:lastModifiedBy>
  <cp:revision>62</cp:revision>
  <dcterms:created xsi:type="dcterms:W3CDTF">2014-04-16T16:17:23Z</dcterms:created>
  <dcterms:modified xsi:type="dcterms:W3CDTF">2017-02-02T16:19:49Z</dcterms:modified>
</cp:coreProperties>
</file>