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25"/>
  </p:notesMasterIdLst>
  <p:handoutMasterIdLst>
    <p:handoutMasterId r:id="rId26"/>
  </p:handoutMasterIdLst>
  <p:sldIdLst>
    <p:sldId id="275" r:id="rId3"/>
    <p:sldId id="276" r:id="rId4"/>
    <p:sldId id="298" r:id="rId5"/>
    <p:sldId id="295" r:id="rId6"/>
    <p:sldId id="297" r:id="rId7"/>
    <p:sldId id="293" r:id="rId8"/>
    <p:sldId id="283" r:id="rId9"/>
    <p:sldId id="292" r:id="rId10"/>
    <p:sldId id="308" r:id="rId11"/>
    <p:sldId id="311" r:id="rId12"/>
    <p:sldId id="312" r:id="rId13"/>
    <p:sldId id="299" r:id="rId14"/>
    <p:sldId id="277" r:id="rId15"/>
    <p:sldId id="279" r:id="rId16"/>
    <p:sldId id="282" r:id="rId17"/>
    <p:sldId id="316" r:id="rId18"/>
    <p:sldId id="314" r:id="rId19"/>
    <p:sldId id="315" r:id="rId20"/>
    <p:sldId id="278" r:id="rId21"/>
    <p:sldId id="302" r:id="rId22"/>
    <p:sldId id="291" r:id="rId23"/>
    <p:sldId id="313" r:id="rId24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3969" autoAdjust="0"/>
  </p:normalViewPr>
  <p:slideViewPr>
    <p:cSldViewPr>
      <p:cViewPr>
        <p:scale>
          <a:sx n="80" d="100"/>
          <a:sy n="80" d="100"/>
        </p:scale>
        <p:origin x="-10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54D4857D-62A5-486B-9129-468003D7E02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2EBE4566-6F3A-4CC1-BD6C-9C510D05F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011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2D2EF2CE-B28C-4ED4-8FD0-48BB3F48846A}" type="datetimeFigureOut">
              <a:rPr lang="ru-RU"/>
              <a:pPr/>
              <a:t>04.04.2017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61807874-5299-41B2-A37A-6AA3547857F4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63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ru-RU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04.04.2017</a:t>
            </a:fld>
            <a:endParaRPr kumimoji="0" lang="ru-RU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ru-RU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Показать заголовок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04.04.2017</a:t>
            </a:fld>
            <a:endParaRPr kumimoji="0" lang="ru-RU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04.04.2017</a:t>
            </a:fld>
            <a:endParaRPr kumimoji="0" lang="ru-RU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Заголовок раздела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остой вопрос и от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04.04.2017</a:t>
            </a:fld>
            <a:endParaRPr kumimoji="0" lang="ru-RU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опрос и ответ с поясн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04.04.2017</a:t>
            </a:fld>
            <a:endParaRPr kumimoji="0" lang="ru-RU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ru-RU" i="1" baseline="0"/>
            </a:lvl1pPr>
            <a:extLst/>
          </a:lstStyle>
          <a:p>
            <a:pPr lvl="0"/>
            <a:r>
              <a:rPr kumimoji="0" lang="ru-RU"/>
              <a:t>Пояснение к ответу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04.04.2017</a:t>
            </a:fld>
            <a:endParaRPr kumimoji="0" lang="ru-RU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ПРАВИЛЬНО 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или НЕПРАВИЛЬНО?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не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04.04.2017</a:t>
            </a:fld>
            <a:endParaRPr kumimoji="0" lang="ru-RU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ПРАВИЛЬНО или </a:t>
            </a: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НЕПРАВИЛЬНО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Несколько вариа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04.04.2017</a:t>
            </a:fld>
            <a:endParaRPr kumimoji="0" lang="ru-RU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10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Неправильный ответ</a:t>
            </a:r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Неправильный ответ</a:t>
            </a:r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Неправильный ответ</a:t>
            </a:r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Неправильный ответ</a:t>
            </a:r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Введите правильный ответ (затем измените порядок вариантов)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Б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В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Г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поставление элеме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 lang="ru-RU"/>
              <a:pPr/>
              <a:t>04.04.2017</a:t>
            </a:fld>
            <a:endParaRPr kumimoji="0" lang="ru-RU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kumimoji="0" lang="ru-RU"/>
              <a:t>Введите вопрос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100"/>
            </a:lvl1pPr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04.04.2017</a:t>
            </a:fld>
            <a:endParaRPr kumimoji="0" lang="ru-RU" sz="105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ru-RU" sz="1200"/>
            </a:lvl1pPr>
            <a:extLst/>
          </a:lstStyle>
          <a:p>
            <a:endParaRPr kumimoji="0" lang="ru-RU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200"/>
            </a:lvl1pPr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 sz="120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ru-RU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ru-RU">
          <a:solidFill>
            <a:schemeClr val="tx2"/>
          </a:solidFill>
        </a:defRPr>
      </a:lvl2pPr>
      <a:lvl3pPr eaLnBrk="1" latinLnBrk="0" hangingPunct="1">
        <a:defRPr kumimoji="0" lang="ru-RU">
          <a:solidFill>
            <a:schemeClr val="tx2"/>
          </a:solidFill>
        </a:defRPr>
      </a:lvl3pPr>
      <a:lvl4pPr eaLnBrk="1" latinLnBrk="0" hangingPunct="1">
        <a:defRPr kumimoji="0" lang="ru-RU">
          <a:solidFill>
            <a:schemeClr val="tx2"/>
          </a:solidFill>
        </a:defRPr>
      </a:lvl4pPr>
      <a:lvl5pPr eaLnBrk="1" latinLnBrk="0" hangingPunct="1">
        <a:defRPr kumimoji="0" lang="ru-RU">
          <a:solidFill>
            <a:schemeClr val="tx2"/>
          </a:solidFill>
        </a:defRPr>
      </a:lvl5pPr>
      <a:lvl6pPr eaLnBrk="1" latinLnBrk="0" hangingPunct="1">
        <a:defRPr kumimoji="0" lang="ru-RU">
          <a:solidFill>
            <a:schemeClr val="tx2"/>
          </a:solidFill>
        </a:defRPr>
      </a:lvl6pPr>
      <a:lvl7pPr eaLnBrk="1" latinLnBrk="0" hangingPunct="1">
        <a:defRPr kumimoji="0" lang="ru-RU">
          <a:solidFill>
            <a:schemeClr val="tx2"/>
          </a:solidFill>
        </a:defRPr>
      </a:lvl7pPr>
      <a:lvl8pPr eaLnBrk="1" latinLnBrk="0" hangingPunct="1">
        <a:defRPr kumimoji="0" lang="ru-RU">
          <a:solidFill>
            <a:schemeClr val="tx2"/>
          </a:solidFill>
        </a:defRPr>
      </a:lvl8pPr>
      <a:lvl9pPr eaLnBrk="1" latinLnBrk="0" hangingPunct="1">
        <a:defRPr kumimoji="0" lang="ru-RU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696200" cy="97951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Как расшифровывается аббревиатура ФГОС ДО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>
          <a:xfrm>
            <a:off x="1308698" y="2096841"/>
            <a:ext cx="7086600" cy="457200"/>
          </a:xfrm>
        </p:spPr>
        <p:txBody>
          <a:bodyPr>
            <a:noAutofit/>
          </a:bodyPr>
          <a:lstStyle/>
          <a:p>
            <a:r>
              <a:rPr lang="ru-RU" dirty="0"/>
              <a:t>Нет правильного </a:t>
            </a:r>
            <a:r>
              <a:rPr lang="ru-RU" dirty="0" smtClean="0"/>
              <a:t>ответа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>
          <a:xfrm>
            <a:off x="1160995" y="4114800"/>
            <a:ext cx="7086600" cy="457200"/>
          </a:xfrm>
        </p:spPr>
        <p:txBody>
          <a:bodyPr>
            <a:noAutofit/>
          </a:bodyPr>
          <a:lstStyle/>
          <a:p>
            <a:r>
              <a:rPr lang="ru-RU" dirty="0" smtClean="0"/>
              <a:t>федеральный государственный основной стандарт дошкольного образования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/>
        <p:txBody>
          <a:bodyPr>
            <a:noAutofit/>
          </a:bodyPr>
          <a:lstStyle/>
          <a:p>
            <a:pPr lvl="0"/>
            <a:r>
              <a:rPr lang="ru-RU" dirty="0"/>
              <a:t>федеральный гражданский образовательный стандарт дошкольного </a:t>
            </a:r>
            <a:r>
              <a:rPr lang="ru-RU" dirty="0" smtClean="0"/>
              <a:t>образования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/>
        <p:txBody>
          <a:bodyPr>
            <a:noAutofit/>
          </a:bodyPr>
          <a:lstStyle/>
          <a:p>
            <a:r>
              <a:rPr lang="ru-RU" dirty="0"/>
              <a:t>федеративный гражданский основной стандарт детского </a:t>
            </a:r>
            <a:r>
              <a:rPr lang="ru-RU" dirty="0" smtClean="0"/>
              <a:t>образования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>
          <a:xfrm>
            <a:off x="1160995" y="5029200"/>
            <a:ext cx="7086600" cy="457200"/>
          </a:xfrm>
        </p:spPr>
        <p:txBody>
          <a:bodyPr>
            <a:noAutofit/>
          </a:bodyPr>
          <a:lstStyle/>
          <a:p>
            <a:r>
              <a:rPr lang="ru-RU" dirty="0"/>
              <a:t>федеральный государственный образовательный стандарт  дошкольного образования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75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696200" cy="1512168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Образовательные технологии, методы и приемы, суть которых состоит в том, чтобы научить детей учиться </a:t>
            </a:r>
            <a:br>
              <a:rPr lang="ru-RU" sz="2600" dirty="0" smtClean="0"/>
            </a:br>
            <a:r>
              <a:rPr lang="ru-RU" sz="2400" dirty="0" smtClean="0"/>
              <a:t>(выбрать неправильный ответ)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dirty="0" smtClean="0"/>
              <a:t>Технология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метода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ru-RU" dirty="0"/>
              <a:t>Технология проектирования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Приемы мнемотехники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ru-RU" dirty="0" err="1" smtClean="0"/>
              <a:t>Триз</a:t>
            </a:r>
            <a:r>
              <a:rPr lang="ru-RU" dirty="0" smtClean="0"/>
              <a:t> - технология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ru-RU" dirty="0" err="1" smtClean="0"/>
              <a:t>Сказкотерапия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8396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696200" cy="151216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Для переноса коммуникативных навыков в повседневную жизнь ребенка наиболее эффективно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dirty="0" smtClean="0"/>
              <a:t>Нет правильного ответа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ru-RU" dirty="0" smtClean="0"/>
              <a:t>Давать домашние задания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Проводить открытые занятия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ru-RU" dirty="0" smtClean="0"/>
              <a:t>Проводить индивидуальные занятия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ru-RU" dirty="0" smtClean="0"/>
              <a:t>Создавать ситуации взаимодействия с другими детьми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276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696200" cy="1051520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Коммуникация наиболее активно развивается</a:t>
            </a:r>
            <a:r>
              <a:rPr lang="ru-RU" sz="2800" dirty="0" smtClean="0"/>
              <a:t>…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dirty="0"/>
              <a:t>н</a:t>
            </a:r>
            <a:r>
              <a:rPr lang="ru-RU" dirty="0" smtClean="0"/>
              <a:t>ет верного ответа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ru-RU" dirty="0"/>
              <a:t>на прогулке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>
          <a:xfrm>
            <a:off x="1143000" y="2120979"/>
            <a:ext cx="7086600" cy="457200"/>
          </a:xfrm>
        </p:spPr>
        <p:txBody>
          <a:bodyPr/>
          <a:lstStyle/>
          <a:p>
            <a:r>
              <a:rPr lang="ru-RU" dirty="0"/>
              <a:t>в индивидуальных занятиях с </a:t>
            </a:r>
            <a:r>
              <a:rPr lang="ru-RU" dirty="0" smtClean="0"/>
              <a:t>психологом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ru-RU" dirty="0"/>
              <a:t>в индивидуальных логопедических занятиях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>
          <a:xfrm>
            <a:off x="1143000" y="3453430"/>
            <a:ext cx="6934200" cy="457200"/>
          </a:xfrm>
        </p:spPr>
        <p:txBody>
          <a:bodyPr/>
          <a:lstStyle/>
          <a:p>
            <a:r>
              <a:rPr lang="ru-RU" dirty="0"/>
              <a:t>в совместной детской </a:t>
            </a:r>
            <a:r>
              <a:rPr lang="ru-RU" dirty="0" smtClean="0"/>
              <a:t>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736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696200" cy="8241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Здоровье – это: 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Нет правильного ответа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состояние физического благополучия и отсутствие </a:t>
            </a:r>
            <a:r>
              <a:rPr lang="ru-RU" dirty="0" smtClean="0"/>
              <a:t>болезней социального </a:t>
            </a:r>
            <a:r>
              <a:rPr lang="ru-RU" dirty="0"/>
              <a:t>благополучия, а не только отсутствие </a:t>
            </a:r>
            <a:r>
              <a:rPr lang="ru-RU" dirty="0" smtClean="0"/>
              <a:t>болезней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>
          <a:xfrm>
            <a:off x="1143000" y="3419341"/>
            <a:ext cx="7086600" cy="457200"/>
          </a:xfrm>
        </p:spPr>
        <p:txBody>
          <a:bodyPr>
            <a:noAutofit/>
          </a:bodyPr>
          <a:lstStyle/>
          <a:p>
            <a:r>
              <a:rPr lang="ru-RU" dirty="0" smtClean="0"/>
              <a:t>состояние </a:t>
            </a:r>
            <a:r>
              <a:rPr lang="ru-RU" dirty="0"/>
              <a:t>полного физического, психического </a:t>
            </a:r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/>
        <p:txBody>
          <a:bodyPr>
            <a:noAutofit/>
          </a:bodyPr>
          <a:lstStyle/>
          <a:p>
            <a:r>
              <a:rPr lang="ru-RU" dirty="0"/>
              <a:t>поведение человека, направленное на гармонизацию физического и умственного </a:t>
            </a:r>
            <a:r>
              <a:rPr lang="ru-RU" dirty="0" smtClean="0"/>
              <a:t>развития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/>
        <p:txBody>
          <a:bodyPr>
            <a:noAutofit/>
          </a:bodyPr>
          <a:lstStyle/>
          <a:p>
            <a:r>
              <a:rPr lang="ru-RU" dirty="0"/>
              <a:t>состояние психического и социального благополучия</a:t>
            </a:r>
          </a:p>
        </p:txBody>
      </p:sp>
    </p:spTree>
    <p:extLst>
      <p:ext uri="{BB962C8B-B14F-4D97-AF65-F5344CB8AC3E}">
        <p14:creationId xmlns:p14="http://schemas.microsoft.com/office/powerpoint/2010/main" val="232940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Гиподинамию</a:t>
            </a:r>
            <a:r>
              <a:rPr lang="en-US" b="1" dirty="0"/>
              <a:t> </a:t>
            </a:r>
            <a:r>
              <a:rPr lang="en-US" b="1" dirty="0" err="1"/>
              <a:t>можно</a:t>
            </a:r>
            <a:r>
              <a:rPr lang="en-US" b="1" dirty="0"/>
              <a:t> </a:t>
            </a:r>
            <a:r>
              <a:rPr lang="en-US" b="1" dirty="0" err="1"/>
              <a:t>определить</a:t>
            </a:r>
            <a:r>
              <a:rPr lang="en-US" b="1" dirty="0"/>
              <a:t> </a:t>
            </a:r>
            <a:r>
              <a:rPr lang="en-US" b="1" dirty="0" err="1"/>
              <a:t>как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>
          <a:xfrm>
            <a:off x="1143000" y="2057400"/>
            <a:ext cx="7086600" cy="457200"/>
          </a:xfrm>
        </p:spPr>
        <p:txBody>
          <a:bodyPr>
            <a:normAutofit/>
          </a:bodyPr>
          <a:lstStyle/>
          <a:p>
            <a:r>
              <a:rPr lang="ru-RU" dirty="0"/>
              <a:t>в</a:t>
            </a:r>
            <a:r>
              <a:rPr lang="ru-RU" dirty="0" smtClean="0"/>
              <a:t>се ответы верные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err="1" smtClean="0"/>
              <a:t>поражение</a:t>
            </a:r>
            <a:r>
              <a:rPr lang="en-US" dirty="0" smtClean="0"/>
              <a:t> </a:t>
            </a:r>
            <a:r>
              <a:rPr lang="en-US" dirty="0" err="1" smtClean="0"/>
              <a:t>сосудов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err="1"/>
              <a:t>нарушение</a:t>
            </a:r>
            <a:r>
              <a:rPr lang="en-US" dirty="0"/>
              <a:t> </a:t>
            </a:r>
            <a:r>
              <a:rPr lang="en-US" dirty="0" err="1"/>
              <a:t>осанки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воспаление</a:t>
            </a:r>
            <a:r>
              <a:rPr lang="en-US" dirty="0"/>
              <a:t> </a:t>
            </a:r>
            <a:r>
              <a:rPr lang="en-US" dirty="0" err="1"/>
              <a:t>слизистой</a:t>
            </a:r>
            <a:r>
              <a:rPr lang="en-US" dirty="0"/>
              <a:t> </a:t>
            </a:r>
            <a:r>
              <a:rPr lang="en-US" dirty="0" err="1" smtClean="0"/>
              <a:t>желудка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>
          <a:xfrm>
            <a:off x="1143000" y="4819918"/>
            <a:ext cx="7239000" cy="841329"/>
          </a:xfrm>
        </p:spPr>
        <p:txBody>
          <a:bodyPr>
            <a:normAutofit/>
          </a:bodyPr>
          <a:lstStyle/>
          <a:p>
            <a:r>
              <a:rPr lang="en-US" dirty="0" err="1"/>
              <a:t>пониженную</a:t>
            </a:r>
            <a:r>
              <a:rPr lang="en-US" dirty="0"/>
              <a:t> </a:t>
            </a:r>
            <a:r>
              <a:rPr lang="en-US" dirty="0" err="1"/>
              <a:t>двигательную</a:t>
            </a:r>
            <a:r>
              <a:rPr lang="en-US" dirty="0"/>
              <a:t> </a:t>
            </a:r>
            <a:r>
              <a:rPr lang="en-US" dirty="0" err="1"/>
              <a:t>активность</a:t>
            </a:r>
            <a:r>
              <a:rPr lang="en-US" dirty="0"/>
              <a:t>, </a:t>
            </a:r>
            <a:r>
              <a:rPr lang="en-US" dirty="0" err="1"/>
              <a:t>обусловленную</a:t>
            </a:r>
            <a:r>
              <a:rPr lang="en-US" dirty="0"/>
              <a:t> </a:t>
            </a:r>
            <a:r>
              <a:rPr lang="en-US" dirty="0" err="1"/>
              <a:t>малоподвижным</a:t>
            </a:r>
            <a:r>
              <a:rPr lang="en-US" dirty="0"/>
              <a:t> </a:t>
            </a:r>
            <a:r>
              <a:rPr lang="en-US" dirty="0" err="1"/>
              <a:t>образом</a:t>
            </a:r>
            <a:r>
              <a:rPr lang="en-US" dirty="0"/>
              <a:t> </a:t>
            </a:r>
            <a:r>
              <a:rPr lang="en-US" dirty="0" err="1" smtClean="0"/>
              <a:t>жизни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3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 </a:t>
            </a:r>
            <a:r>
              <a:rPr lang="ru-RU" b="1" dirty="0"/>
              <a:t>Наука о здоровье, его сохранении и укреплении - это: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dirty="0"/>
              <a:t>нет правильного </a:t>
            </a:r>
            <a:r>
              <a:rPr lang="ru-RU" dirty="0" smtClean="0"/>
              <a:t>ответа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lvl="0"/>
            <a:r>
              <a:rPr lang="en-US" dirty="0" err="1" smtClean="0"/>
              <a:t>здоровьеведение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lvl="0"/>
            <a:r>
              <a:rPr lang="en-US" dirty="0" err="1" smtClean="0"/>
              <a:t>эпидемиология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геронтология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err="1"/>
              <a:t>валеология</a:t>
            </a:r>
            <a:r>
              <a:rPr lang="en-US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316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696200" cy="168823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Коррекционное воздействие на ребенка с ограниченными возможностями с помощью специально подобранной литературы - это …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dirty="0" smtClean="0"/>
              <a:t>Нет верного ответа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lvl="0"/>
            <a:r>
              <a:rPr lang="ru-RU" dirty="0" err="1" smtClean="0"/>
              <a:t>изотерапия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lvl="0"/>
            <a:r>
              <a:rPr lang="ru-RU" dirty="0" err="1" smtClean="0"/>
              <a:t>психогимнастика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музыкотерапия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ru-RU" dirty="0" err="1" smtClean="0"/>
              <a:t>библиотерапия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496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 чем заключается польза занятий </a:t>
            </a:r>
            <a:r>
              <a:rPr lang="ru-RU" b="1" dirty="0" err="1" smtClean="0"/>
              <a:t>сказкотерапией</a:t>
            </a:r>
            <a:r>
              <a:rPr lang="ru-RU" b="1" dirty="0" smtClean="0"/>
              <a:t> для дошкольников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>
          <a:xfrm>
            <a:off x="1143000" y="4905740"/>
            <a:ext cx="7086600" cy="45720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Расширяет знания ребенка о нем самом и окружающем </a:t>
            </a:r>
            <a:r>
              <a:rPr lang="ru-RU" dirty="0" smtClean="0"/>
              <a:t>мире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Стимулирует психофизическое и эмоциональное развитие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>
          <a:xfrm>
            <a:off x="1201384" y="2052264"/>
            <a:ext cx="6825952" cy="457200"/>
          </a:xfrm>
        </p:spPr>
        <p:txBody>
          <a:bodyPr/>
          <a:lstStyle/>
          <a:p>
            <a:pPr lvl="0"/>
            <a:r>
              <a:rPr lang="ru-RU" dirty="0" smtClean="0"/>
              <a:t>Корректирует </a:t>
            </a:r>
            <a:r>
              <a:rPr lang="ru-RU" dirty="0" smtClean="0"/>
              <a:t>поведение и развитие речи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>
          <a:xfrm>
            <a:off x="1143000" y="2636912"/>
            <a:ext cx="7086600" cy="720080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Обогащает внутренний мир ребенка духовно нравственными ценностями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>
          <a:xfrm>
            <a:off x="1201384" y="3332952"/>
            <a:ext cx="7028216" cy="808112"/>
          </a:xfrm>
        </p:spPr>
        <p:txBody>
          <a:bodyPr>
            <a:normAutofit/>
          </a:bodyPr>
          <a:lstStyle/>
          <a:p>
            <a:r>
              <a:rPr lang="ru-RU" dirty="0" smtClean="0"/>
              <a:t>Верны все утверждения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9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696200" cy="9361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 </a:t>
            </a:r>
            <a:r>
              <a:rPr lang="ru-RU" dirty="0" err="1" smtClean="0"/>
              <a:t>сказкотерапии</a:t>
            </a:r>
            <a:r>
              <a:rPr lang="ru-RU" dirty="0" smtClean="0"/>
              <a:t> применяется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>
          <a:xfrm>
            <a:off x="1188720" y="1944804"/>
            <a:ext cx="7040880" cy="457200"/>
          </a:xfrm>
        </p:spPr>
        <p:txBody>
          <a:bodyPr/>
          <a:lstStyle/>
          <a:p>
            <a:r>
              <a:rPr lang="ru-RU" dirty="0" smtClean="0"/>
              <a:t>Народная или художественная сказка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Психологическая сказка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lvl="0"/>
            <a:r>
              <a:rPr lang="ru-RU" dirty="0"/>
              <a:t> </a:t>
            </a:r>
            <a:r>
              <a:rPr lang="ru-RU" dirty="0" smtClean="0"/>
              <a:t>Диагностическая </a:t>
            </a:r>
            <a:r>
              <a:rPr lang="ru-RU" dirty="0" smtClean="0"/>
              <a:t>сказка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>
          <a:xfrm>
            <a:off x="1143000" y="2636912"/>
            <a:ext cx="7086600" cy="720080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Обучающая или развивающая сказка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>
          <a:xfrm>
            <a:off x="1165860" y="4725144"/>
            <a:ext cx="7086600" cy="808112"/>
          </a:xfrm>
        </p:spPr>
        <p:txBody>
          <a:bodyPr>
            <a:normAutofit/>
          </a:bodyPr>
          <a:lstStyle/>
          <a:p>
            <a:r>
              <a:rPr lang="ru-RU" dirty="0"/>
              <a:t>Верны все </a:t>
            </a:r>
            <a:r>
              <a:rPr lang="ru-RU" dirty="0" smtClean="0"/>
              <a:t>утверждения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586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696200" cy="96815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/>
              <a:t>Ведущая</a:t>
            </a:r>
            <a:r>
              <a:rPr lang="en-US" sz="2400" b="1" dirty="0"/>
              <a:t> </a:t>
            </a:r>
            <a:r>
              <a:rPr lang="en-US" sz="2400" b="1" dirty="0" err="1"/>
              <a:t>деятельность</a:t>
            </a:r>
            <a:r>
              <a:rPr lang="en-US" sz="2400" b="1" dirty="0"/>
              <a:t> </a:t>
            </a:r>
            <a:r>
              <a:rPr lang="en-US" sz="2400" b="1" dirty="0" err="1"/>
              <a:t>ребёнка</a:t>
            </a:r>
            <a:r>
              <a:rPr lang="en-US" sz="2400" b="1" dirty="0"/>
              <a:t> в </a:t>
            </a:r>
            <a:r>
              <a:rPr lang="en-US" sz="2400" b="1" dirty="0" err="1"/>
              <a:t>дошкольном</a:t>
            </a:r>
            <a:r>
              <a:rPr lang="en-US" sz="2400" b="1" dirty="0"/>
              <a:t> </a:t>
            </a:r>
            <a:r>
              <a:rPr lang="en-US" sz="2400" b="1" dirty="0" err="1"/>
              <a:t>возрасте</a:t>
            </a:r>
            <a:r>
              <a:rPr lang="en-US" sz="2400" b="1" dirty="0"/>
              <a:t>:</a:t>
            </a:r>
            <a:r>
              <a:rPr lang="en-US" sz="2400" dirty="0"/>
              <a:t> 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>
          <a:xfrm>
            <a:off x="1197944" y="4854352"/>
            <a:ext cx="7073303" cy="457200"/>
          </a:xfrm>
        </p:spPr>
        <p:txBody>
          <a:bodyPr/>
          <a:lstStyle/>
          <a:p>
            <a:r>
              <a:rPr lang="ru-RU" dirty="0"/>
              <a:t>н</a:t>
            </a:r>
            <a:r>
              <a:rPr lang="ru-RU" dirty="0" smtClean="0"/>
              <a:t>ет </a:t>
            </a:r>
            <a:r>
              <a:rPr lang="ru-RU" dirty="0"/>
              <a:t>правильного </a:t>
            </a:r>
            <a:r>
              <a:rPr lang="ru-RU" dirty="0" smtClean="0"/>
              <a:t>ответа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>
          <a:xfrm>
            <a:off x="1191296" y="4114800"/>
            <a:ext cx="7086600" cy="457200"/>
          </a:xfrm>
        </p:spPr>
        <p:txBody>
          <a:bodyPr/>
          <a:lstStyle/>
          <a:p>
            <a:r>
              <a:rPr lang="en-US" dirty="0" err="1"/>
              <a:t>трудовая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учебная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>
          <a:xfrm>
            <a:off x="1191296" y="2070992"/>
            <a:ext cx="6986369" cy="457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предметная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>
          <a:xfrm>
            <a:off x="1204594" y="2796952"/>
            <a:ext cx="7086600" cy="457200"/>
          </a:xfrm>
        </p:spPr>
        <p:txBody>
          <a:bodyPr/>
          <a:lstStyle/>
          <a:p>
            <a:r>
              <a:rPr lang="en-US" dirty="0" err="1"/>
              <a:t>игровая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40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52242"/>
            <a:ext cx="7696200" cy="607124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С</a:t>
            </a:r>
            <a:r>
              <a:rPr lang="ru-RU" sz="2800" dirty="0" smtClean="0"/>
              <a:t>тандарт является основой </a:t>
            </a:r>
            <a:r>
              <a:rPr lang="ru-RU" sz="2800" dirty="0" smtClean="0"/>
              <a:t>для…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>
          <a:xfrm>
            <a:off x="1143000" y="1605372"/>
            <a:ext cx="7086600" cy="105496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</a:t>
            </a:r>
            <a:r>
              <a:rPr lang="ru-RU" dirty="0" smtClean="0"/>
              <a:t>рганизации </a:t>
            </a:r>
            <a:r>
              <a:rPr lang="ru-RU" dirty="0" smtClean="0"/>
              <a:t>образовательного процесса в образовательных учреждениях, реализующих основную образовательную программу в соответствии со стандартом, независимо от их организационно-правовых форм и подчиненности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>
          <a:xfrm>
            <a:off x="1143000" y="4114800"/>
            <a:ext cx="7086600" cy="826368"/>
          </a:xfrm>
        </p:spPr>
        <p:txBody>
          <a:bodyPr>
            <a:normAutofit/>
          </a:bodyPr>
          <a:lstStyle/>
          <a:p>
            <a:r>
              <a:rPr lang="ru-RU" dirty="0"/>
              <a:t>п</a:t>
            </a:r>
            <a:r>
              <a:rPr lang="ru-RU" dirty="0" smtClean="0"/>
              <a:t>остроение </a:t>
            </a:r>
            <a:r>
              <a:rPr lang="ru-RU" dirty="0" smtClean="0"/>
              <a:t>системы внутреннего мониторинга качества образования в образовательном учреждении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>
          <a:xfrm>
            <a:off x="1143000" y="3200400"/>
            <a:ext cx="7086600" cy="9144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</a:t>
            </a:r>
            <a:r>
              <a:rPr lang="ru-RU" dirty="0" smtClean="0"/>
              <a:t>существление </a:t>
            </a:r>
            <a:r>
              <a:rPr lang="ru-RU" dirty="0" smtClean="0"/>
              <a:t>контроля и надзора за соблюдением законодательства Российской Федерации в области образования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ru-RU" dirty="0"/>
              <a:t>р</a:t>
            </a:r>
            <a:r>
              <a:rPr lang="ru-RU" dirty="0" smtClean="0"/>
              <a:t>азработки </a:t>
            </a:r>
            <a:r>
              <a:rPr lang="ru-RU" dirty="0" smtClean="0"/>
              <a:t>примерных образовательных программ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>
          <a:xfrm>
            <a:off x="1143000" y="4941168"/>
            <a:ext cx="7086600" cy="685572"/>
          </a:xfrm>
        </p:spPr>
        <p:txBody>
          <a:bodyPr>
            <a:normAutofit/>
          </a:bodyPr>
          <a:lstStyle/>
          <a:p>
            <a:r>
              <a:rPr lang="ru-RU" dirty="0" smtClean="0"/>
              <a:t>Верны все утверждения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092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Кинезиология</a:t>
            </a:r>
            <a:r>
              <a:rPr lang="ru-RU" sz="2800" dirty="0" smtClean="0"/>
              <a:t> – это наука о …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dirty="0"/>
              <a:t>н</a:t>
            </a:r>
            <a:r>
              <a:rPr lang="ru-RU" dirty="0" smtClean="0"/>
              <a:t>ет верного ответа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>
          <a:xfrm>
            <a:off x="1143000" y="2057400"/>
            <a:ext cx="7086600" cy="457200"/>
          </a:xfrm>
        </p:spPr>
        <p:txBody>
          <a:bodyPr/>
          <a:lstStyle/>
          <a:p>
            <a:r>
              <a:rPr lang="ru-RU" dirty="0"/>
              <a:t>р</a:t>
            </a:r>
            <a:r>
              <a:rPr lang="ru-RU" dirty="0" smtClean="0"/>
              <a:t>азвитие стрессоустойчивости организма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ru-RU" dirty="0"/>
              <a:t>р</a:t>
            </a:r>
            <a:r>
              <a:rPr lang="ru-RU" dirty="0" smtClean="0"/>
              <a:t>азвитии физического </a:t>
            </a:r>
            <a:r>
              <a:rPr lang="ru-RU" dirty="0"/>
              <a:t>здоровья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ru-RU" dirty="0"/>
              <a:t>развитии умственных способностей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>
          <a:xfrm>
            <a:off x="1153381" y="4114800"/>
            <a:ext cx="7086600" cy="457200"/>
          </a:xfrm>
        </p:spPr>
        <p:txBody>
          <a:bodyPr>
            <a:noAutofit/>
          </a:bodyPr>
          <a:lstStyle/>
          <a:p>
            <a:r>
              <a:rPr lang="ru-RU" dirty="0"/>
              <a:t>р</a:t>
            </a:r>
            <a:r>
              <a:rPr lang="ru-RU" dirty="0" smtClean="0"/>
              <a:t>азвитии умственных способностей и физического здоровья через определенные двигательные упражнения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842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696200" cy="129614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Основными факторами, оказывающими влияние на формирование личности являются </a:t>
            </a:r>
            <a:r>
              <a:rPr lang="ru-RU" sz="2400" dirty="0" smtClean="0"/>
              <a:t>( укажите правильный ряд)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dirty="0" smtClean="0"/>
              <a:t>Нет верного ответа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>
          <a:xfrm>
            <a:off x="1143000" y="2079125"/>
            <a:ext cx="7086600" cy="457200"/>
          </a:xfrm>
        </p:spPr>
        <p:txBody>
          <a:bodyPr>
            <a:normAutofit/>
          </a:bodyPr>
          <a:lstStyle/>
          <a:p>
            <a:r>
              <a:rPr lang="ru-RU" dirty="0" smtClean="0"/>
              <a:t>Групповой и уникальный индивидуальный опыт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>
          <a:xfrm>
            <a:off x="1143000" y="3429000"/>
            <a:ext cx="7086600" cy="457200"/>
          </a:xfrm>
        </p:spPr>
        <p:txBody>
          <a:bodyPr>
            <a:normAutofit/>
          </a:bodyPr>
          <a:lstStyle/>
          <a:p>
            <a:r>
              <a:rPr lang="ru-RU" dirty="0" smtClean="0"/>
              <a:t>Культура и физическое окружение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>
          <a:xfrm>
            <a:off x="1143000" y="4129624"/>
            <a:ext cx="6897960" cy="457200"/>
          </a:xfrm>
        </p:spPr>
        <p:txBody>
          <a:bodyPr>
            <a:normAutofit/>
          </a:bodyPr>
          <a:lstStyle/>
          <a:p>
            <a:r>
              <a:rPr lang="ru-RU" dirty="0" smtClean="0"/>
              <a:t>Физическое окружение и культура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>
          <a:xfrm>
            <a:off x="1143000" y="2433464"/>
            <a:ext cx="7086600" cy="1224136"/>
          </a:xfrm>
        </p:spPr>
        <p:txBody>
          <a:bodyPr>
            <a:noAutofit/>
          </a:bodyPr>
          <a:lstStyle/>
          <a:p>
            <a:r>
              <a:rPr lang="ru-RU" sz="1800" dirty="0" smtClean="0"/>
              <a:t>Биологическая наследственность, физическое окружение, культура, групповой опыт, уникальный индивидуальный опыт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0072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696200" cy="129614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Свободная партнерская деятельность взрослого с детьми предполагает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400" dirty="0" smtClean="0"/>
              <a:t>(отметьте лишнее)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>
          <a:xfrm>
            <a:off x="1143000" y="4653136"/>
            <a:ext cx="7086600" cy="1008112"/>
          </a:xfrm>
        </p:spPr>
        <p:txBody>
          <a:bodyPr>
            <a:normAutofit/>
          </a:bodyPr>
          <a:lstStyle/>
          <a:p>
            <a:r>
              <a:rPr lang="ru-RU" dirty="0" smtClean="0"/>
              <a:t>Открытый временной конец занятия, когда каждый ребенок работает в своем темпе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>
          <a:xfrm>
            <a:off x="1143000" y="2079125"/>
            <a:ext cx="7086600" cy="4572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Свободное общение и перемещение детей во время деятельности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Присоединение детей к деятельности без принуждения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Включенность воспитателя в деятельность наравне с детьми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>
          <a:xfrm>
            <a:off x="1143000" y="4114800"/>
            <a:ext cx="7086600" cy="538336"/>
          </a:xfrm>
        </p:spPr>
        <p:txBody>
          <a:bodyPr>
            <a:noAutofit/>
          </a:bodyPr>
          <a:lstStyle/>
          <a:p>
            <a:r>
              <a:rPr lang="ru-RU" dirty="0"/>
              <a:t>Самостоятельная деятельность </a:t>
            </a:r>
            <a:r>
              <a:rPr lang="ru-RU" dirty="0" smtClean="0"/>
              <a:t>детей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4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696200" cy="11235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Какие требования предъявляет ФГОС к развивающей предметно-пространственной среде (укажите правильный ответ)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>
          <a:xfrm>
            <a:off x="1143000" y="2030032"/>
            <a:ext cx="7086600" cy="457200"/>
          </a:xfrm>
        </p:spPr>
        <p:txBody>
          <a:bodyPr/>
          <a:lstStyle/>
          <a:p>
            <a:r>
              <a:rPr lang="ru-RU" dirty="0" smtClean="0"/>
              <a:t> Н</a:t>
            </a:r>
            <a:r>
              <a:rPr lang="ru-RU" dirty="0" smtClean="0"/>
              <a:t>ет </a:t>
            </a:r>
            <a:r>
              <a:rPr lang="ru-RU" dirty="0" smtClean="0"/>
              <a:t>верного ответа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>
          <a:xfrm>
            <a:off x="1143000" y="4114800"/>
            <a:ext cx="7086600" cy="970384"/>
          </a:xfrm>
        </p:spPr>
        <p:txBody>
          <a:bodyPr>
            <a:normAutofit/>
          </a:bodyPr>
          <a:lstStyle/>
          <a:p>
            <a:r>
              <a:rPr lang="ru-RU" dirty="0" smtClean="0"/>
              <a:t>РППС обеспечивает максимальную реализацию образовательного пространства Организации, Группы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>
          <a:xfrm>
            <a:off x="1143000" y="3429000"/>
            <a:ext cx="7086600" cy="79208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РППС должна обеспечивать возможность общения и совместной деятельности детей и взрослых, двигательной активности детей, а также возможности уединения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>
          <a:xfrm>
            <a:off x="1187624" y="2492896"/>
            <a:ext cx="7113984" cy="936104"/>
          </a:xfrm>
        </p:spPr>
        <p:txBody>
          <a:bodyPr>
            <a:normAutofit/>
          </a:bodyPr>
          <a:lstStyle/>
          <a:p>
            <a:r>
              <a:rPr lang="ru-RU" sz="1900" dirty="0" smtClean="0"/>
              <a:t>РППС полностью должна состоять из игрушек, отвечающих требованиям экологической и санитарной безопасности</a:t>
            </a:r>
            <a:endParaRPr lang="ru-RU" sz="19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>
          <a:xfrm>
            <a:off x="1143000" y="4906888"/>
            <a:ext cx="7086600" cy="826368"/>
          </a:xfrm>
        </p:spPr>
        <p:txBody>
          <a:bodyPr>
            <a:noAutofit/>
          </a:bodyPr>
          <a:lstStyle/>
          <a:p>
            <a:r>
              <a:rPr lang="ru-RU" sz="1800" dirty="0"/>
              <a:t>РППС Организации (группы) должна быть: содержательно насыщенной, трансформируемой, полифункциональной, вариативной, доступной и безопасной.</a:t>
            </a:r>
          </a:p>
        </p:txBody>
      </p:sp>
    </p:spTree>
    <p:extLst>
      <p:ext uri="{BB962C8B-B14F-4D97-AF65-F5344CB8AC3E}">
        <p14:creationId xmlns:p14="http://schemas.microsoft.com/office/powerpoint/2010/main" val="368007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696200" cy="1051520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Какое из нарушений характерно для большинства детей с ОВЗ?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dirty="0" smtClean="0"/>
              <a:t>Нет верного ответа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ru-RU" dirty="0" smtClean="0"/>
              <a:t>Чтения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ru-RU" dirty="0"/>
              <a:t>Зрительного восприятия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ru-RU" dirty="0"/>
              <a:t>Слуха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ru-RU" dirty="0"/>
              <a:t>Коммуникативных </a:t>
            </a:r>
            <a:r>
              <a:rPr lang="ru-RU" dirty="0" smtClean="0"/>
              <a:t>навыков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004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696200" cy="1195536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Цели и задачи коррекционно-развивающей программы должны быть</a:t>
            </a:r>
            <a:r>
              <a:rPr lang="ru-RU" sz="2800" dirty="0" smtClean="0"/>
              <a:t>…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нет верного ответа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>
          <a:xfrm>
            <a:off x="1143000" y="2056869"/>
            <a:ext cx="7086600" cy="457200"/>
          </a:xfrm>
        </p:spPr>
        <p:txBody>
          <a:bodyPr/>
          <a:lstStyle/>
          <a:p>
            <a:r>
              <a:rPr lang="ru-RU" dirty="0" smtClean="0"/>
              <a:t>коррекционными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ru-RU" dirty="0"/>
              <a:t>профилактическими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ru-RU" dirty="0"/>
              <a:t>развивающими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>
          <a:xfrm>
            <a:off x="1143000" y="4088851"/>
            <a:ext cx="7086600" cy="457200"/>
          </a:xfrm>
        </p:spPr>
        <p:txBody>
          <a:bodyPr/>
          <a:lstStyle/>
          <a:p>
            <a:r>
              <a:rPr lang="ru-RU" dirty="0" smtClean="0"/>
              <a:t>всеми, перечисленными выше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804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696200" cy="108012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Понимание </a:t>
            </a:r>
            <a:r>
              <a:rPr lang="ru-RU" sz="2800" dirty="0"/>
              <a:t>педагогом </a:t>
            </a:r>
            <a:r>
              <a:rPr lang="ru-RU" sz="2800" dirty="0" smtClean="0"/>
              <a:t>коррекционно-развивающих </a:t>
            </a:r>
            <a:r>
              <a:rPr lang="ru-RU" sz="2800" dirty="0"/>
              <a:t>задач проявляется в</a:t>
            </a:r>
            <a:r>
              <a:rPr lang="ru-RU" sz="2800" dirty="0" smtClean="0"/>
              <a:t>…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>
          <a:xfrm>
            <a:off x="1259632" y="4797152"/>
            <a:ext cx="6969968" cy="620080"/>
          </a:xfrm>
        </p:spPr>
        <p:txBody>
          <a:bodyPr/>
          <a:lstStyle/>
          <a:p>
            <a:r>
              <a:rPr lang="ru-RU" dirty="0"/>
              <a:t>н</a:t>
            </a:r>
            <a:r>
              <a:rPr lang="ru-RU" dirty="0" smtClean="0"/>
              <a:t>ет верного ответа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ru-RU" dirty="0"/>
              <a:t>постоянных замечаниях ребенку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ru-RU" dirty="0"/>
              <a:t>беседах с родителями по коррекции недостатков </a:t>
            </a:r>
            <a:r>
              <a:rPr lang="ru-RU" dirty="0" smtClean="0"/>
              <a:t>ребенка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ru-RU" dirty="0"/>
              <a:t>постоянной корректировке звукопроизношения ребенка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>
          <a:xfrm>
            <a:off x="1143000" y="1944012"/>
            <a:ext cx="7086600" cy="860648"/>
          </a:xfrm>
        </p:spPr>
        <p:txBody>
          <a:bodyPr>
            <a:normAutofit/>
          </a:bodyPr>
          <a:lstStyle/>
          <a:p>
            <a:r>
              <a:rPr lang="ru-RU" dirty="0"/>
              <a:t>учете своеобразия, уникальности, потребностей и возможностей каждого </a:t>
            </a:r>
            <a:r>
              <a:rPr lang="ru-RU" dirty="0" smtClean="0"/>
              <a:t>ребенка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778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696200" cy="15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Использование в коррекционной педагогике разнообразных игровых приемов, красочного дидактического материала, труда, музыки, ритмики </a:t>
            </a:r>
            <a:r>
              <a:rPr lang="ru-RU" sz="2800" b="1" dirty="0" smtClean="0"/>
              <a:t>называется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>
          <a:xfrm>
            <a:off x="1289948" y="2156228"/>
            <a:ext cx="7086600" cy="457200"/>
          </a:xfrm>
        </p:spPr>
        <p:txBody>
          <a:bodyPr/>
          <a:lstStyle/>
          <a:p>
            <a:r>
              <a:rPr lang="ru-RU" dirty="0" smtClean="0"/>
              <a:t>трудотерапией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err="1"/>
              <a:t>суггестивной</a:t>
            </a:r>
            <a:r>
              <a:rPr lang="en-US" dirty="0"/>
              <a:t> </a:t>
            </a:r>
            <a:r>
              <a:rPr lang="en-US" dirty="0" err="1" smtClean="0"/>
              <a:t>психотерапией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>
          <a:xfrm>
            <a:off x="1143000" y="2788276"/>
            <a:ext cx="7086600" cy="457200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прямой</a:t>
            </a:r>
            <a:r>
              <a:rPr lang="en-US" dirty="0"/>
              <a:t> </a:t>
            </a:r>
            <a:r>
              <a:rPr lang="en-US" dirty="0" err="1" smtClean="0"/>
              <a:t>психотерапией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>
          <a:xfrm>
            <a:off x="1143000" y="4159876"/>
            <a:ext cx="7086600" cy="457200"/>
          </a:xfrm>
        </p:spPr>
        <p:txBody>
          <a:bodyPr/>
          <a:lstStyle/>
          <a:p>
            <a:r>
              <a:rPr lang="en-US" dirty="0" err="1" smtClean="0"/>
              <a:t>рациональной</a:t>
            </a:r>
            <a:r>
              <a:rPr lang="en-US" dirty="0" smtClean="0"/>
              <a:t> </a:t>
            </a:r>
            <a:r>
              <a:rPr lang="en-US" dirty="0" err="1"/>
              <a:t>психотерапией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lvl="0"/>
            <a:r>
              <a:rPr lang="en-US" dirty="0" err="1"/>
              <a:t>нет</a:t>
            </a:r>
            <a:r>
              <a:rPr lang="en-US" dirty="0"/>
              <a:t> </a:t>
            </a:r>
            <a:r>
              <a:rPr lang="en-US" dirty="0" err="1"/>
              <a:t>правильного</a:t>
            </a:r>
            <a:r>
              <a:rPr lang="en-US" dirty="0"/>
              <a:t> </a:t>
            </a:r>
            <a:r>
              <a:rPr lang="en-US" dirty="0" err="1" smtClean="0"/>
              <a:t>ответа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64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 Промежуточные результаты освоения образовательной программы ребенком оцениваются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dirty="0" smtClean="0"/>
              <a:t>Соседями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ru-RU" dirty="0" smtClean="0"/>
              <a:t>Старшим воспитателем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>
          <a:xfrm>
            <a:off x="1143000" y="2071397"/>
            <a:ext cx="7086600" cy="457200"/>
          </a:xfrm>
        </p:spPr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рачом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ru-RU" dirty="0" smtClean="0"/>
              <a:t>Родителями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>
          <a:xfrm>
            <a:off x="1143000" y="3414244"/>
            <a:ext cx="6817568" cy="457200"/>
          </a:xfrm>
        </p:spPr>
        <p:txBody>
          <a:bodyPr/>
          <a:lstStyle/>
          <a:p>
            <a:r>
              <a:rPr lang="ru-RU" dirty="0" smtClean="0"/>
              <a:t>Психолого-медико-педагогическим консилиумом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4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результате работы над проектом решаются следующие задачи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7"/>
          </p:nvPr>
        </p:nvSpPr>
        <p:spPr>
          <a:xfrm>
            <a:off x="1143000" y="2053081"/>
            <a:ext cx="7086600" cy="457200"/>
          </a:xfrm>
        </p:spPr>
        <p:txBody>
          <a:bodyPr/>
          <a:lstStyle/>
          <a:p>
            <a:r>
              <a:rPr lang="ru-RU" dirty="0" smtClean="0"/>
              <a:t>Формируется познавательная мотивация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ru-RU" dirty="0" smtClean="0"/>
              <a:t>Развиваются интеллектуальные способности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9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Развивается познавательная и творческая активность детей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Расширяется социально-познавательное пространство детей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1"/>
          </p:nvPr>
        </p:nvSpPr>
        <p:spPr>
          <a:xfrm>
            <a:off x="1143000" y="4848896"/>
            <a:ext cx="7086600" cy="457200"/>
          </a:xfrm>
        </p:spPr>
        <p:txBody>
          <a:bodyPr/>
          <a:lstStyle/>
          <a:p>
            <a:r>
              <a:rPr lang="ru-RU" dirty="0" smtClean="0"/>
              <a:t>Все, перечисленное выше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38953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153012A-28E4-44D8-9679-B27C4EFA25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Викторина</Template>
  <TotalTime>0</TotalTime>
  <Words>679</Words>
  <Application>Microsoft Office PowerPoint</Application>
  <PresentationFormat>Экран (4:3)</PresentationFormat>
  <Paragraphs>132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QuizShow</vt:lpstr>
      <vt:lpstr>Как расшифровывается аббревиатура ФГОС ДО</vt:lpstr>
      <vt:lpstr>Стандарт является основой для…</vt:lpstr>
      <vt:lpstr>Какие требования предъявляет ФГОС к развивающей предметно-пространственной среде (укажите правильный ответ)</vt:lpstr>
      <vt:lpstr>Какое из нарушений характерно для большинства детей с ОВЗ? </vt:lpstr>
      <vt:lpstr>Цели и задачи коррекционно-развивающей программы должны быть…</vt:lpstr>
      <vt:lpstr>Понимание педагогом коррекционно-развивающих задач проявляется в…</vt:lpstr>
      <vt:lpstr>Использование в коррекционной педагогике разнообразных игровых приемов, красочного дидактического материала, труда, музыки, ритмики называется</vt:lpstr>
      <vt:lpstr> Промежуточные результаты освоения образовательной программы ребенком оцениваются</vt:lpstr>
      <vt:lpstr>В результате работы над проектом решаются следующие задачи</vt:lpstr>
      <vt:lpstr>Образовательные технологии, методы и приемы, суть которых состоит в том, чтобы научить детей учиться  (выбрать неправильный ответ)</vt:lpstr>
      <vt:lpstr>Для переноса коммуникативных навыков в повседневную жизнь ребенка наиболее эффективно</vt:lpstr>
      <vt:lpstr>Коммуникация наиболее активно развивается…</vt:lpstr>
      <vt:lpstr>Здоровье – это: </vt:lpstr>
      <vt:lpstr>Гиподинамию можно определить как </vt:lpstr>
      <vt:lpstr> Наука о здоровье, его сохранении и укреплении - это:</vt:lpstr>
      <vt:lpstr>Коррекционное воздействие на ребенка с ограниченными возможностями с помощью специально подобранной литературы - это …</vt:lpstr>
      <vt:lpstr>В чем заключается польза занятий сказкотерапией для дошкольников</vt:lpstr>
      <vt:lpstr>В сказкотерапии применяется </vt:lpstr>
      <vt:lpstr>Ведущая деятельность ребёнка в дошкольном возрасте: </vt:lpstr>
      <vt:lpstr>Кинезиология – это наука о …</vt:lpstr>
      <vt:lpstr>Основными факторами, оказывающими влияние на формирование личности являются ( укажите правильный ряд)</vt:lpstr>
      <vt:lpstr>Свободная партнерская деятельность взрослого с детьми предполагает  (отметьте лишнее)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2016-04-21T18:54:25Z</dcterms:created>
  <dcterms:modified xsi:type="dcterms:W3CDTF">2017-04-04T16:04:45Z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TC101769299990</vt:lpwstr>
  </property>
</Properties>
</file>