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66"/>
  </p:notesMasterIdLst>
  <p:sldIdLst>
    <p:sldId id="378" r:id="rId2"/>
    <p:sldId id="380" r:id="rId3"/>
    <p:sldId id="379" r:id="rId4"/>
    <p:sldId id="261" r:id="rId5"/>
    <p:sldId id="369" r:id="rId6"/>
    <p:sldId id="371" r:id="rId7"/>
    <p:sldId id="299" r:id="rId8"/>
    <p:sldId id="288" r:id="rId9"/>
    <p:sldId id="264" r:id="rId10"/>
    <p:sldId id="265" r:id="rId11"/>
    <p:sldId id="271" r:id="rId12"/>
    <p:sldId id="272" r:id="rId13"/>
    <p:sldId id="273" r:id="rId14"/>
    <p:sldId id="277" r:id="rId15"/>
    <p:sldId id="280" r:id="rId16"/>
    <p:sldId id="279" r:id="rId17"/>
    <p:sldId id="278" r:id="rId18"/>
    <p:sldId id="285" r:id="rId19"/>
    <p:sldId id="284" r:id="rId20"/>
    <p:sldId id="283" r:id="rId21"/>
    <p:sldId id="282" r:id="rId22"/>
    <p:sldId id="281" r:id="rId23"/>
    <p:sldId id="287" r:id="rId24"/>
    <p:sldId id="300" r:id="rId25"/>
    <p:sldId id="286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301" r:id="rId34"/>
    <p:sldId id="304" r:id="rId35"/>
    <p:sldId id="305" r:id="rId36"/>
    <p:sldId id="306" r:id="rId37"/>
    <p:sldId id="307" r:id="rId38"/>
    <p:sldId id="309" r:id="rId39"/>
    <p:sldId id="310" r:id="rId40"/>
    <p:sldId id="314" r:id="rId41"/>
    <p:sldId id="317" r:id="rId42"/>
    <p:sldId id="315" r:id="rId43"/>
    <p:sldId id="316" r:id="rId44"/>
    <p:sldId id="318" r:id="rId45"/>
    <p:sldId id="319" r:id="rId46"/>
    <p:sldId id="320" r:id="rId47"/>
    <p:sldId id="322" r:id="rId48"/>
    <p:sldId id="321" r:id="rId49"/>
    <p:sldId id="302" r:id="rId50"/>
    <p:sldId id="332" r:id="rId51"/>
    <p:sldId id="329" r:id="rId52"/>
    <p:sldId id="331" r:id="rId53"/>
    <p:sldId id="327" r:id="rId54"/>
    <p:sldId id="324" r:id="rId55"/>
    <p:sldId id="303" r:id="rId56"/>
    <p:sldId id="334" r:id="rId57"/>
    <p:sldId id="323" r:id="rId58"/>
    <p:sldId id="338" r:id="rId59"/>
    <p:sldId id="337" r:id="rId60"/>
    <p:sldId id="375" r:id="rId61"/>
    <p:sldId id="326" r:id="rId62"/>
    <p:sldId id="336" r:id="rId63"/>
    <p:sldId id="296" r:id="rId64"/>
    <p:sldId id="368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FF00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10" autoAdjust="0"/>
  </p:normalViewPr>
  <p:slideViewPr>
    <p:cSldViewPr>
      <p:cViewPr varScale="1">
        <p:scale>
          <a:sx n="85" d="100"/>
          <a:sy n="85" d="100"/>
        </p:scale>
        <p:origin x="-9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716FF-CE3D-4F76-8001-1D4749E7DC07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9536E-4C99-460C-968C-E6957A9DA6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71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536E-4C99-460C-968C-E6957A9DA611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0.jpe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0.jpe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C:\WINDOWS\&#1056;&#1072;&#1073;&#1086;&#1095;&#1080;&#1081;%20&#1089;&#1090;&#1086;&#1083;\&#1042;&#1072;&#1083;&#1103;\&#1088;&#1077;&#1073;&#1091;&#1089;\rebus\pic\2.gi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C:\WINDOWS\&#1056;&#1072;&#1073;&#1086;&#1095;&#1080;&#1081;%20&#1089;&#1090;&#1086;&#1083;\&#1042;&#1072;&#1083;&#1103;\&#1088;&#1077;&#1073;&#1091;&#1089;\rebus\pic\17.gif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10.gif"/><Relationship Id="rId4" Type="http://schemas.openxmlformats.org/officeDocument/2006/relationships/image" Target="../media/image9.jpeg"/><Relationship Id="rId9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&#1052;&#1054;&#1048;%20&#1087;&#1088;&#1077;&#1079;&#1077;&#1085;&#1090;&#1072;&#1094;&#1080;&#1080;\&#1080;&#1085;&#1092;&#1086;1\James_Last_-_Ra_Ta_Ta_CHto__Gde__Kogda__CHerniy_yashchik__(get-tune.net).mp3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10.gif"/><Relationship Id="rId4" Type="http://schemas.openxmlformats.org/officeDocument/2006/relationships/image" Target="../media/image9.jpeg"/><Relationship Id="rId9" Type="http://schemas.openxmlformats.org/officeDocument/2006/relationships/image" Target="../media/image1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Б\Desktop\информатика\информатика картинки\фон комп1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4" name="Tehno_-_Ochen__krasivoe_tehno_muzogig.n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3799" y="6248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2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0648"/>
            <a:ext cx="6840760" cy="47525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>В какие годы появилась первая ЭВМ (электронно-вычислительная машина)?</a:t>
            </a:r>
          </a:p>
          <a:p>
            <a:endParaRPr lang="ru-RU" sz="32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7" descr="785px-Eniac.jpg"/>
          <p:cNvPicPr>
            <a:picLocks noChangeAspect="1"/>
          </p:cNvPicPr>
          <p:nvPr/>
        </p:nvPicPr>
        <p:blipFill>
          <a:blip r:embed="rId2" cstate="print"/>
          <a:srcRect l="9291" r="9291"/>
          <a:stretch>
            <a:fillRect/>
          </a:stretch>
        </p:blipFill>
        <p:spPr>
          <a:xfrm>
            <a:off x="251520" y="2420888"/>
            <a:ext cx="4424534" cy="41536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2040" y="2564904"/>
            <a:ext cx="403244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hlinkClick r:id="" action="ppaction://noaction"/>
              </a:rPr>
              <a:t>В 20-х годах </a:t>
            </a:r>
            <a:r>
              <a:rPr lang="en-US" sz="3200" b="1" dirty="0" smtClean="0">
                <a:hlinkClick r:id="" action="ppaction://noaction"/>
              </a:rPr>
              <a:t>XX</a:t>
            </a:r>
            <a:r>
              <a:rPr lang="ru-RU" sz="3200" b="1" dirty="0" smtClean="0">
                <a:hlinkClick r:id="" action="ppaction://noaction"/>
              </a:rPr>
              <a:t> века</a:t>
            </a:r>
            <a:endParaRPr lang="ru-RU" sz="3200" b="1" dirty="0">
              <a:hlinkClick r:id="" action="ppaction://noactio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4005064"/>
            <a:ext cx="403244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hlinkClick r:id="" action="ppaction://noaction"/>
              </a:rPr>
              <a:t>В 40-х годах </a:t>
            </a:r>
            <a:r>
              <a:rPr lang="en-US" sz="3200" b="1" dirty="0" smtClean="0">
                <a:hlinkClick r:id="" action="ppaction://noaction"/>
              </a:rPr>
              <a:t>XX</a:t>
            </a:r>
            <a:r>
              <a:rPr lang="ru-RU" sz="3200" b="1" dirty="0" smtClean="0">
                <a:hlinkClick r:id="" action="ppaction://noaction"/>
              </a:rPr>
              <a:t> века</a:t>
            </a:r>
            <a:endParaRPr lang="ru-RU" sz="3200" b="1" dirty="0">
              <a:hlinkClick r:id="" action="ppaction://noactio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5445224"/>
            <a:ext cx="403244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hlinkClick r:id="" action="ppaction://noaction"/>
              </a:rPr>
              <a:t>В 80-х годах </a:t>
            </a:r>
            <a:r>
              <a:rPr lang="en-US" sz="3200" b="1" dirty="0" smtClean="0">
                <a:hlinkClick r:id="" action="ppaction://noaction"/>
              </a:rPr>
              <a:t>XX</a:t>
            </a:r>
            <a:r>
              <a:rPr lang="ru-RU" sz="3200" b="1" dirty="0" smtClean="0">
                <a:hlinkClick r:id="" action="ppaction://noaction"/>
              </a:rPr>
              <a:t> века</a:t>
            </a:r>
            <a:endParaRPr lang="ru-RU" sz="3200" b="1" dirty="0">
              <a:hlinkClick r:id="" action="ppaction://noaction"/>
            </a:endParaRPr>
          </a:p>
        </p:txBody>
      </p:sp>
      <p:sp>
        <p:nvSpPr>
          <p:cNvPr id="8" name="Улыбающееся лицо 7"/>
          <p:cNvSpPr/>
          <p:nvPr/>
        </p:nvSpPr>
        <p:spPr>
          <a:xfrm>
            <a:off x="7668344" y="5445224"/>
            <a:ext cx="1296144" cy="1166390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Рисунок 8" descr="C:\Documents and Settings\Бусинка\Мои документы\Мои рисунки\Организатор клипов (Microsoft)\j0283049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63" y="0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6912768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00FF"/>
                </a:solidFill>
                <a:latin typeface="+mn-lt"/>
              </a:rPr>
              <a:t>В каком году выпущен первый персональный компьютер </a:t>
            </a:r>
            <a:br>
              <a:rPr lang="ru-RU" sz="3600" dirty="0" smtClean="0">
                <a:solidFill>
                  <a:srgbClr val="0000FF"/>
                </a:solidFill>
                <a:latin typeface="+mn-lt"/>
              </a:rPr>
            </a:br>
            <a:r>
              <a:rPr lang="ru-RU" sz="3600" dirty="0" smtClean="0">
                <a:solidFill>
                  <a:srgbClr val="0000FF"/>
                </a:solidFill>
                <a:latin typeface="+mn-lt"/>
              </a:rPr>
              <a:t>IBM PC?</a:t>
            </a:r>
            <a:br>
              <a:rPr lang="ru-RU" sz="3600" dirty="0" smtClean="0">
                <a:solidFill>
                  <a:srgbClr val="0000FF"/>
                </a:solidFill>
                <a:latin typeface="+mn-lt"/>
              </a:rPr>
            </a:br>
            <a:endParaRPr lang="ru-RU" sz="3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2564904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hlinkClick r:id="" action="ppaction://noaction"/>
              </a:rPr>
              <a:t>1991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48064" y="4005064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hlinkClick r:id="" action="ppaction://noaction"/>
              </a:rPr>
              <a:t>1981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5445224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hlinkClick r:id="" action="ppaction://noaction"/>
              </a:rPr>
              <a:t>1971</a:t>
            </a:r>
            <a:endParaRPr lang="ru-RU" sz="3600" b="1" dirty="0"/>
          </a:p>
        </p:txBody>
      </p:sp>
      <p:pic>
        <p:nvPicPr>
          <p:cNvPr id="8" name="Рисунок 10" descr="ibm_pc.jpg"/>
          <p:cNvPicPr>
            <a:picLocks noChangeAspect="1"/>
          </p:cNvPicPr>
          <p:nvPr/>
        </p:nvPicPr>
        <p:blipFill>
          <a:blip r:embed="rId2" cstate="print"/>
          <a:srcRect l="7596" r="7596"/>
          <a:stretch>
            <a:fillRect/>
          </a:stretch>
        </p:blipFill>
        <p:spPr>
          <a:xfrm>
            <a:off x="539552" y="2420888"/>
            <a:ext cx="4287961" cy="4025433"/>
          </a:xfrm>
          <a:prstGeom prst="rect">
            <a:avLst/>
          </a:prstGeom>
        </p:spPr>
      </p:pic>
      <p:sp>
        <p:nvSpPr>
          <p:cNvPr id="9" name="Улыбающееся лицо 8"/>
          <p:cNvSpPr/>
          <p:nvPr/>
        </p:nvSpPr>
        <p:spPr>
          <a:xfrm>
            <a:off x="7668344" y="5445224"/>
            <a:ext cx="1296144" cy="1166390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Рисунок 9" descr="C:\Documents and Settings\Бусинка\Мои документы\Мои рисунки\Организатор клипов (Microsoft)\j0283049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63" y="0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684076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00FF"/>
                </a:solidFill>
                <a:latin typeface="+mn-lt"/>
              </a:rPr>
              <a:t>Что означает слово «компьютер»?</a:t>
            </a:r>
            <a:br>
              <a:rPr lang="ru-RU" sz="3600" dirty="0" smtClean="0">
                <a:solidFill>
                  <a:srgbClr val="0000FF"/>
                </a:solidFill>
                <a:latin typeface="+mn-lt"/>
              </a:rPr>
            </a:br>
            <a:endParaRPr lang="ru-RU" sz="3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2492896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hlinkClick r:id="" action="ppaction://noaction"/>
              </a:rPr>
              <a:t>Мыслитель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3933056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hlinkClick r:id="" action="ppaction://noaction"/>
              </a:rPr>
              <a:t>Вычислитель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20072" y="5301208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err="1" smtClean="0">
                <a:hlinkClick r:id="" action="ppaction://noaction"/>
              </a:rPr>
              <a:t>Умножатель</a:t>
            </a:r>
            <a:endParaRPr lang="ru-RU" sz="3600" b="1" dirty="0"/>
          </a:p>
        </p:txBody>
      </p:sp>
      <p:pic>
        <p:nvPicPr>
          <p:cNvPr id="10" name="Рисунок 7" descr="C11-29.jpg"/>
          <p:cNvPicPr>
            <a:picLocks noChangeAspect="1"/>
          </p:cNvPicPr>
          <p:nvPr/>
        </p:nvPicPr>
        <p:blipFill>
          <a:blip r:embed="rId2" cstate="print"/>
          <a:srcRect t="597" b="597"/>
          <a:stretch>
            <a:fillRect/>
          </a:stretch>
        </p:blipFill>
        <p:spPr>
          <a:xfrm>
            <a:off x="500063" y="2396265"/>
            <a:ext cx="4143945" cy="3890235"/>
          </a:xfrm>
          <a:prstGeom prst="rect">
            <a:avLst/>
          </a:prstGeom>
        </p:spPr>
      </p:pic>
      <p:sp>
        <p:nvSpPr>
          <p:cNvPr id="11" name="Улыбающееся лицо 10"/>
          <p:cNvSpPr/>
          <p:nvPr/>
        </p:nvSpPr>
        <p:spPr>
          <a:xfrm>
            <a:off x="7668344" y="5445224"/>
            <a:ext cx="1296144" cy="1166390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Рисунок 11" descr="C:\Documents and Settings\Бусинка\Мои документы\Мои рисунки\Организатор клипов (Microsoft)\j0283049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63" y="0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1" grpId="0" animBg="1"/>
      <p:bldP spid="11" grpId="1" animBg="1"/>
      <p:bldP spid="11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6851104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00FF"/>
                </a:solidFill>
              </a:rPr>
              <a:t>Кого называют «отцом» компьютера?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2636912"/>
            <a:ext cx="504056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hlinkClick r:id="" action="ppaction://noaction"/>
              </a:rPr>
              <a:t>Чарльза Бэббиджа</a:t>
            </a:r>
            <a:br>
              <a:rPr lang="ru-RU" sz="3200" b="1" dirty="0" smtClean="0">
                <a:hlinkClick r:id="" action="ppaction://noaction"/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(первая половина </a:t>
            </a:r>
            <a:r>
              <a:rPr lang="en-US" sz="3200" b="1" dirty="0" smtClean="0">
                <a:solidFill>
                  <a:schemeClr val="tx1"/>
                </a:solidFill>
              </a:rPr>
              <a:t>XIX</a:t>
            </a:r>
            <a:r>
              <a:rPr lang="ru-RU" sz="3200" b="1" dirty="0" smtClean="0">
                <a:solidFill>
                  <a:schemeClr val="tx1"/>
                </a:solidFill>
              </a:rPr>
              <a:t> в</a:t>
            </a:r>
            <a:r>
              <a:rPr lang="ru-RU" sz="3200" b="1" dirty="0" smtClean="0"/>
              <a:t>.)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4149080"/>
            <a:ext cx="511256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hlinkClick r:id="" action="ppaction://noaction"/>
              </a:rPr>
              <a:t>Джон фон Неймана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(первая половина </a:t>
            </a:r>
            <a:r>
              <a:rPr lang="en-US" sz="3200" b="1" dirty="0" smtClean="0"/>
              <a:t>XX</a:t>
            </a:r>
            <a:r>
              <a:rPr lang="ru-RU" sz="3200" b="1" dirty="0" smtClean="0"/>
              <a:t> в.)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5661248"/>
            <a:ext cx="496855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hlinkClick r:id="" action="ppaction://noaction"/>
              </a:rPr>
              <a:t>Билла Гейтса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(вторая половина </a:t>
            </a:r>
            <a:r>
              <a:rPr lang="en-US" sz="3200" b="1" dirty="0" smtClean="0"/>
              <a:t>XX</a:t>
            </a:r>
            <a:r>
              <a:rPr lang="ru-RU" sz="3200" b="1" dirty="0" smtClean="0"/>
              <a:t> в.)</a:t>
            </a:r>
          </a:p>
        </p:txBody>
      </p:sp>
      <p:pic>
        <p:nvPicPr>
          <p:cNvPr id="8" name="Рисунок 7" descr="C:\Documents and Settings\Бусинка\Мои документы\Мои рисунки\Организатор клипов (Microsoft)\j0283049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0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Ирина\Мои документы\__разобрать\_Лицей84\История ВТ\images\Babb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32856"/>
            <a:ext cx="14176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Documents and Settings\Ирина\Мои документы\__разобрать\_Лицей84\История ВТ\images\Newm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717032"/>
            <a:ext cx="126047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3" descr="Bill_gates_portrait.jpg"/>
          <p:cNvPicPr>
            <a:picLocks noChangeAspect="1"/>
          </p:cNvPicPr>
          <p:nvPr/>
        </p:nvPicPr>
        <p:blipFill>
          <a:blip r:embed="rId5" cstate="print">
            <a:grayscl/>
          </a:blip>
          <a:srcRect l="4657" t="6812" r="11513" b="6812"/>
          <a:stretch>
            <a:fillRect/>
          </a:stretch>
        </p:blipFill>
        <p:spPr>
          <a:xfrm>
            <a:off x="2555776" y="5229200"/>
            <a:ext cx="1285875" cy="1439863"/>
          </a:xfrm>
          <a:prstGeom prst="rect">
            <a:avLst/>
          </a:prstGeom>
        </p:spPr>
      </p:pic>
      <p:sp>
        <p:nvSpPr>
          <p:cNvPr id="12" name="Улыбающееся лицо 11"/>
          <p:cNvSpPr/>
          <p:nvPr/>
        </p:nvSpPr>
        <p:spPr>
          <a:xfrm>
            <a:off x="7668344" y="5445224"/>
            <a:ext cx="1296144" cy="1166390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6" grpId="1" animBg="1"/>
      <p:bldP spid="7" grpId="0" animBg="1"/>
      <p:bldP spid="7" grpId="1" animBg="1"/>
      <p:bldP spid="12" grpId="0" animBg="1"/>
      <p:bldP spid="12" grpId="1" animBg="1"/>
      <p:bldP spid="12" grpId="2" animBg="1"/>
      <p:bldP spid="12" grpId="3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00FF"/>
                </a:solidFill>
              </a:rPr>
              <a:t>Чем измеряют объем информации?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2780928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hlinkClick r:id="" action="ppaction://noaction"/>
              </a:rPr>
              <a:t>Клюшками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4077072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hlinkClick r:id="" action="ppaction://noaction"/>
              </a:rPr>
              <a:t>Шайбами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5373216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hlinkClick r:id="" action="ppaction://noaction"/>
              </a:rPr>
              <a:t>Битами</a:t>
            </a:r>
            <a:endParaRPr lang="ru-RU" sz="3600" b="1" dirty="0"/>
          </a:p>
        </p:txBody>
      </p:sp>
      <p:pic>
        <p:nvPicPr>
          <p:cNvPr id="8" name="Рисунок 7" descr="C:\Documents and Settings\Бусинка\Мои документы\Мои рисунки\Организатор клипов (Microsoft)\j0283049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0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7" descr="C11-2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3528" y="2996952"/>
            <a:ext cx="4410058" cy="2786311"/>
          </a:xfrm>
          <a:prstGeom prst="rect">
            <a:avLst/>
          </a:prstGeom>
        </p:spPr>
      </p:pic>
      <p:sp>
        <p:nvSpPr>
          <p:cNvPr id="11" name="Улыбающееся лицо 10"/>
          <p:cNvSpPr/>
          <p:nvPr/>
        </p:nvSpPr>
        <p:spPr>
          <a:xfrm>
            <a:off x="7668344" y="5445224"/>
            <a:ext cx="1296144" cy="1166390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6923112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00FF"/>
                </a:solidFill>
              </a:rPr>
              <a:t>В 1963 году Дуглас </a:t>
            </a:r>
            <a:r>
              <a:rPr lang="ru-RU" sz="3600" dirty="0" err="1" smtClean="0">
                <a:solidFill>
                  <a:srgbClr val="0000FF"/>
                </a:solidFill>
              </a:rPr>
              <a:t>Энгельбарт</a:t>
            </a:r>
            <a:r>
              <a:rPr lang="ru-RU" sz="3600" dirty="0" smtClean="0">
                <a:solidFill>
                  <a:srgbClr val="0000FF"/>
                </a:solidFill>
              </a:rPr>
              <a:t> изобрел это устройство. Что это?</a:t>
            </a:r>
            <a:br>
              <a:rPr lang="ru-RU" sz="3600" dirty="0" smtClean="0">
                <a:solidFill>
                  <a:srgbClr val="0000FF"/>
                </a:solidFill>
              </a:rPr>
            </a:b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2780928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Ручной</a:t>
            </a:r>
            <a:r>
              <a:rPr lang="ru-RU" sz="3200" b="1" dirty="0" smtClean="0">
                <a:hlinkClick r:id="" action="ppaction://noaction"/>
              </a:rPr>
              <a:t> сканер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4077072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Мышь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5373216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Джойстик</a:t>
            </a:r>
            <a:endParaRPr lang="ru-RU" sz="3600" b="1" dirty="0"/>
          </a:p>
        </p:txBody>
      </p:sp>
      <p:pic>
        <p:nvPicPr>
          <p:cNvPr id="8" name="Рисунок 7" descr="C:\Documents and Settings\Бусинка\Мои документы\Мои рисунки\Организатор клипов (Microsoft)\j0283049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0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7" descr="Рисунок1.jpg"/>
          <p:cNvPicPr>
            <a:picLocks noChangeAspect="1"/>
          </p:cNvPicPr>
          <p:nvPr/>
        </p:nvPicPr>
        <p:blipFill>
          <a:blip r:embed="rId3" cstate="print"/>
          <a:srcRect l="4311" r="4311"/>
          <a:stretch>
            <a:fillRect/>
          </a:stretch>
        </p:blipFill>
        <p:spPr>
          <a:xfrm>
            <a:off x="467544" y="2708920"/>
            <a:ext cx="3927921" cy="3687437"/>
          </a:xfrm>
          <a:prstGeom prst="rect">
            <a:avLst/>
          </a:prstGeom>
        </p:spPr>
      </p:pic>
      <p:sp>
        <p:nvSpPr>
          <p:cNvPr id="10" name="Улыбающееся лицо 9"/>
          <p:cNvSpPr/>
          <p:nvPr/>
        </p:nvSpPr>
        <p:spPr>
          <a:xfrm>
            <a:off x="7596336" y="5373216"/>
            <a:ext cx="1296144" cy="1166390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7" grpId="0" animBg="1"/>
      <p:bldP spid="7" grpId="1" animBg="1"/>
      <p:bldP spid="10" grpId="0" animBg="1"/>
      <p:bldP spid="10" grpId="1" animBg="1"/>
      <p:bldP spid="10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00FF"/>
                </a:solidFill>
              </a:rPr>
              <a:t>Какому устройству компьютера поставили памятник в Екатеринбурге на набережной реки Исети?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2780928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 smtClean="0">
                <a:hlinkClick r:id="" action="ppaction://noaction"/>
              </a:rPr>
              <a:t>Системному блоку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4077072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 smtClean="0">
                <a:hlinkClick r:id="" action="ppaction://noaction"/>
              </a:rPr>
              <a:t>Монитору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5373216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 smtClean="0">
                <a:hlinkClick r:id="" action="ppaction://noaction"/>
              </a:rPr>
              <a:t>Клавиатуре</a:t>
            </a:r>
            <a:endParaRPr lang="ru-RU" sz="3200" b="1" dirty="0"/>
          </a:p>
        </p:txBody>
      </p:sp>
      <p:pic>
        <p:nvPicPr>
          <p:cNvPr id="8" name="Рисунок 7" descr="C:\Documents and Settings\Бусинка\Мои документы\Мои рисунки\Организатор клипов (Microsoft)\j0283049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0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ДБ\Desktop\клавиату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80928"/>
            <a:ext cx="4680520" cy="3595582"/>
          </a:xfrm>
          <a:prstGeom prst="rect">
            <a:avLst/>
          </a:prstGeom>
          <a:noFill/>
        </p:spPr>
      </p:pic>
      <p:sp>
        <p:nvSpPr>
          <p:cNvPr id="9" name="Улыбающееся лицо 8"/>
          <p:cNvSpPr/>
          <p:nvPr/>
        </p:nvSpPr>
        <p:spPr>
          <a:xfrm>
            <a:off x="7596336" y="3429000"/>
            <a:ext cx="1296144" cy="1166390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00FF"/>
                </a:solidFill>
              </a:rPr>
              <a:t>Устройство для компьютера, позволяющее ему связываться с другим компьютером, через телефонную или кабельную сеть?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2780928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Трекбол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4077072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Телефон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5373216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Модем</a:t>
            </a:r>
            <a:endParaRPr lang="ru-RU" sz="3600" b="1" dirty="0"/>
          </a:p>
        </p:txBody>
      </p:sp>
      <p:pic>
        <p:nvPicPr>
          <p:cNvPr id="8" name="Рисунок 7" descr="C:\Documents and Settings\Бусинка\Мои документы\Мои рисунки\Организатор клипов (Microsoft)\j0283049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0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7" descr="Рисунок3.jpg"/>
          <p:cNvPicPr>
            <a:picLocks noChangeAspect="1"/>
          </p:cNvPicPr>
          <p:nvPr/>
        </p:nvPicPr>
        <p:blipFill>
          <a:blip r:embed="rId3" cstate="print"/>
          <a:srcRect l="1747" r="1747"/>
          <a:stretch>
            <a:fillRect/>
          </a:stretch>
        </p:blipFill>
        <p:spPr>
          <a:xfrm>
            <a:off x="500063" y="2780929"/>
            <a:ext cx="4089672" cy="3839284"/>
          </a:xfrm>
          <a:prstGeom prst="rect">
            <a:avLst/>
          </a:prstGeom>
        </p:spPr>
      </p:pic>
      <p:sp>
        <p:nvSpPr>
          <p:cNvPr id="10" name="Улыбающееся лицо 9"/>
          <p:cNvSpPr/>
          <p:nvPr/>
        </p:nvSpPr>
        <p:spPr>
          <a:xfrm>
            <a:off x="7452320" y="3645024"/>
            <a:ext cx="1296144" cy="1166390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7056784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00FF"/>
                </a:solidFill>
              </a:rPr>
              <a:t>Фамилия какого из этих ученных стала названием языка программирования?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2780928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Ньютон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4077072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Эйнштейн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5373216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Паскаль</a:t>
            </a:r>
            <a:endParaRPr lang="ru-RU" sz="3600" b="1" dirty="0"/>
          </a:p>
        </p:txBody>
      </p:sp>
      <p:pic>
        <p:nvPicPr>
          <p:cNvPr id="8" name="Рисунок 7" descr="C:\Documents and Settings\Бусинка\Мои документы\Мои рисунки\Организатор клипов (Microsoft)\j0283049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0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ДБ\Desktop\паскаль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67544" y="2636912"/>
            <a:ext cx="3456608" cy="3617019"/>
          </a:xfrm>
          <a:prstGeom prst="rect">
            <a:avLst/>
          </a:prstGeom>
          <a:noFill/>
        </p:spPr>
      </p:pic>
      <p:pic>
        <p:nvPicPr>
          <p:cNvPr id="9" name="Рисунок 7" descr="C41-1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204864"/>
            <a:ext cx="3600400" cy="444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00FF"/>
                </a:solidFill>
              </a:rPr>
              <a:t>Без какого устройства компьютер не работает?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2780928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Без процессора</a:t>
            </a:r>
            <a:endParaRPr lang="ru-RU" sz="3600" b="1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4077072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Без монитора</a:t>
            </a:r>
            <a:endParaRPr lang="ru-RU" sz="3600" b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5373216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Без мышки</a:t>
            </a:r>
            <a:endParaRPr lang="ru-RU" sz="3600" b="1" dirty="0" smtClean="0"/>
          </a:p>
        </p:txBody>
      </p:sp>
      <p:pic>
        <p:nvPicPr>
          <p:cNvPr id="8" name="Рисунок 7" descr="C:\Documents and Settings\Бусинка\Мои документы\Мои рисунки\Организатор клипов (Microsoft)\j0283049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0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C:\KID\75фото_рис\PHOTO.02\31Технология\Compu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068960"/>
            <a:ext cx="4667156" cy="286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ДБ\Desktop\процессо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852936"/>
            <a:ext cx="4611202" cy="3456384"/>
          </a:xfrm>
          <a:prstGeom prst="rect">
            <a:avLst/>
          </a:prstGeom>
          <a:noFill/>
        </p:spPr>
      </p:pic>
      <p:sp>
        <p:nvSpPr>
          <p:cNvPr id="10" name="Улыбающееся лицо 9"/>
          <p:cNvSpPr/>
          <p:nvPr/>
        </p:nvSpPr>
        <p:spPr>
          <a:xfrm>
            <a:off x="7236296" y="4869160"/>
            <a:ext cx="1296144" cy="1166390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festival.1september.ru/articles/614439/f_clip_image006.pn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454" l="0" r="99805">
                        <a14:foregroundMark x1="30409" y1="17268" x2="70760" y2="15722"/>
                        <a14:foregroundMark x1="44055" y1="7732" x2="85185" y2="5412"/>
                        <a14:foregroundMark x1="42885" y1="33505" x2="84795" y2="32216"/>
                        <a14:foregroundMark x1="56530" y1="22423" x2="72125" y2="22938"/>
                        <a14:foregroundMark x1="24561" y1="41237" x2="76218" y2="39948"/>
                        <a14:foregroundMark x1="4678" y1="49742" x2="47953" y2="49227"/>
                        <a14:foregroundMark x1="44444" y1="57216" x2="64133" y2="57474"/>
                        <a14:foregroundMark x1="36257" y1="67526" x2="53021" y2="66237"/>
                        <a14:foregroundMark x1="44639" y1="78093" x2="95127" y2="74485"/>
                        <a14:foregroundMark x1="42495" y1="83505" x2="74659" y2="82990"/>
                        <a14:foregroundMark x1="30994" y1="92010" x2="76413" y2="90979"/>
                        <a14:foregroundMark x1="40741" y1="28866" x2="40741" y2="88402"/>
                        <a14:foregroundMark x1="2924" y1="45619" x2="2924" y2="45619"/>
                        <a14:foregroundMark x1="2534" y1="55155" x2="2534" y2="5515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7920880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3466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76056" y="2780928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Архиватор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4077072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Антивирус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5373216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Программист</a:t>
            </a:r>
            <a:endParaRPr lang="ru-RU" sz="3600" b="1" dirty="0"/>
          </a:p>
        </p:txBody>
      </p:sp>
      <p:pic>
        <p:nvPicPr>
          <p:cNvPr id="8" name="Рисунок 7" descr="C:\Documents and Settings\Бусинка\Мои документы\Мои рисунки\Организатор клипов (Microsoft)\j0283049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0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67544" y="1052736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Кто «вылечит» компьютер?</a:t>
            </a:r>
            <a:br>
              <a:rPr lang="ru-RU" dirty="0" smtClean="0">
                <a:solidFill>
                  <a:srgbClr val="0000FF"/>
                </a:solidFill>
              </a:rPr>
            </a:b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2" name="Рисунок 7" descr="C11-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9888" y="3068960"/>
            <a:ext cx="4471792" cy="2664295"/>
          </a:xfrm>
          <a:prstGeom prst="rect">
            <a:avLst/>
          </a:prstGeom>
        </p:spPr>
      </p:pic>
      <p:sp>
        <p:nvSpPr>
          <p:cNvPr id="13" name="Улыбающееся лицо 12"/>
          <p:cNvSpPr/>
          <p:nvPr/>
        </p:nvSpPr>
        <p:spPr>
          <a:xfrm>
            <a:off x="7524328" y="5445224"/>
            <a:ext cx="1296144" cy="1166390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10" grpId="0"/>
      <p:bldP spid="13" grpId="0" animBg="1"/>
      <p:bldP spid="13" grpId="1" animBg="1"/>
      <p:bldP spid="13" grpId="2" animBg="1"/>
      <p:bldP spid="13" grpId="3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Какое устройство памяти появилось раньше?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2780928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smtClean="0">
                <a:hlinkClick r:id="" action="ppaction://noaction"/>
              </a:rPr>
              <a:t>Compact Disk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4077072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smtClean="0">
                <a:hlinkClick r:id="" action="ppaction://noaction"/>
              </a:rPr>
              <a:t>Flash memory</a:t>
            </a:r>
            <a:r>
              <a:rPr lang="en-US" sz="3600" b="1" dirty="0" smtClean="0"/>
              <a:t>    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5373216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smtClean="0">
                <a:hlinkClick r:id="" action="ppaction://noaction"/>
              </a:rPr>
              <a:t>Floppy Disk</a:t>
            </a:r>
            <a:endParaRPr lang="ru-RU" sz="3600" b="1" dirty="0"/>
          </a:p>
        </p:txBody>
      </p:sp>
      <p:pic>
        <p:nvPicPr>
          <p:cNvPr id="8" name="Рисунок 7" descr="C:\Documents and Settings\Бусинка\Мои документы\Мои рисунки\Организатор клипов (Microsoft)\j0283049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0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1" descr="future-cf.jpg"/>
          <p:cNvPicPr>
            <a:picLocks noChangeAspect="1"/>
          </p:cNvPicPr>
          <p:nvPr/>
        </p:nvPicPr>
        <p:blipFill>
          <a:blip r:embed="rId3" cstate="print"/>
          <a:srcRect t="13072" b="9903"/>
          <a:stretch>
            <a:fillRect/>
          </a:stretch>
        </p:blipFill>
        <p:spPr bwMode="auto">
          <a:xfrm>
            <a:off x="755576" y="4077072"/>
            <a:ext cx="3868286" cy="228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0" descr="20040420-verbatimc.jpg"/>
          <p:cNvPicPr>
            <a:picLocks noChangeAspect="1"/>
          </p:cNvPicPr>
          <p:nvPr/>
        </p:nvPicPr>
        <p:blipFill>
          <a:blip r:embed="rId4" cstate="print"/>
          <a:srcRect t="3061" b="3061"/>
          <a:stretch>
            <a:fillRect/>
          </a:stretch>
        </p:blipFill>
        <p:spPr>
          <a:xfrm>
            <a:off x="755576" y="2636912"/>
            <a:ext cx="2376264" cy="1500758"/>
          </a:xfrm>
          <a:prstGeom prst="rect">
            <a:avLst/>
          </a:prstGeom>
        </p:spPr>
      </p:pic>
      <p:pic>
        <p:nvPicPr>
          <p:cNvPr id="11" name="Picture 2" descr="C:\KID\75фото_рис\PHOTO.02\31Компьютер\Устройства\OS43108.JPG"/>
          <p:cNvPicPr>
            <a:picLocks noChangeAspect="1" noChangeArrowheads="1"/>
          </p:cNvPicPr>
          <p:nvPr/>
        </p:nvPicPr>
        <p:blipFill>
          <a:blip r:embed="rId5" cstate="print"/>
          <a:srcRect l="11552" t="11543" r="11537" b="15343"/>
          <a:stretch>
            <a:fillRect/>
          </a:stretch>
        </p:blipFill>
        <p:spPr bwMode="auto">
          <a:xfrm>
            <a:off x="3131840" y="2636912"/>
            <a:ext cx="150336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лыбающееся лицо 11"/>
          <p:cNvSpPr/>
          <p:nvPr/>
        </p:nvSpPr>
        <p:spPr>
          <a:xfrm>
            <a:off x="7596336" y="3501008"/>
            <a:ext cx="1296144" cy="1166390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12" grpId="0" animBg="1"/>
      <p:bldP spid="12" grpId="1" animBg="1"/>
      <p:bldP spid="12" grpId="2" animBg="1"/>
      <p:bldP spid="12" grpId="3" animBg="1"/>
      <p:bldP spid="12" grpId="4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00FF"/>
                </a:solidFill>
              </a:rPr>
              <a:t>В каком году был изобретен первый жесткий диск, который занимал место с холодильник?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2780928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1946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4077072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1956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5373216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1966</a:t>
            </a:r>
            <a:endParaRPr lang="ru-RU" sz="3600" b="1" dirty="0"/>
          </a:p>
        </p:txBody>
      </p:sp>
      <p:pic>
        <p:nvPicPr>
          <p:cNvPr id="8" name="Рисунок 7" descr="C:\Documents and Settings\Бусинка\Мои документы\Мои рисунки\Организатор клипов (Microsoft)\j0283049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0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1" descr="HardDisk1.jpg"/>
          <p:cNvPicPr>
            <a:picLocks noChangeAspect="1"/>
          </p:cNvPicPr>
          <p:nvPr/>
        </p:nvPicPr>
        <p:blipFill>
          <a:blip r:embed="rId3" cstate="print"/>
          <a:srcRect t="10806" b="10806"/>
          <a:stretch>
            <a:fillRect/>
          </a:stretch>
        </p:blipFill>
        <p:spPr>
          <a:xfrm>
            <a:off x="500063" y="2531464"/>
            <a:ext cx="4254349" cy="3993879"/>
          </a:xfrm>
          <a:prstGeom prst="rect">
            <a:avLst/>
          </a:prstGeom>
        </p:spPr>
      </p:pic>
      <p:sp>
        <p:nvSpPr>
          <p:cNvPr id="10" name="Улыбающееся лицо 9"/>
          <p:cNvSpPr/>
          <p:nvPr/>
        </p:nvSpPr>
        <p:spPr>
          <a:xfrm>
            <a:off x="7596336" y="5445224"/>
            <a:ext cx="1296144" cy="1166390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7" grpId="0" animBg="1"/>
      <p:bldP spid="7" grpId="1" animBg="1"/>
      <p:bldP spid="10" grpId="0" animBg="1"/>
      <p:bldP spid="10" grpId="1" animBg="1"/>
      <p:bldP spid="10" grpId="2" animBg="1"/>
      <p:bldP spid="10" grpId="3" animBg="1"/>
      <p:bldP spid="10" grpId="4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4744"/>
            <a:ext cx="7462664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00FF"/>
                </a:solidFill>
              </a:rPr>
              <a:t>В 1984 году была изобретена </a:t>
            </a:r>
            <a:r>
              <a:rPr lang="ru-RU" sz="4000" dirty="0" err="1" smtClean="0">
                <a:solidFill>
                  <a:srgbClr val="0000FF"/>
                </a:solidFill>
              </a:rPr>
              <a:t>флеш-память</a:t>
            </a:r>
            <a:r>
              <a:rPr lang="ru-RU" sz="4000" dirty="0" smtClean="0">
                <a:solidFill>
                  <a:srgbClr val="0000FF"/>
                </a:solidFill>
              </a:rPr>
              <a:t>. </a:t>
            </a:r>
            <a:br>
              <a:rPr lang="ru-RU" sz="4000" dirty="0" smtClean="0">
                <a:solidFill>
                  <a:srgbClr val="0000FF"/>
                </a:solidFill>
              </a:rPr>
            </a:br>
            <a:r>
              <a:rPr lang="ru-RU" sz="4000" dirty="0" smtClean="0">
                <a:solidFill>
                  <a:srgbClr val="0000FF"/>
                </a:solidFill>
              </a:rPr>
              <a:t>В какой стране это произошло?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2780928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Россия</a:t>
            </a:r>
            <a:endParaRPr lang="ru-RU" sz="3600" b="1" dirty="0">
              <a:hlinkClick r:id="" action="ppaction://noactio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4077072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США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5373216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hlinkClick r:id="" action="ppaction://noaction"/>
              </a:rPr>
              <a:t>Япония</a:t>
            </a:r>
            <a:endParaRPr lang="ru-RU" sz="3600" b="1" dirty="0"/>
          </a:p>
        </p:txBody>
      </p:sp>
      <p:pic>
        <p:nvPicPr>
          <p:cNvPr id="8" name="Рисунок 7" descr="C:\Documents and Settings\Бусинка\Мои документы\Мои рисунки\Организатор клипов (Microsoft)\j0283049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0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1" descr="2.jpg"/>
          <p:cNvPicPr>
            <a:picLocks noChangeAspect="1"/>
          </p:cNvPicPr>
          <p:nvPr/>
        </p:nvPicPr>
        <p:blipFill>
          <a:blip r:embed="rId3" cstate="print"/>
          <a:srcRect l="92" r="92"/>
          <a:stretch>
            <a:fillRect/>
          </a:stretch>
        </p:blipFill>
        <p:spPr>
          <a:xfrm>
            <a:off x="395536" y="2420888"/>
            <a:ext cx="4403062" cy="4133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Б\Desktop\информатика\информатика картинки\00000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268" y="0"/>
            <a:ext cx="9189268" cy="6949995"/>
          </a:xfrm>
          <a:prstGeom prst="rect">
            <a:avLst/>
          </a:prstGeom>
          <a:noFill/>
        </p:spPr>
      </p:pic>
      <p:pic>
        <p:nvPicPr>
          <p:cNvPr id="5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184" y="260648"/>
            <a:ext cx="1944216" cy="1944216"/>
          </a:xfrm>
          <a:prstGeom prst="rect">
            <a:avLst/>
          </a:prstGeom>
          <a:noFill/>
        </p:spPr>
      </p:pic>
      <p:pic>
        <p:nvPicPr>
          <p:cNvPr id="6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564904"/>
            <a:ext cx="1907704" cy="1907704"/>
          </a:xfrm>
          <a:prstGeom prst="rect">
            <a:avLst/>
          </a:prstGeom>
          <a:noFill/>
        </p:spPr>
      </p:pic>
      <p:pic>
        <p:nvPicPr>
          <p:cNvPr id="7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564904"/>
            <a:ext cx="1872208" cy="1872208"/>
          </a:xfrm>
          <a:prstGeom prst="rect">
            <a:avLst/>
          </a:prstGeom>
          <a:noFill/>
        </p:spPr>
      </p:pic>
      <p:pic>
        <p:nvPicPr>
          <p:cNvPr id="8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32656"/>
            <a:ext cx="1872208" cy="1872208"/>
          </a:xfrm>
          <a:prstGeom prst="rect">
            <a:avLst/>
          </a:prstGeom>
          <a:noFill/>
        </p:spPr>
      </p:pic>
      <p:pic>
        <p:nvPicPr>
          <p:cNvPr id="9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88640"/>
            <a:ext cx="2088232" cy="2088232"/>
          </a:xfrm>
          <a:prstGeom prst="rect">
            <a:avLst/>
          </a:prstGeom>
          <a:noFill/>
        </p:spPr>
      </p:pic>
      <p:pic>
        <p:nvPicPr>
          <p:cNvPr id="11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564904"/>
            <a:ext cx="1944216" cy="1944216"/>
          </a:xfrm>
          <a:prstGeom prst="rect">
            <a:avLst/>
          </a:prstGeom>
          <a:noFill/>
        </p:spPr>
      </p:pic>
      <p:pic>
        <p:nvPicPr>
          <p:cNvPr id="12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797152"/>
            <a:ext cx="1907704" cy="1907704"/>
          </a:xfrm>
          <a:prstGeom prst="rect">
            <a:avLst/>
          </a:prstGeom>
          <a:noFill/>
        </p:spPr>
      </p:pic>
      <p:pic>
        <p:nvPicPr>
          <p:cNvPr id="13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4869160"/>
            <a:ext cx="1791072" cy="1791072"/>
          </a:xfrm>
          <a:prstGeom prst="rect">
            <a:avLst/>
          </a:prstGeom>
          <a:noFill/>
        </p:spPr>
      </p:pic>
      <p:pic>
        <p:nvPicPr>
          <p:cNvPr id="14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797152"/>
            <a:ext cx="1907704" cy="190770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635896" y="2708920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РЕБУСЫ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6" name="Picture 1" descr="C:\Users\ДБ\Desktop\информатика\информатика картинки\Bonhomme.gif"/>
          <p:cNvPicPr>
            <a:picLocks noChangeAspect="1" noChangeArrowheads="1" noCrop="1"/>
          </p:cNvPicPr>
          <p:nvPr/>
        </p:nvPicPr>
        <p:blipFill>
          <a:blip r:embed="rId8" cstate="print">
            <a:lum bright="20000" contrast="40000"/>
          </a:blip>
          <a:srcRect/>
          <a:stretch>
            <a:fillRect/>
          </a:stretch>
        </p:blipFill>
        <p:spPr bwMode="auto">
          <a:xfrm>
            <a:off x="683568" y="4077072"/>
            <a:ext cx="2376264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L -0.00174 0.3673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1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5" grpI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229200"/>
            <a:ext cx="8229600" cy="1143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00FF"/>
                </a:solidFill>
              </a:rPr>
              <a:t>МОНИТОР</a:t>
            </a:r>
            <a:endParaRPr lang="ru-RU" sz="4400" dirty="0">
              <a:solidFill>
                <a:srgbClr val="0000FF"/>
              </a:solidFill>
            </a:endParaRPr>
          </a:p>
        </p:txBody>
      </p:sp>
      <p:pic>
        <p:nvPicPr>
          <p:cNvPr id="9" name="Picture 2" descr="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707794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 descr="H:\информатика\информатика\информатика картинки\вопрос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6386" y="4797152"/>
            <a:ext cx="2567614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25144"/>
            <a:ext cx="8229600" cy="1143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00FF"/>
                </a:solidFill>
              </a:rPr>
              <a:t>ДИСКОВОД</a:t>
            </a:r>
            <a:endParaRPr lang="ru-RU" sz="4400" dirty="0">
              <a:solidFill>
                <a:srgbClr val="0000FF"/>
              </a:solidFill>
            </a:endParaRPr>
          </a:p>
        </p:txBody>
      </p:sp>
      <p:pic>
        <p:nvPicPr>
          <p:cNvPr id="4" name="Picture 2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72816"/>
            <a:ext cx="6185654" cy="183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H:\информатика\информатика\информатика картинки\вопрос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6386" y="4797152"/>
            <a:ext cx="2567614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97152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КЛАВИАТУРА</a:t>
            </a:r>
            <a:br>
              <a:rPr lang="ru-RU" sz="4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4400" dirty="0">
              <a:solidFill>
                <a:srgbClr val="0000FF"/>
              </a:solidFill>
            </a:endParaRPr>
          </a:p>
        </p:txBody>
      </p:sp>
      <p:pic>
        <p:nvPicPr>
          <p:cNvPr id="4" name="Picture 2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12776"/>
            <a:ext cx="6468185" cy="2199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H:\информатика\информатика\информатика картинки\вопрос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81128"/>
            <a:ext cx="2567614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131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ИНФОРМАТИКА</a:t>
            </a:r>
            <a:br>
              <a:rPr lang="ru-RU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" name="Picture 2" descr="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7571008" cy="181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H:\информатика\информатика\информатика картинки\вопрос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6386" y="4797152"/>
            <a:ext cx="2567614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5085184"/>
            <a:ext cx="6645424" cy="1143000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Программирование</a:t>
            </a:r>
            <a:br>
              <a:rPr lang="ru-RU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4000" dirty="0">
              <a:solidFill>
                <a:srgbClr val="0000FF"/>
              </a:solidFill>
            </a:endParaRPr>
          </a:p>
        </p:txBody>
      </p:sp>
      <p:graphicFrame>
        <p:nvGraphicFramePr>
          <p:cNvPr id="36864" name="Object 0"/>
          <p:cNvGraphicFramePr>
            <a:graphicFrameLocks noGrp="1" noChangeAspect="1"/>
          </p:cNvGraphicFramePr>
          <p:nvPr>
            <p:ph idx="1"/>
          </p:nvPr>
        </p:nvGraphicFramePr>
        <p:xfrm>
          <a:off x="755576" y="1700808"/>
          <a:ext cx="7632848" cy="1487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Фотография Photo Editor" r:id="rId3" imgW="4772691" imgH="724001" progId="">
                  <p:embed/>
                </p:oleObj>
              </mc:Choice>
              <mc:Fallback>
                <p:oleObj name="Фотография Photo Editor" r:id="rId3" imgW="4772691" imgH="724001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700808"/>
                        <a:ext cx="7632848" cy="14875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" descr="H:\информатика\информатика\информатика картинки\вопроси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97152"/>
            <a:ext cx="2567614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ДБ\Desktop\информатика\информатика картинки\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02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60648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332656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2060848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3573016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5085184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5157192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229200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229200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229200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29000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157192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60648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60648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44824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340892" y="2795935"/>
            <a:ext cx="669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3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Информатика</a:t>
            </a:r>
          </a:p>
        </p:txBody>
      </p:sp>
    </p:spTree>
    <p:extLst>
      <p:ext uri="{BB962C8B-B14F-4D97-AF65-F5344CB8AC3E}">
        <p14:creationId xmlns:p14="http://schemas.microsoft.com/office/powerpoint/2010/main" val="22781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0851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9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КУРСОР</a:t>
            </a:r>
            <a:r>
              <a:rPr lang="ru-RU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dirty="0">
              <a:solidFill>
                <a:srgbClr val="0000FF"/>
              </a:solidFill>
            </a:endParaRPr>
          </a:p>
        </p:txBody>
      </p:sp>
      <p:graphicFrame>
        <p:nvGraphicFramePr>
          <p:cNvPr id="3072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835696" y="1628800"/>
          <a:ext cx="5309127" cy="2199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Фотография Photo Editor" r:id="rId3" imgW="3333333" imgH="1619476" progId="">
                  <p:embed/>
                </p:oleObj>
              </mc:Choice>
              <mc:Fallback>
                <p:oleObj name="Фотография Photo Editor" r:id="rId3" imgW="3333333" imgH="161947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628800"/>
                        <a:ext cx="5309127" cy="21991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" descr="H:\информатика\информатика\информатика картинки\вопроси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6386" y="4797152"/>
            <a:ext cx="2567614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 descr="H:\информатика\информатика\информатика картинки\вопроси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97152"/>
            <a:ext cx="2567614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365104"/>
            <a:ext cx="8229600" cy="1143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00FF"/>
                </a:solidFill>
              </a:rPr>
              <a:t>ХРАНЕНИЕ</a:t>
            </a:r>
            <a:endParaRPr lang="ru-RU" sz="4400" dirty="0">
              <a:solidFill>
                <a:srgbClr val="0000FF"/>
              </a:solidFill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69" name="rebus" descr="C:\WINDOWS\Рабочий стол\Валя\ребус\rebus\pic\2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115615" y="2060848"/>
            <a:ext cx="6603741" cy="1315963"/>
          </a:xfrm>
          <a:prstGeom prst="rect">
            <a:avLst/>
          </a:prstGeom>
          <a:noFill/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Picture 1" descr="H:\информатика\информатика\информатика картинки\вопрос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6386" y="4797152"/>
            <a:ext cx="2567614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653136"/>
            <a:ext cx="8229600" cy="1143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00FF"/>
                </a:solidFill>
              </a:rPr>
              <a:t>ОБРАБОТКА</a:t>
            </a:r>
            <a:endParaRPr lang="ru-RU" sz="4400" dirty="0">
              <a:solidFill>
                <a:srgbClr val="0000FF"/>
              </a:solidFill>
            </a:endParaRPr>
          </a:p>
        </p:txBody>
      </p:sp>
      <p:pic>
        <p:nvPicPr>
          <p:cNvPr id="4" name="rebus" descr="C:\WINDOWS\Рабочий стол\Валя\ребус\rebus\pic\17.gif"/>
          <p:cNvPicPr>
            <a:picLocks noGrp="1" noChangeAspect="1" noChangeArrowheads="1"/>
          </p:cNvPicPr>
          <p:nvPr>
            <p:ph idx="1"/>
          </p:nvPr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475656" y="1556792"/>
            <a:ext cx="6256397" cy="2127175"/>
          </a:xfrm>
          <a:prstGeom prst="rect">
            <a:avLst/>
          </a:prstGeom>
          <a:noFill/>
        </p:spPr>
      </p:pic>
      <p:pic>
        <p:nvPicPr>
          <p:cNvPr id="5" name="Picture 1" descr="H:\информатика\информатика\информатика картинки\вопрос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581128"/>
            <a:ext cx="2567614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Б\Desktop\информатика\информатика картинки\00000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268" y="0"/>
            <a:ext cx="9189268" cy="6949995"/>
          </a:xfrm>
          <a:prstGeom prst="rect">
            <a:avLst/>
          </a:prstGeom>
          <a:noFill/>
        </p:spPr>
      </p:pic>
      <p:pic>
        <p:nvPicPr>
          <p:cNvPr id="5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184" y="260648"/>
            <a:ext cx="1944216" cy="1944216"/>
          </a:xfrm>
          <a:prstGeom prst="rect">
            <a:avLst/>
          </a:prstGeom>
          <a:noFill/>
        </p:spPr>
      </p:pic>
      <p:pic>
        <p:nvPicPr>
          <p:cNvPr id="6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928934"/>
            <a:ext cx="1907704" cy="1907704"/>
          </a:xfrm>
          <a:prstGeom prst="rect">
            <a:avLst/>
          </a:prstGeom>
          <a:noFill/>
        </p:spPr>
      </p:pic>
      <p:pic>
        <p:nvPicPr>
          <p:cNvPr id="7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564904"/>
            <a:ext cx="1872208" cy="1872208"/>
          </a:xfrm>
          <a:prstGeom prst="rect">
            <a:avLst/>
          </a:prstGeom>
          <a:noFill/>
        </p:spPr>
      </p:pic>
      <p:pic>
        <p:nvPicPr>
          <p:cNvPr id="8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32656"/>
            <a:ext cx="1872208" cy="1872208"/>
          </a:xfrm>
          <a:prstGeom prst="rect">
            <a:avLst/>
          </a:prstGeom>
          <a:noFill/>
        </p:spPr>
      </p:pic>
      <p:pic>
        <p:nvPicPr>
          <p:cNvPr id="9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88640"/>
            <a:ext cx="2088232" cy="2088232"/>
          </a:xfrm>
          <a:prstGeom prst="rect">
            <a:avLst/>
          </a:prstGeom>
          <a:noFill/>
        </p:spPr>
      </p:pic>
      <p:pic>
        <p:nvPicPr>
          <p:cNvPr id="11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428868"/>
            <a:ext cx="1944216" cy="1944216"/>
          </a:xfrm>
          <a:prstGeom prst="rect">
            <a:avLst/>
          </a:prstGeom>
          <a:noFill/>
        </p:spPr>
      </p:pic>
      <p:pic>
        <p:nvPicPr>
          <p:cNvPr id="12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950296"/>
            <a:ext cx="1907704" cy="1907704"/>
          </a:xfrm>
          <a:prstGeom prst="rect">
            <a:avLst/>
          </a:prstGeom>
          <a:noFill/>
        </p:spPr>
      </p:pic>
      <p:pic>
        <p:nvPicPr>
          <p:cNvPr id="13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4869160"/>
            <a:ext cx="1791072" cy="1791072"/>
          </a:xfrm>
          <a:prstGeom prst="rect">
            <a:avLst/>
          </a:prstGeom>
          <a:noFill/>
        </p:spPr>
      </p:pic>
      <p:pic>
        <p:nvPicPr>
          <p:cNvPr id="14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797152"/>
            <a:ext cx="1907704" cy="1907704"/>
          </a:xfrm>
          <a:prstGeom prst="rect">
            <a:avLst/>
          </a:prstGeom>
          <a:noFill/>
        </p:spPr>
      </p:pic>
      <p:pic>
        <p:nvPicPr>
          <p:cNvPr id="15" name="Picture 1" descr="C:\Users\ДБ\Desktop\информатика\информатика картинки\Bonhomme.gif"/>
          <p:cNvPicPr>
            <a:picLocks noChangeAspect="1" noChangeArrowheads="1" noCrop="1"/>
          </p:cNvPicPr>
          <p:nvPr/>
        </p:nvPicPr>
        <p:blipFill>
          <a:blip r:embed="rId8" cstate="print">
            <a:lum bright="20000" contrast="40000"/>
          </a:blip>
          <a:srcRect/>
          <a:stretch>
            <a:fillRect/>
          </a:stretch>
        </p:blipFill>
        <p:spPr bwMode="auto">
          <a:xfrm>
            <a:off x="0" y="4481736"/>
            <a:ext cx="2376264" cy="2376264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643306" y="3071810"/>
            <a:ext cx="1928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Отгадай слово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9.66027E-7 L -0.29514 0.3616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0" y="1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2852"/>
            <a:ext cx="8858280" cy="4709160"/>
          </a:xfrm>
        </p:spPr>
        <p:txBody>
          <a:bodyPr numCol="1">
            <a:noAutofit/>
          </a:bodyPr>
          <a:lstStyle/>
          <a:p>
            <a:pPr lvl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объективная, </a:t>
            </a:r>
          </a:p>
          <a:p>
            <a:pPr lvl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ложная,</a:t>
            </a:r>
            <a:r>
              <a:rPr lang="ru-RU" sz="3600" i="1" dirty="0" smtClean="0">
                <a:latin typeface="TruthCYR Black" pitchFamily="50" charset="-52"/>
              </a:rPr>
              <a:t> </a:t>
            </a:r>
            <a:endParaRPr lang="ru-RU" sz="3600" dirty="0" smtClean="0">
              <a:solidFill>
                <a:srgbClr val="FF0000"/>
              </a:solidFill>
              <a:latin typeface="TruthCYR Black" pitchFamily="50" charset="-52"/>
            </a:endParaRPr>
          </a:p>
          <a:p>
            <a:pPr lvl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проверенная,</a:t>
            </a:r>
          </a:p>
          <a:p>
            <a:pPr lvl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полная,</a:t>
            </a:r>
          </a:p>
          <a:p>
            <a:pPr lvl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исчерпывающая,</a:t>
            </a:r>
          </a:p>
          <a:p>
            <a:pPr lvl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 секретная,   </a:t>
            </a:r>
          </a:p>
          <a:p>
            <a:pPr lvl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 массовая, </a:t>
            </a:r>
          </a:p>
          <a:p>
            <a:pPr lvl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 газетная, </a:t>
            </a:r>
          </a:p>
          <a:p>
            <a:pPr lvl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 телевизионная, </a:t>
            </a:r>
          </a:p>
          <a:p>
            <a:pPr lvl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 научно-техническая ... </a:t>
            </a:r>
            <a:endParaRPr lang="ru-RU" dirty="0" smtClean="0">
              <a:solidFill>
                <a:srgbClr val="FF0000"/>
              </a:solidFill>
              <a:latin typeface="TruthCYR Black" pitchFamily="50" charset="-52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2357430"/>
            <a:ext cx="44291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FF00"/>
                </a:solidFill>
              </a:rPr>
              <a:t> информация</a:t>
            </a:r>
            <a:endParaRPr lang="ru-RU" sz="54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pic12"/>
          <p:cNvPicPr/>
          <p:nvPr/>
        </p:nvPicPr>
        <p:blipFill>
          <a:blip r:embed="rId2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214282" y="5357826"/>
            <a:ext cx="1714512" cy="1285877"/>
          </a:xfrm>
          <a:prstGeom prst="rect">
            <a:avLst/>
          </a:prstGeom>
          <a:noFill/>
        </p:spPr>
      </p:pic>
      <p:pic>
        <p:nvPicPr>
          <p:cNvPr id="7" name="Picture 5" descr="E:\информатика\информатика картинки\1351167446_387194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054" y="214290"/>
            <a:ext cx="179824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9144000" cy="6286544"/>
          </a:xfrm>
        </p:spPr>
        <p:txBody>
          <a:bodyPr numCol="1">
            <a:no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телевизионная,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концертная,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цирковая,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школьная,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компьютерная,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системная,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развлекательная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сетевая,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 игровая ...</a:t>
            </a:r>
            <a:endParaRPr lang="ru-RU" sz="3600" dirty="0">
              <a:solidFill>
                <a:srgbClr val="FF0000"/>
              </a:solidFill>
              <a:latin typeface="TruthCYR Black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488" y="2714620"/>
            <a:ext cx="38747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программа</a:t>
            </a:r>
            <a:endParaRPr lang="ru-RU" sz="60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pic12"/>
          <p:cNvPicPr/>
          <p:nvPr/>
        </p:nvPicPr>
        <p:blipFill>
          <a:blip r:embed="rId3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571472" y="5072074"/>
            <a:ext cx="1714512" cy="1285877"/>
          </a:xfrm>
          <a:prstGeom prst="rect">
            <a:avLst/>
          </a:prstGeom>
          <a:noFill/>
        </p:spPr>
      </p:pic>
      <p:pic>
        <p:nvPicPr>
          <p:cNvPr id="46085" name="Picture 5" descr="E:\информатика\информатика картинки\1351167446_38719441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9054" y="214290"/>
            <a:ext cx="179824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00108"/>
            <a:ext cx="8229600" cy="5143536"/>
          </a:xfrm>
        </p:spPr>
        <p:txBody>
          <a:bodyPr numCol="1">
            <a:norm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Деловая,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спортивная,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настольная,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подвижная,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логическая,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компьютерная,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обучающая…</a:t>
            </a:r>
            <a:endParaRPr lang="ru-RU" sz="3600" dirty="0">
              <a:solidFill>
                <a:srgbClr val="FF0000"/>
              </a:solidFill>
              <a:latin typeface="TruthCYR Black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7620" y="2500306"/>
            <a:ext cx="16658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игра</a:t>
            </a:r>
            <a:endParaRPr lang="ru-RU" sz="60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pic12"/>
          <p:cNvPicPr/>
          <p:nvPr/>
        </p:nvPicPr>
        <p:blipFill>
          <a:blip r:embed="rId2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428596" y="5072074"/>
            <a:ext cx="1714512" cy="1285877"/>
          </a:xfrm>
          <a:prstGeom prst="rect">
            <a:avLst/>
          </a:prstGeom>
          <a:noFill/>
        </p:spPr>
      </p:pic>
      <p:pic>
        <p:nvPicPr>
          <p:cNvPr id="6" name="Picture 5" descr="E:\информатика\информатика картинки\1351167446_387194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054" y="214290"/>
            <a:ext cx="179824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00042"/>
            <a:ext cx="8229600" cy="580931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Любительская,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профессиональная,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сборная,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спортивная,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футбольная,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баскетбольная,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дружная,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сплоченная,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пожарная ... </a:t>
            </a:r>
            <a:endParaRPr lang="ru-RU" sz="3600" dirty="0">
              <a:solidFill>
                <a:srgbClr val="FF0000"/>
              </a:solidFill>
              <a:latin typeface="TruthCYR Black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0430" y="2786058"/>
            <a:ext cx="30050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команда</a:t>
            </a:r>
            <a:endParaRPr lang="ru-RU" sz="60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pic12"/>
          <p:cNvPicPr/>
          <p:nvPr/>
        </p:nvPicPr>
        <p:blipFill>
          <a:blip r:embed="rId2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571472" y="5072074"/>
            <a:ext cx="1714512" cy="1285877"/>
          </a:xfrm>
          <a:prstGeom prst="rect">
            <a:avLst/>
          </a:prstGeom>
          <a:noFill/>
        </p:spPr>
      </p:pic>
      <p:pic>
        <p:nvPicPr>
          <p:cNvPr id="6" name="Picture 5" descr="E:\информатика\информатика картинки\1351167446_387194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054" y="214290"/>
            <a:ext cx="179824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0298" y="357166"/>
            <a:ext cx="4572032" cy="607223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Большое,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высокое,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узкое,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пластиковое,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слуховое,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закрытое,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открытое,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разбитое,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распахнутое,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активное... </a:t>
            </a:r>
            <a:endParaRPr lang="ru-RU" sz="3600" dirty="0">
              <a:solidFill>
                <a:srgbClr val="FF0000"/>
              </a:solidFill>
              <a:latin typeface="TruthCYR Black" pitchFamily="50" charset="-52"/>
            </a:endParaRPr>
          </a:p>
        </p:txBody>
      </p:sp>
      <p:pic>
        <p:nvPicPr>
          <p:cNvPr id="4" name="Рисунок 3" descr="pic12"/>
          <p:cNvPicPr/>
          <p:nvPr/>
        </p:nvPicPr>
        <p:blipFill>
          <a:blip r:embed="rId2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571472" y="5072074"/>
            <a:ext cx="1714512" cy="1285877"/>
          </a:xfrm>
          <a:prstGeom prst="rect">
            <a:avLst/>
          </a:prstGeom>
          <a:noFill/>
        </p:spPr>
      </p:pic>
      <p:pic>
        <p:nvPicPr>
          <p:cNvPr id="5" name="Picture 5" descr="E:\информатика\информатика картинки\1351167446_387194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054" y="214290"/>
            <a:ext cx="179824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714744" y="2500306"/>
            <a:ext cx="18185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окно</a:t>
            </a:r>
            <a:endParaRPr lang="ru-RU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14546" y="714356"/>
            <a:ext cx="4757742" cy="468632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Честное,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доброе,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громкое,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знакомое,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красивое,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редкое,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собственное,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полное…</a:t>
            </a:r>
            <a:endParaRPr lang="ru-RU" sz="3600" dirty="0">
              <a:solidFill>
                <a:srgbClr val="FF0000"/>
              </a:solidFill>
              <a:latin typeface="TruthCYR Black" pitchFamily="50" charset="-52"/>
            </a:endParaRPr>
          </a:p>
        </p:txBody>
      </p:sp>
      <p:pic>
        <p:nvPicPr>
          <p:cNvPr id="6" name="Рисунок 5" descr="pic12"/>
          <p:cNvPicPr/>
          <p:nvPr/>
        </p:nvPicPr>
        <p:blipFill>
          <a:blip r:embed="rId2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571472" y="5072074"/>
            <a:ext cx="1714512" cy="1285877"/>
          </a:xfrm>
          <a:prstGeom prst="rect">
            <a:avLst/>
          </a:prstGeom>
          <a:noFill/>
        </p:spPr>
      </p:pic>
      <p:pic>
        <p:nvPicPr>
          <p:cNvPr id="7" name="Picture 5" descr="E:\информатика\информатика картинки\1351167446_387194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054" y="214290"/>
            <a:ext cx="179824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857620" y="2500306"/>
            <a:ext cx="15359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имя</a:t>
            </a:r>
            <a:endParaRPr lang="ru-RU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ДБ\Desktop\информатика\информатика картинки\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60648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332656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2060848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3573016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5085184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5157192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229200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229200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229200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29000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157192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60648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60648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Бусинка\Мои документы\Мои рисунки\Организатор клипов (Microsoft)\j025449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44824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259632" y="2060848"/>
            <a:ext cx="66967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3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Информатика –</a:t>
            </a:r>
          </a:p>
          <a:p>
            <a:pPr algn="ctr"/>
            <a:r>
              <a:rPr lang="ru-RU" sz="5400" b="1" spc="3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чудесная страна</a:t>
            </a:r>
            <a:endParaRPr lang="ru-RU" sz="5400" b="1" spc="3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22" name="Picture 2" descr="E:\ЛЕНА\Рисунки\фоны для презентаций\26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195263"/>
            <a:ext cx="9753600" cy="7248526"/>
          </a:xfrm>
          <a:prstGeom prst="rect">
            <a:avLst/>
          </a:prstGeom>
          <a:noFill/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000100" y="2643182"/>
            <a:ext cx="792961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Информатика - это наука, изучающая все аспекты получения, хранения, преобразования, передачи и использования информации.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pic>
        <p:nvPicPr>
          <p:cNvPr id="31745" name="Picture 1" descr="H:\информатика\информатика\информатика картинки\компик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437113"/>
            <a:ext cx="2479869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71670" y="642918"/>
            <a:ext cx="5214974" cy="550072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ruthCYR Black" pitchFamily="50" charset="-52"/>
              </a:rPr>
              <a:t>Агентурная,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ruthCYR Black" pitchFamily="50" charset="-52"/>
              </a:rPr>
              <a:t>торговая,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ruthCYR Black" pitchFamily="50" charset="-52"/>
              </a:rPr>
              <a:t>рыболовная,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ruthCYR Black" pitchFamily="50" charset="-52"/>
              </a:rPr>
              <a:t>паучья,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ruthCYR Black" pitchFamily="50" charset="-52"/>
              </a:rPr>
              <a:t>локальная,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ruthCYR Black" pitchFamily="50" charset="-52"/>
              </a:rPr>
              <a:t>глобальная,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ruthCYR Black" pitchFamily="50" charset="-52"/>
              </a:rPr>
              <a:t>корпоративная,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ruthCYR Black" pitchFamily="50" charset="-52"/>
              </a:rPr>
              <a:t>компьютерная ...</a:t>
            </a:r>
            <a:endParaRPr lang="ru-RU" sz="3600" b="1" dirty="0">
              <a:solidFill>
                <a:srgbClr val="FF0000"/>
              </a:solidFill>
              <a:latin typeface="TruthCYR Black" pitchFamily="50" charset="-52"/>
            </a:endParaRPr>
          </a:p>
        </p:txBody>
      </p:sp>
      <p:pic>
        <p:nvPicPr>
          <p:cNvPr id="6" name="Рисунок 5" descr="pic12"/>
          <p:cNvPicPr/>
          <p:nvPr/>
        </p:nvPicPr>
        <p:blipFill>
          <a:blip r:embed="rId2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571472" y="5072074"/>
            <a:ext cx="1714512" cy="1285877"/>
          </a:xfrm>
          <a:prstGeom prst="rect">
            <a:avLst/>
          </a:prstGeom>
          <a:noFill/>
        </p:spPr>
      </p:pic>
      <p:pic>
        <p:nvPicPr>
          <p:cNvPr id="7" name="Picture 5" descr="E:\информатика\информатика картинки\1351167446_387194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054" y="214290"/>
            <a:ext cx="179824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786182" y="2786058"/>
            <a:ext cx="17962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сеть</a:t>
            </a:r>
            <a:endParaRPr lang="ru-RU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7356" y="500042"/>
            <a:ext cx="5114932" cy="60007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Свежая,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вчерашняя,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утренняя,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вечерняя,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редакционная,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воздушная,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голубиная,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полевая,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электронная ...</a:t>
            </a:r>
            <a:endParaRPr lang="ru-RU" sz="3600" dirty="0">
              <a:solidFill>
                <a:srgbClr val="FF0000"/>
              </a:solidFill>
              <a:latin typeface="TruthCYR Black" pitchFamily="50" charset="-52"/>
            </a:endParaRPr>
          </a:p>
        </p:txBody>
      </p:sp>
      <p:pic>
        <p:nvPicPr>
          <p:cNvPr id="6" name="Рисунок 5" descr="pic12"/>
          <p:cNvPicPr/>
          <p:nvPr/>
        </p:nvPicPr>
        <p:blipFill>
          <a:blip r:embed="rId2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571472" y="5072074"/>
            <a:ext cx="1714512" cy="1285877"/>
          </a:xfrm>
          <a:prstGeom prst="rect">
            <a:avLst/>
          </a:prstGeom>
          <a:noFill/>
        </p:spPr>
      </p:pic>
      <p:pic>
        <p:nvPicPr>
          <p:cNvPr id="7" name="Picture 5" descr="E:\информатика\информатика картинки\1351167446_387194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054" y="214290"/>
            <a:ext cx="179824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00430" y="2571744"/>
            <a:ext cx="23640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почта</a:t>
            </a:r>
            <a:endParaRPr lang="ru-RU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71670" y="1214422"/>
            <a:ext cx="4972056" cy="49292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ruthCYR Black" pitchFamily="50" charset="-52"/>
              </a:rPr>
              <a:t>Полная,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ruthCYR Black" pitchFamily="50" charset="-52"/>
              </a:rPr>
              <a:t>пустая,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ruthCYR Black" pitchFamily="50" charset="-52"/>
              </a:rPr>
              <a:t>потребительская,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ruthCYR Black" pitchFamily="50" charset="-52"/>
              </a:rPr>
              <a:t>плетеная,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ruthCYR Black" pitchFamily="50" charset="-52"/>
              </a:rPr>
              <a:t>баскетбольная,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ruthCYR Black" pitchFamily="50" charset="-52"/>
              </a:rPr>
              <a:t>мусорная ...</a:t>
            </a:r>
            <a:endParaRPr lang="ru-RU" sz="3600" b="1" dirty="0">
              <a:solidFill>
                <a:srgbClr val="FF0000"/>
              </a:solidFill>
              <a:latin typeface="TruthCYR Black" pitchFamily="50" charset="-52"/>
            </a:endParaRPr>
          </a:p>
        </p:txBody>
      </p:sp>
      <p:pic>
        <p:nvPicPr>
          <p:cNvPr id="6" name="Рисунок 5" descr="pic12"/>
          <p:cNvPicPr/>
          <p:nvPr/>
        </p:nvPicPr>
        <p:blipFill>
          <a:blip r:embed="rId2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571472" y="5072074"/>
            <a:ext cx="1714512" cy="1285877"/>
          </a:xfrm>
          <a:prstGeom prst="rect">
            <a:avLst/>
          </a:prstGeom>
          <a:noFill/>
        </p:spPr>
      </p:pic>
      <p:pic>
        <p:nvPicPr>
          <p:cNvPr id="7" name="Picture 5" descr="E:\информатика\информатика картинки\1351167446_387194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054" y="214290"/>
            <a:ext cx="179824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286116" y="2643182"/>
            <a:ext cx="28430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корзина</a:t>
            </a:r>
            <a:endParaRPr lang="ru-RU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7356" y="285728"/>
            <a:ext cx="5214974" cy="64294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игровой,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бортовой,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карманный,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домашний,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сетевой,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аналоговый,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цифровой,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портативный,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персональный...</a:t>
            </a:r>
            <a:endParaRPr lang="ru-RU" sz="3600" dirty="0">
              <a:solidFill>
                <a:srgbClr val="FF0000"/>
              </a:solidFill>
              <a:latin typeface="TruthCYR Black" pitchFamily="50" charset="-52"/>
            </a:endParaRPr>
          </a:p>
        </p:txBody>
      </p:sp>
      <p:pic>
        <p:nvPicPr>
          <p:cNvPr id="6" name="Рисунок 5" descr="pic12"/>
          <p:cNvPicPr/>
          <p:nvPr/>
        </p:nvPicPr>
        <p:blipFill>
          <a:blip r:embed="rId2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571472" y="5072074"/>
            <a:ext cx="1714512" cy="1285877"/>
          </a:xfrm>
          <a:prstGeom prst="rect">
            <a:avLst/>
          </a:prstGeom>
          <a:noFill/>
        </p:spPr>
      </p:pic>
      <p:pic>
        <p:nvPicPr>
          <p:cNvPr id="7" name="Picture 5" descr="E:\информатика\информатика картинки\1351167446_387194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054" y="214290"/>
            <a:ext cx="179824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714612" y="2500306"/>
            <a:ext cx="40817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компьютер</a:t>
            </a:r>
            <a:endParaRPr lang="ru-RU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28794" y="2071678"/>
            <a:ext cx="5214974" cy="27860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smtClean="0">
                <a:solidFill>
                  <a:srgbClr val="FF0000"/>
                </a:solidFill>
                <a:latin typeface="TruthCYR Black" pitchFamily="50" charset="-52"/>
              </a:rPr>
              <a:t>Текстовый, </a:t>
            </a:r>
          </a:p>
          <a:p>
            <a:pPr algn="ctr">
              <a:buNone/>
            </a:pPr>
            <a:r>
              <a:rPr lang="ru-RU" sz="3600" smtClean="0">
                <a:solidFill>
                  <a:srgbClr val="FF0000"/>
                </a:solidFill>
                <a:latin typeface="TruthCYR Black" pitchFamily="50" charset="-52"/>
              </a:rPr>
              <a:t>графический, </a:t>
            </a:r>
          </a:p>
          <a:p>
            <a:pPr algn="ctr">
              <a:buNone/>
            </a:pPr>
            <a:r>
              <a:rPr lang="ru-RU" sz="3600" smtClean="0">
                <a:solidFill>
                  <a:srgbClr val="FF0000"/>
                </a:solidFill>
                <a:latin typeface="TruthCYR Black" pitchFamily="50" charset="-52"/>
              </a:rPr>
              <a:t>табличный, </a:t>
            </a:r>
          </a:p>
          <a:p>
            <a:pPr algn="ctr">
              <a:buNone/>
            </a:pPr>
            <a:r>
              <a:rPr lang="ru-RU" sz="3600" smtClean="0">
                <a:solidFill>
                  <a:srgbClr val="FF0000"/>
                </a:solidFill>
                <a:latin typeface="TruthCYR Black" pitchFamily="50" charset="-52"/>
              </a:rPr>
              <a:t>центральный ...</a:t>
            </a:r>
            <a:endParaRPr lang="ru-RU" sz="3600" dirty="0">
              <a:solidFill>
                <a:srgbClr val="FF0000"/>
              </a:solidFill>
              <a:latin typeface="TruthCYR Black" pitchFamily="50" charset="-52"/>
            </a:endParaRPr>
          </a:p>
        </p:txBody>
      </p:sp>
      <p:pic>
        <p:nvPicPr>
          <p:cNvPr id="6" name="Рисунок 5" descr="pic12"/>
          <p:cNvPicPr/>
          <p:nvPr/>
        </p:nvPicPr>
        <p:blipFill>
          <a:blip r:embed="rId2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571472" y="5072074"/>
            <a:ext cx="1714512" cy="1285877"/>
          </a:xfrm>
          <a:prstGeom prst="rect">
            <a:avLst/>
          </a:prstGeom>
          <a:noFill/>
        </p:spPr>
      </p:pic>
      <p:pic>
        <p:nvPicPr>
          <p:cNvPr id="7" name="Picture 5" descr="E:\информатика\информатика картинки\1351167446_387194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054" y="214290"/>
            <a:ext cx="179824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928926" y="2643182"/>
            <a:ext cx="35745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процессор</a:t>
            </a:r>
            <a:endParaRPr lang="ru-RU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480" y="714356"/>
            <a:ext cx="5214974" cy="304324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музыкальный,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метательный,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жесткий,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лазерный,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оптический,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установочный,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системный,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виртуальный…</a:t>
            </a:r>
            <a:endParaRPr lang="ru-RU" sz="3600" dirty="0">
              <a:solidFill>
                <a:srgbClr val="FF0000"/>
              </a:solidFill>
              <a:latin typeface="TruthCYR Black" pitchFamily="50" charset="-52"/>
            </a:endParaRPr>
          </a:p>
        </p:txBody>
      </p:sp>
      <p:pic>
        <p:nvPicPr>
          <p:cNvPr id="6" name="Рисунок 5" descr="pic12"/>
          <p:cNvPicPr/>
          <p:nvPr/>
        </p:nvPicPr>
        <p:blipFill>
          <a:blip r:embed="rId2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571472" y="5072074"/>
            <a:ext cx="1714512" cy="1285877"/>
          </a:xfrm>
          <a:prstGeom prst="rect">
            <a:avLst/>
          </a:prstGeom>
          <a:noFill/>
        </p:spPr>
      </p:pic>
      <p:pic>
        <p:nvPicPr>
          <p:cNvPr id="7" name="Picture 5" descr="E:\информатика\информатика картинки\1351167446_387194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054" y="214290"/>
            <a:ext cx="179824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643306" y="2786058"/>
            <a:ext cx="17251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диск</a:t>
            </a:r>
            <a:endParaRPr lang="ru-RU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214290"/>
            <a:ext cx="6143668" cy="642942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Инфракрасная,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классическая,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раздвижная,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жесткая,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мягкая,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гибкая,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музыкальная,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вертикальная,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стандартная,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расширенная ...</a:t>
            </a:r>
            <a:endParaRPr lang="ru-RU" sz="3600" dirty="0">
              <a:solidFill>
                <a:srgbClr val="FF0000"/>
              </a:solidFill>
              <a:latin typeface="TruthCYR Black" pitchFamily="50" charset="-52"/>
            </a:endParaRPr>
          </a:p>
        </p:txBody>
      </p:sp>
      <p:pic>
        <p:nvPicPr>
          <p:cNvPr id="6" name="Рисунок 5" descr="pic12"/>
          <p:cNvPicPr/>
          <p:nvPr/>
        </p:nvPicPr>
        <p:blipFill>
          <a:blip r:embed="rId2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571472" y="5072074"/>
            <a:ext cx="1714512" cy="1285877"/>
          </a:xfrm>
          <a:prstGeom prst="rect">
            <a:avLst/>
          </a:prstGeom>
          <a:noFill/>
        </p:spPr>
      </p:pic>
      <p:pic>
        <p:nvPicPr>
          <p:cNvPr id="7" name="Picture 5" descr="E:\информатика\информатика картинки\1351167446_387194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054" y="214290"/>
            <a:ext cx="179824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714612" y="2571744"/>
            <a:ext cx="42039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клавиатура</a:t>
            </a:r>
            <a:endParaRPr lang="ru-RU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7356" y="785794"/>
            <a:ext cx="5214974" cy="57150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smtClean="0">
                <a:solidFill>
                  <a:srgbClr val="FF0000"/>
                </a:solidFill>
                <a:latin typeface="TruthCYR Black" pitchFamily="50" charset="-52"/>
              </a:rPr>
              <a:t>Узкий, </a:t>
            </a:r>
          </a:p>
          <a:p>
            <a:pPr algn="ctr">
              <a:buNone/>
            </a:pPr>
            <a:r>
              <a:rPr lang="ru-RU" sz="3600" smtClean="0">
                <a:solidFill>
                  <a:srgbClr val="FF0000"/>
                </a:solidFill>
                <a:latin typeface="TruthCYR Black" pitchFamily="50" charset="-52"/>
              </a:rPr>
              <a:t>широкий, </a:t>
            </a:r>
          </a:p>
          <a:p>
            <a:pPr algn="ctr">
              <a:buNone/>
            </a:pPr>
            <a:r>
              <a:rPr lang="ru-RU" sz="3600" smtClean="0">
                <a:solidFill>
                  <a:srgbClr val="FF0000"/>
                </a:solidFill>
                <a:latin typeface="TruthCYR Black" pitchFamily="50" charset="-52"/>
              </a:rPr>
              <a:t>строчный, </a:t>
            </a:r>
          </a:p>
          <a:p>
            <a:pPr algn="ctr">
              <a:buNone/>
            </a:pPr>
            <a:r>
              <a:rPr lang="ru-RU" sz="3600" smtClean="0">
                <a:solidFill>
                  <a:srgbClr val="FF0000"/>
                </a:solidFill>
                <a:latin typeface="TruthCYR Black" pitchFamily="50" charset="-52"/>
              </a:rPr>
              <a:t>страничный, </a:t>
            </a:r>
          </a:p>
          <a:p>
            <a:pPr algn="ctr">
              <a:buNone/>
            </a:pPr>
            <a:r>
              <a:rPr lang="ru-RU" sz="3600" smtClean="0">
                <a:solidFill>
                  <a:srgbClr val="FF0000"/>
                </a:solidFill>
                <a:latin typeface="TruthCYR Black" pitchFamily="50" charset="-52"/>
              </a:rPr>
              <a:t>струйный, </a:t>
            </a:r>
          </a:p>
          <a:p>
            <a:pPr algn="ctr">
              <a:buNone/>
            </a:pPr>
            <a:r>
              <a:rPr lang="ru-RU" sz="3600" smtClean="0">
                <a:solidFill>
                  <a:srgbClr val="FF0000"/>
                </a:solidFill>
                <a:latin typeface="TruthCYR Black" pitchFamily="50" charset="-52"/>
              </a:rPr>
              <a:t>лазерный, </a:t>
            </a:r>
          </a:p>
          <a:p>
            <a:pPr algn="ctr">
              <a:buNone/>
            </a:pPr>
            <a:r>
              <a:rPr lang="ru-RU" sz="3600" smtClean="0">
                <a:solidFill>
                  <a:srgbClr val="FF0000"/>
                </a:solidFill>
                <a:latin typeface="TruthCYR Black" pitchFamily="50" charset="-52"/>
              </a:rPr>
              <a:t>цветной, </a:t>
            </a:r>
          </a:p>
          <a:p>
            <a:pPr algn="ctr">
              <a:buNone/>
            </a:pPr>
            <a:r>
              <a:rPr lang="ru-RU" sz="3600" smtClean="0">
                <a:solidFill>
                  <a:srgbClr val="FF0000"/>
                </a:solidFill>
                <a:latin typeface="TruthCYR Black" pitchFamily="50" charset="-52"/>
              </a:rPr>
              <a:t>черно-белый ...</a:t>
            </a:r>
            <a:endParaRPr lang="ru-RU" sz="3600" dirty="0">
              <a:solidFill>
                <a:srgbClr val="FF0000"/>
              </a:solidFill>
              <a:latin typeface="TruthCYR Black" pitchFamily="50" charset="-52"/>
            </a:endParaRPr>
          </a:p>
        </p:txBody>
      </p:sp>
      <p:pic>
        <p:nvPicPr>
          <p:cNvPr id="6" name="Рисунок 5" descr="pic12"/>
          <p:cNvPicPr/>
          <p:nvPr/>
        </p:nvPicPr>
        <p:blipFill>
          <a:blip r:embed="rId2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571472" y="5072074"/>
            <a:ext cx="1714512" cy="1285877"/>
          </a:xfrm>
          <a:prstGeom prst="rect">
            <a:avLst/>
          </a:prstGeom>
          <a:noFill/>
        </p:spPr>
      </p:pic>
      <p:pic>
        <p:nvPicPr>
          <p:cNvPr id="7" name="Picture 5" descr="E:\информатика\информатика картинки\1351167446_387194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054" y="214290"/>
            <a:ext cx="179824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143240" y="2714620"/>
            <a:ext cx="31657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принтер</a:t>
            </a:r>
            <a:endParaRPr lang="ru-RU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785794"/>
            <a:ext cx="6643734" cy="304324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Серая,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белая,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оптическая,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оптико-механическая,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беспроводная,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полевая,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ruthCYR Black" pitchFamily="50" charset="-52"/>
              </a:rPr>
              <a:t>двухкнопочная ...</a:t>
            </a:r>
            <a:endParaRPr lang="ru-RU" sz="3600" dirty="0">
              <a:solidFill>
                <a:srgbClr val="FF0000"/>
              </a:solidFill>
              <a:latin typeface="TruthCYR Black" pitchFamily="50" charset="-52"/>
            </a:endParaRPr>
          </a:p>
        </p:txBody>
      </p:sp>
      <p:pic>
        <p:nvPicPr>
          <p:cNvPr id="6" name="Рисунок 5" descr="pic12"/>
          <p:cNvPicPr/>
          <p:nvPr/>
        </p:nvPicPr>
        <p:blipFill>
          <a:blip r:embed="rId2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571472" y="5072074"/>
            <a:ext cx="1714512" cy="1285877"/>
          </a:xfrm>
          <a:prstGeom prst="rect">
            <a:avLst/>
          </a:prstGeom>
          <a:noFill/>
        </p:spPr>
      </p:pic>
      <p:pic>
        <p:nvPicPr>
          <p:cNvPr id="7" name="Picture 5" descr="E:\информатика\информатика картинки\1351167446_387194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054" y="214290"/>
            <a:ext cx="179824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00430" y="2643182"/>
            <a:ext cx="22381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мышь</a:t>
            </a:r>
            <a:endParaRPr lang="ru-RU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Б\Desktop\информатика\информатика картинки\00000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268" y="0"/>
            <a:ext cx="9189268" cy="6949995"/>
          </a:xfrm>
          <a:prstGeom prst="rect">
            <a:avLst/>
          </a:prstGeom>
          <a:noFill/>
        </p:spPr>
      </p:pic>
      <p:pic>
        <p:nvPicPr>
          <p:cNvPr id="5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184" y="260648"/>
            <a:ext cx="1944216" cy="1944216"/>
          </a:xfrm>
          <a:prstGeom prst="rect">
            <a:avLst/>
          </a:prstGeom>
          <a:noFill/>
        </p:spPr>
      </p:pic>
      <p:pic>
        <p:nvPicPr>
          <p:cNvPr id="6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564904"/>
            <a:ext cx="1907704" cy="1907704"/>
          </a:xfrm>
          <a:prstGeom prst="rect">
            <a:avLst/>
          </a:prstGeom>
          <a:noFill/>
        </p:spPr>
      </p:pic>
      <p:pic>
        <p:nvPicPr>
          <p:cNvPr id="7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564904"/>
            <a:ext cx="1872208" cy="1872208"/>
          </a:xfrm>
          <a:prstGeom prst="rect">
            <a:avLst/>
          </a:prstGeom>
          <a:noFill/>
        </p:spPr>
      </p:pic>
      <p:pic>
        <p:nvPicPr>
          <p:cNvPr id="8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32656"/>
            <a:ext cx="1872208" cy="1872208"/>
          </a:xfrm>
          <a:prstGeom prst="rect">
            <a:avLst/>
          </a:prstGeom>
          <a:noFill/>
        </p:spPr>
      </p:pic>
      <p:pic>
        <p:nvPicPr>
          <p:cNvPr id="9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88640"/>
            <a:ext cx="2088232" cy="2088232"/>
          </a:xfrm>
          <a:prstGeom prst="rect">
            <a:avLst/>
          </a:prstGeom>
          <a:noFill/>
        </p:spPr>
      </p:pic>
      <p:pic>
        <p:nvPicPr>
          <p:cNvPr id="11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564904"/>
            <a:ext cx="1944216" cy="1944216"/>
          </a:xfrm>
          <a:prstGeom prst="rect">
            <a:avLst/>
          </a:prstGeom>
          <a:noFill/>
        </p:spPr>
      </p:pic>
      <p:pic>
        <p:nvPicPr>
          <p:cNvPr id="12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797152"/>
            <a:ext cx="1907704" cy="1907704"/>
          </a:xfrm>
          <a:prstGeom prst="rect">
            <a:avLst/>
          </a:prstGeom>
          <a:noFill/>
        </p:spPr>
      </p:pic>
      <p:pic>
        <p:nvPicPr>
          <p:cNvPr id="13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4869160"/>
            <a:ext cx="1791072" cy="1791072"/>
          </a:xfrm>
          <a:prstGeom prst="rect">
            <a:avLst/>
          </a:prstGeom>
          <a:noFill/>
        </p:spPr>
      </p:pic>
      <p:pic>
        <p:nvPicPr>
          <p:cNvPr id="14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797152"/>
            <a:ext cx="1907704" cy="1907704"/>
          </a:xfrm>
          <a:prstGeom prst="rect">
            <a:avLst/>
          </a:prstGeom>
          <a:noFill/>
        </p:spPr>
      </p:pic>
      <p:pic>
        <p:nvPicPr>
          <p:cNvPr id="15" name="Picture 1" descr="C:\Users\ДБ\Desktop\информатика\информатика картинки\Bonhomme.gif"/>
          <p:cNvPicPr>
            <a:picLocks noChangeAspect="1" noChangeArrowheads="1" noCrop="1"/>
          </p:cNvPicPr>
          <p:nvPr/>
        </p:nvPicPr>
        <p:blipFill>
          <a:blip r:embed="rId8" cstate="print">
            <a:lum bright="20000" contrast="40000"/>
          </a:blip>
          <a:srcRect/>
          <a:stretch>
            <a:fillRect/>
          </a:stretch>
        </p:blipFill>
        <p:spPr bwMode="auto">
          <a:xfrm>
            <a:off x="683568" y="4077072"/>
            <a:ext cx="2376264" cy="237626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491880" y="2996952"/>
            <a:ext cx="22106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Закончи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стихотворение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8" name="Picture 1" descr="C:\Users\ДБ\Desktop\информатика\информатика картинки\Bonhomme.gif"/>
          <p:cNvPicPr>
            <a:picLocks noChangeAspect="1" noChangeArrowheads="1" noCrop="1"/>
          </p:cNvPicPr>
          <p:nvPr/>
        </p:nvPicPr>
        <p:blipFill>
          <a:blip r:embed="rId8" cstate="print">
            <a:lum bright="20000" contrast="40000"/>
          </a:blip>
          <a:srcRect/>
          <a:stretch>
            <a:fillRect/>
          </a:stretch>
        </p:blipFill>
        <p:spPr bwMode="auto">
          <a:xfrm>
            <a:off x="1831042" y="4576564"/>
            <a:ext cx="2376264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8 0.01064 L 0.3368 0.0106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ЛЕНА\Рисунки\фоны для презентаций\26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195263"/>
            <a:ext cx="9753600" cy="724852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</a:rPr>
              <a:t>     </a:t>
            </a:r>
            <a:r>
              <a:rPr lang="ru-RU" b="1" dirty="0" smtClean="0">
                <a:solidFill>
                  <a:srgbClr val="0000FF"/>
                </a:solidFill>
              </a:rPr>
              <a:t>Информатика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FF"/>
                </a:solidFill>
              </a:rPr>
              <a:t>определяет сферу человеческой деятельности, связанную с процессами хранения, преобразования и передачи информации с помощью компьютера. </a:t>
            </a:r>
          </a:p>
          <a:p>
            <a:endParaRPr lang="ru-RU" dirty="0"/>
          </a:p>
        </p:txBody>
      </p:sp>
      <p:pic>
        <p:nvPicPr>
          <p:cNvPr id="30721" name="Picture 1" descr="H:\информатика\информатика\информатика картинки\компик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054862"/>
            <a:ext cx="2952328" cy="26149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54868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Скромный серый колобок,        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Длинный тонкий проводок,       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Ну а на коробке -                         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Две или три кнопки.                    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В зоопарке есть зайчишка,          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У компьютера  есть ... 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46082" name="Picture 2" descr="C:\Users\ДБ\Desktop\мыш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5" y="404664"/>
            <a:ext cx="3541471" cy="202454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9592" y="285293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А теперь, друзья, загадка!          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Что такое: рукоятка,                    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Кнопки две, курок и хвостик?    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Ну конечно, это ...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46083" name="Picture 3" descr="C:\Users\ДБ\Desktop\джост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386460"/>
            <a:ext cx="2664296" cy="188498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99592" y="458112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В ней записаны программы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И для мамы, и для папы!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В упаковке, как конфета,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Быстро вертится ... 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46084" name="Picture 4" descr="C:\Users\ДБ\Desktop\11298985-old-floppy-disc-for-computer-data-stor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365104"/>
            <a:ext cx="1944216" cy="19442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40466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Словно смелый капитан!             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А на нем -  горит экран.             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Яркой радугой он дышит,         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И на нем компьютер пишет       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И рисует без запинки                  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Всевозможные картинки.           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Наверху машины всей                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Размещается ...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47106" name="Picture 2" descr="C:\Users\ДБ\Desktop\1537457_f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76672"/>
            <a:ext cx="2836540" cy="234014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5576" y="371703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И компьютеры порой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Говорят между собой,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Но для этого одна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Им штуковина нужна.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К телефону подключил -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Сообщение получил!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Вещь, известная не всем!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Называется ... 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47107" name="Picture 3" descr="C:\Users\ДБ\Desktop\63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717032"/>
            <a:ext cx="2376264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По клавишам прыг да скок -</a:t>
            </a:r>
          </a:p>
          <a:p>
            <a:r>
              <a:rPr lang="ru-RU" sz="2000" b="1" dirty="0" err="1" smtClean="0">
                <a:solidFill>
                  <a:srgbClr val="0000FF"/>
                </a:solidFill>
              </a:rPr>
              <a:t>Бе-ре-ги</a:t>
            </a:r>
            <a:r>
              <a:rPr lang="ru-RU" sz="2000" b="1" dirty="0" smtClean="0">
                <a:solidFill>
                  <a:srgbClr val="0000FF"/>
                </a:solidFill>
              </a:rPr>
              <a:t> </a:t>
            </a:r>
            <a:r>
              <a:rPr lang="ru-RU" sz="2000" b="1" dirty="0" err="1" smtClean="0">
                <a:solidFill>
                  <a:srgbClr val="0000FF"/>
                </a:solidFill>
              </a:rPr>
              <a:t>но-го-ток</a:t>
            </a:r>
            <a:r>
              <a:rPr lang="ru-RU" sz="2000" b="1" dirty="0" smtClean="0">
                <a:solidFill>
                  <a:srgbClr val="0000FF"/>
                </a:solidFill>
              </a:rPr>
              <a:t>!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Раз-два и готово -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Отстукали слово!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Вот где пальцам физкультура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Это вот - ... 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48130" name="Picture 2" descr="C:\Users\ДБ\Desktop\logitech_g15_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60648"/>
            <a:ext cx="3130798" cy="2084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67544" y="249289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Для чего же этот ящик?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Он в себя бумагу тащит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И сейчас же буквы, точки,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Запятые - строчка к строчке -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Напечатает картинку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Ловкий мастер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Струйный ... 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48131" name="Picture 3" descr="C:\Users\ДБ\Desktop\prin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276872"/>
            <a:ext cx="1957717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7544" y="52292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Около дисплея - главный блок:  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Там бежит электроток                 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К самым важным микросхемам.        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Этот блок зовут ... 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48132" name="Picture 4" descr="C:\Users\ДБ\Desktop\Modified-pc-cas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142060"/>
            <a:ext cx="2039057" cy="2715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60"/>
                            </p:stCondLst>
                            <p:childTnLst>
                              <p:par>
                                <p:cTn id="2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20"/>
                            </p:stCondLst>
                            <p:childTnLst>
                              <p:par>
                                <p:cTn id="3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00"/>
                            </p:stCondLst>
                            <p:childTnLst>
                              <p:par>
                                <p:cTn id="3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00"/>
                            </p:stCondLst>
                            <p:childTnLst>
                              <p:par>
                                <p:cTn id="4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60"/>
                            </p:stCondLst>
                            <p:childTnLst>
                              <p:par>
                                <p:cTn id="4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180"/>
                            </p:stCondLst>
                            <p:childTnLst>
                              <p:par>
                                <p:cTn id="5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Б\Desktop\информатика\информатика картинки\00000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268" y="0"/>
            <a:ext cx="9189268" cy="6949995"/>
          </a:xfrm>
          <a:prstGeom prst="rect">
            <a:avLst/>
          </a:prstGeom>
          <a:noFill/>
        </p:spPr>
      </p:pic>
      <p:pic>
        <p:nvPicPr>
          <p:cNvPr id="5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184" y="260648"/>
            <a:ext cx="1944216" cy="1944216"/>
          </a:xfrm>
          <a:prstGeom prst="rect">
            <a:avLst/>
          </a:prstGeom>
          <a:noFill/>
        </p:spPr>
      </p:pic>
      <p:pic>
        <p:nvPicPr>
          <p:cNvPr id="6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420888"/>
            <a:ext cx="1979712" cy="1907704"/>
          </a:xfrm>
          <a:prstGeom prst="rect">
            <a:avLst/>
          </a:prstGeom>
          <a:noFill/>
        </p:spPr>
      </p:pic>
      <p:pic>
        <p:nvPicPr>
          <p:cNvPr id="7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564904"/>
            <a:ext cx="1872208" cy="1872208"/>
          </a:xfrm>
          <a:prstGeom prst="rect">
            <a:avLst/>
          </a:prstGeom>
          <a:noFill/>
        </p:spPr>
      </p:pic>
      <p:pic>
        <p:nvPicPr>
          <p:cNvPr id="8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32656"/>
            <a:ext cx="1872208" cy="1872208"/>
          </a:xfrm>
          <a:prstGeom prst="rect">
            <a:avLst/>
          </a:prstGeom>
          <a:noFill/>
        </p:spPr>
      </p:pic>
      <p:pic>
        <p:nvPicPr>
          <p:cNvPr id="9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88640"/>
            <a:ext cx="2088232" cy="2088232"/>
          </a:xfrm>
          <a:prstGeom prst="rect">
            <a:avLst/>
          </a:prstGeom>
          <a:noFill/>
        </p:spPr>
      </p:pic>
      <p:pic>
        <p:nvPicPr>
          <p:cNvPr id="11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564904"/>
            <a:ext cx="1944216" cy="1944216"/>
          </a:xfrm>
          <a:prstGeom prst="rect">
            <a:avLst/>
          </a:prstGeom>
          <a:noFill/>
        </p:spPr>
      </p:pic>
      <p:pic>
        <p:nvPicPr>
          <p:cNvPr id="12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797152"/>
            <a:ext cx="1907704" cy="1907704"/>
          </a:xfrm>
          <a:prstGeom prst="rect">
            <a:avLst/>
          </a:prstGeom>
          <a:noFill/>
        </p:spPr>
      </p:pic>
      <p:pic>
        <p:nvPicPr>
          <p:cNvPr id="13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4869160"/>
            <a:ext cx="1791072" cy="1791072"/>
          </a:xfrm>
          <a:prstGeom prst="rect">
            <a:avLst/>
          </a:prstGeom>
          <a:noFill/>
        </p:spPr>
      </p:pic>
      <p:pic>
        <p:nvPicPr>
          <p:cNvPr id="14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797152"/>
            <a:ext cx="1907704" cy="1907704"/>
          </a:xfrm>
          <a:prstGeom prst="rect">
            <a:avLst/>
          </a:prstGeom>
          <a:noFill/>
        </p:spPr>
      </p:pic>
      <p:pic>
        <p:nvPicPr>
          <p:cNvPr id="15" name="Picture 1" descr="C:\Users\ДБ\Desktop\информатика\информатика картинки\Bonhomme.gif"/>
          <p:cNvPicPr>
            <a:picLocks noChangeAspect="1" noChangeArrowheads="1" noCrop="1"/>
          </p:cNvPicPr>
          <p:nvPr/>
        </p:nvPicPr>
        <p:blipFill>
          <a:blip r:embed="rId8" cstate="print">
            <a:lum bright="20000" contrast="40000"/>
          </a:blip>
          <a:srcRect/>
          <a:stretch>
            <a:fillRect/>
          </a:stretch>
        </p:blipFill>
        <p:spPr bwMode="auto">
          <a:xfrm>
            <a:off x="683568" y="4077072"/>
            <a:ext cx="2376264" cy="2376264"/>
          </a:xfrm>
          <a:prstGeom prst="rect">
            <a:avLst/>
          </a:prstGeom>
          <a:noFill/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3491880" y="2348880"/>
            <a:ext cx="2232248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«Опознай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пословицу»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260648"/>
            <a:ext cx="4068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 Компьютер - лучший друг.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60417" name="Picture 1" descr="C:\Users\ДБ\Desktop\информатика\информатика картинки\вопрос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9784" y="0"/>
            <a:ext cx="1944216" cy="156048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55576" y="620688"/>
            <a:ext cx="3487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Книга - лучший друг.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052736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Скажи мне, какой у тебя компьютер, и я скажу, кто ты.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484784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Скажи мне, какой у тебя друг, и я скажу, кто ты.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988840"/>
            <a:ext cx="5227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Компьютер памятью не испортишь.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2420888"/>
            <a:ext cx="4818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Кашу маслом не испортишь.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2852936"/>
            <a:ext cx="6199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По ноутбуку встречают, по уму провожают.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3212976"/>
            <a:ext cx="7182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По одёжке встречают, по уму провожают.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3645024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Дарёному компьютеру в системный блок не заглядывают.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4005064"/>
            <a:ext cx="5811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Дарёному коню в зубы не смотрят.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3528" y="4581128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Не смейся над старыми компьютерами, и твой будет стар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5536" y="5085184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Не смейся над старыми, и сам будешь стар.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7" grpId="0"/>
      <p:bldP spid="7" grpId="1"/>
      <p:bldP spid="8" grpId="0"/>
      <p:bldP spid="9" grpId="0" build="allAtOnce"/>
      <p:bldP spid="10" grpId="0"/>
      <p:bldP spid="11" grpId="0"/>
      <p:bldP spid="11" grpId="1"/>
      <p:bldP spid="12" grpId="0"/>
      <p:bldP spid="13" grpId="0"/>
      <p:bldP spid="13" grpId="1"/>
      <p:bldP spid="17" grpId="0"/>
      <p:bldP spid="17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Б\Desktop\информатика\информатика картинки\0000006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268" y="0"/>
            <a:ext cx="9189268" cy="6949995"/>
          </a:xfrm>
          <a:prstGeom prst="rect">
            <a:avLst/>
          </a:prstGeom>
          <a:noFill/>
        </p:spPr>
      </p:pic>
      <p:pic>
        <p:nvPicPr>
          <p:cNvPr id="5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184" y="260648"/>
            <a:ext cx="1944216" cy="1944216"/>
          </a:xfrm>
          <a:prstGeom prst="rect">
            <a:avLst/>
          </a:prstGeom>
          <a:noFill/>
        </p:spPr>
      </p:pic>
      <p:pic>
        <p:nvPicPr>
          <p:cNvPr id="6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564904"/>
            <a:ext cx="1907704" cy="1907704"/>
          </a:xfrm>
          <a:prstGeom prst="rect">
            <a:avLst/>
          </a:prstGeom>
          <a:noFill/>
        </p:spPr>
      </p:pic>
      <p:pic>
        <p:nvPicPr>
          <p:cNvPr id="7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2564904"/>
            <a:ext cx="1872208" cy="1872208"/>
          </a:xfrm>
          <a:prstGeom prst="rect">
            <a:avLst/>
          </a:prstGeom>
          <a:noFill/>
        </p:spPr>
      </p:pic>
      <p:pic>
        <p:nvPicPr>
          <p:cNvPr id="8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332656"/>
            <a:ext cx="1872208" cy="1872208"/>
          </a:xfrm>
          <a:prstGeom prst="rect">
            <a:avLst/>
          </a:prstGeom>
          <a:noFill/>
        </p:spPr>
      </p:pic>
      <p:pic>
        <p:nvPicPr>
          <p:cNvPr id="9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188640"/>
            <a:ext cx="2088232" cy="2088232"/>
          </a:xfrm>
          <a:prstGeom prst="rect">
            <a:avLst/>
          </a:prstGeom>
          <a:noFill/>
        </p:spPr>
      </p:pic>
      <p:pic>
        <p:nvPicPr>
          <p:cNvPr id="11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564904"/>
            <a:ext cx="1944216" cy="1944216"/>
          </a:xfrm>
          <a:prstGeom prst="rect">
            <a:avLst/>
          </a:prstGeom>
          <a:noFill/>
        </p:spPr>
      </p:pic>
      <p:pic>
        <p:nvPicPr>
          <p:cNvPr id="12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4797152"/>
            <a:ext cx="1907704" cy="1907704"/>
          </a:xfrm>
          <a:prstGeom prst="rect">
            <a:avLst/>
          </a:prstGeom>
          <a:noFill/>
        </p:spPr>
      </p:pic>
      <p:pic>
        <p:nvPicPr>
          <p:cNvPr id="13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4869160"/>
            <a:ext cx="1791072" cy="1791072"/>
          </a:xfrm>
          <a:prstGeom prst="rect">
            <a:avLst/>
          </a:prstGeom>
          <a:noFill/>
        </p:spPr>
      </p:pic>
      <p:pic>
        <p:nvPicPr>
          <p:cNvPr id="14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797152"/>
            <a:ext cx="1907704" cy="190770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267744" y="28529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СЛОВА С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НАЧИНКОЙ</a:t>
            </a:r>
            <a:endParaRPr lang="ru-RU" dirty="0" smtClean="0">
              <a:solidFill>
                <a:srgbClr val="FF0000"/>
              </a:solidFill>
            </a:endParaRPr>
          </a:p>
        </p:txBody>
      </p:sp>
      <p:pic>
        <p:nvPicPr>
          <p:cNvPr id="16" name="Picture 1" descr="C:\Users\ДБ\Desktop\информатика\информатика картинки\Bonhomme.gif"/>
          <p:cNvPicPr>
            <a:picLocks noChangeAspect="1" noChangeArrowheads="1" noCrop="1"/>
          </p:cNvPicPr>
          <p:nvPr/>
        </p:nvPicPr>
        <p:blipFill>
          <a:blip r:embed="rId10" cstate="print">
            <a:lum bright="20000" contrast="40000"/>
          </a:blip>
          <a:srcRect/>
          <a:stretch>
            <a:fillRect/>
          </a:stretch>
        </p:blipFill>
        <p:spPr bwMode="auto">
          <a:xfrm>
            <a:off x="0" y="4221088"/>
            <a:ext cx="2376264" cy="2376264"/>
          </a:xfrm>
          <a:prstGeom prst="rect">
            <a:avLst/>
          </a:prstGeom>
          <a:noFill/>
        </p:spPr>
      </p:pic>
      <p:pic>
        <p:nvPicPr>
          <p:cNvPr id="3" name="James_Last_-_Ra_Ta_Ta_CHto__Gde__Kogda__CHerniy_yashchik_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37156" y="59877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5741 L 0.30017 -0.39792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0" y="-1700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03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06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238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build="allAtOnce"/>
      <p:bldP spid="15" grpId="1" build="allAtOnce"/>
      <p:bldP spid="15" grpId="2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467544" y="692116"/>
            <a:ext cx="84249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ЗАР….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       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  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(вознаграждение за труд)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РАС. …            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  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(кара, возмездие)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28794" y="714356"/>
            <a:ext cx="2005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Arial Black" pitchFamily="34" charset="0"/>
              </a:rPr>
              <a:t>плата</a:t>
            </a:r>
            <a:endParaRPr lang="ru-RU" sz="4400" dirty="0">
              <a:latin typeface="Arial Black" pitchFamily="34" charset="0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643042" y="2571744"/>
            <a:ext cx="72728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……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СЫ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(популярный продукт из картофеля)                   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1400" b="1" dirty="0" smtClean="0">
                <a:cs typeface="Arial" pitchFamily="34" charset="0"/>
              </a:rPr>
              <a:t>                                              </a:t>
            </a:r>
            <a:r>
              <a:rPr lang="ru-RU" sz="28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….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ОЛЛИНО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(герой сказки Дж.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Родари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2714620"/>
            <a:ext cx="15841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Arial Black" pitchFamily="34" charset="0"/>
              </a:rPr>
              <a:t>чип</a:t>
            </a:r>
            <a:endParaRPr lang="ru-RU" sz="4400" dirty="0"/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915816" y="4653136"/>
            <a:ext cx="60007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00"/>
                </a:solidFill>
                <a:ea typeface="Times New Roman" pitchFamily="18" charset="0"/>
              </a:rPr>
              <a:t>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..ЕР (стеклянные цветные бусинки).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00"/>
                </a:solidFill>
                <a:ea typeface="Times New Roman" pitchFamily="18" charset="0"/>
              </a:rPr>
              <a:t>...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ТРО (маленький ресторан).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00"/>
                </a:solidFill>
                <a:ea typeface="Times New Roman" pitchFamily="18" charset="0"/>
              </a:rPr>
              <a:t>...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КВИТ (выпечка, основа для торта).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4857760"/>
            <a:ext cx="15001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Arial Black" pitchFamily="34" charset="0"/>
              </a:rPr>
              <a:t>бис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2000232" y="857232"/>
            <a:ext cx="71437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00"/>
                </a:solidFill>
                <a:ea typeface="Times New Roman" pitchFamily="18" charset="0"/>
              </a:rPr>
              <a:t>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…ОТЕКА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(музыкальный молодежный клуб).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... ОМФОРТ (неудобство, тревога, беспокойство).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РЕ……А (ранний овощ).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000108"/>
            <a:ext cx="16962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Arial Black" pitchFamily="34" charset="0"/>
              </a:rPr>
              <a:t>диск</a:t>
            </a:r>
            <a:endParaRPr lang="ru-RU" sz="2400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2143108" y="2786058"/>
            <a:ext cx="70008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ea typeface="Times New Roman" pitchFamily="18" charset="0"/>
              </a:rPr>
              <a:t>…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РЕТ (изображение человека на картине)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00"/>
                </a:solidFill>
                <a:ea typeface="Times New Roman" pitchFamily="18" charset="0"/>
              </a:rPr>
              <a:t>…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НОЙ (специалист по пошиву одежды)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ПАС…(основной документ гражданина РФ)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2928934"/>
            <a:ext cx="1601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Arial Black" pitchFamily="34" charset="0"/>
              </a:rPr>
              <a:t>порт</a:t>
            </a:r>
            <a:endParaRPr lang="ru-RU" sz="4400" dirty="0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928794" y="4549676"/>
            <a:ext cx="778674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…ОН (область пониженного давления в атмосфере)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00"/>
                </a:solidFill>
                <a:ea typeface="Times New Roman" pitchFamily="18" charset="0"/>
              </a:rPr>
              <a:t>…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ОП (мифологический одноглазый великан)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МОТО…. (транспортное средство)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4714884"/>
            <a:ext cx="17859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Arial Black" pitchFamily="34" charset="0"/>
              </a:rPr>
              <a:t>цикл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3214678" y="642918"/>
            <a:ext cx="564360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00"/>
                </a:solidFill>
                <a:ea typeface="Times New Roman" pitchFamily="18" charset="0"/>
              </a:rPr>
              <a:t>….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НО (заготовка для Буратино).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Э….ТЫ (погоны особой формы).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НА….ОН (французский император).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857232"/>
            <a:ext cx="1718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Arial Black" pitchFamily="34" charset="0"/>
              </a:rPr>
              <a:t>поле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5984" y="2690336"/>
            <a:ext cx="6572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ПЕ…Ь (знак, делающий бумагу документом).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ПЕР…КИ (одежда для рук).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2643182"/>
            <a:ext cx="1221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Arial Black" pitchFamily="34" charset="0"/>
              </a:rPr>
              <a:t>чат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28926" y="4180344"/>
            <a:ext cx="62150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…Т (размер листа, тетради, издания).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РЕ…(преобразование, переустройство).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ПЛАТ…(площадка для высадки       пассажиров на станции).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4357694"/>
            <a:ext cx="23647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Arial Black" pitchFamily="34" charset="0"/>
              </a:rPr>
              <a:t>форма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Б\Desktop\информатика\информатика картинки\00000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268" y="-91995"/>
            <a:ext cx="9189268" cy="6949995"/>
          </a:xfrm>
          <a:prstGeom prst="rect">
            <a:avLst/>
          </a:prstGeom>
          <a:noFill/>
        </p:spPr>
      </p:pic>
      <p:pic>
        <p:nvPicPr>
          <p:cNvPr id="5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184" y="260648"/>
            <a:ext cx="1944216" cy="1944216"/>
          </a:xfrm>
          <a:prstGeom prst="rect">
            <a:avLst/>
          </a:prstGeom>
          <a:noFill/>
        </p:spPr>
      </p:pic>
      <p:pic>
        <p:nvPicPr>
          <p:cNvPr id="6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564904"/>
            <a:ext cx="1907704" cy="1907704"/>
          </a:xfrm>
          <a:prstGeom prst="rect">
            <a:avLst/>
          </a:prstGeom>
          <a:noFill/>
        </p:spPr>
      </p:pic>
      <p:pic>
        <p:nvPicPr>
          <p:cNvPr id="7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564904"/>
            <a:ext cx="1872208" cy="1872208"/>
          </a:xfrm>
          <a:prstGeom prst="rect">
            <a:avLst/>
          </a:prstGeom>
          <a:noFill/>
        </p:spPr>
      </p:pic>
      <p:pic>
        <p:nvPicPr>
          <p:cNvPr id="8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32656"/>
            <a:ext cx="1872208" cy="1872208"/>
          </a:xfrm>
          <a:prstGeom prst="rect">
            <a:avLst/>
          </a:prstGeom>
          <a:noFill/>
        </p:spPr>
      </p:pic>
      <p:pic>
        <p:nvPicPr>
          <p:cNvPr id="9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88640"/>
            <a:ext cx="2088232" cy="2088232"/>
          </a:xfrm>
          <a:prstGeom prst="rect">
            <a:avLst/>
          </a:prstGeom>
          <a:noFill/>
        </p:spPr>
      </p:pic>
      <p:pic>
        <p:nvPicPr>
          <p:cNvPr id="11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564904"/>
            <a:ext cx="1944216" cy="1944216"/>
          </a:xfrm>
          <a:prstGeom prst="rect">
            <a:avLst/>
          </a:prstGeom>
          <a:noFill/>
        </p:spPr>
      </p:pic>
      <p:pic>
        <p:nvPicPr>
          <p:cNvPr id="12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797152"/>
            <a:ext cx="1907704" cy="1907704"/>
          </a:xfrm>
          <a:prstGeom prst="rect">
            <a:avLst/>
          </a:prstGeom>
          <a:noFill/>
        </p:spPr>
      </p:pic>
      <p:pic>
        <p:nvPicPr>
          <p:cNvPr id="13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4786322"/>
            <a:ext cx="1791072" cy="1791072"/>
          </a:xfrm>
          <a:prstGeom prst="rect">
            <a:avLst/>
          </a:prstGeom>
          <a:noFill/>
        </p:spPr>
      </p:pic>
      <p:pic>
        <p:nvPicPr>
          <p:cNvPr id="14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797152"/>
            <a:ext cx="1907704" cy="190770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071934" y="2643182"/>
            <a:ext cx="1414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ЧЁРНЫЙ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ЯЩИК</a:t>
            </a:r>
            <a:endParaRPr lang="ru-RU" sz="2000" dirty="0"/>
          </a:p>
        </p:txBody>
      </p:sp>
      <p:pic>
        <p:nvPicPr>
          <p:cNvPr id="16" name="Picture 1" descr="C:\Users\ДБ\Desktop\информатика\информатика картинки\Bonhomme.gif"/>
          <p:cNvPicPr>
            <a:picLocks noChangeAspect="1" noChangeArrowheads="1" noCrop="1"/>
          </p:cNvPicPr>
          <p:nvPr/>
        </p:nvPicPr>
        <p:blipFill>
          <a:blip r:embed="rId8" cstate="print">
            <a:lum bright="20000" contrast="40000"/>
          </a:blip>
          <a:srcRect/>
          <a:stretch>
            <a:fillRect/>
          </a:stretch>
        </p:blipFill>
        <p:spPr bwMode="auto">
          <a:xfrm>
            <a:off x="785786" y="3571876"/>
            <a:ext cx="2376264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Б\Desktop\информатика\информатика картинки\00000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7602"/>
          </a:xfrm>
          <a:prstGeom prst="rect">
            <a:avLst/>
          </a:prstGeom>
          <a:noFill/>
        </p:spPr>
      </p:pic>
      <p:pic>
        <p:nvPicPr>
          <p:cNvPr id="5" name="Picture 1" descr="C:\Users\ДБ\Desktop\информатика\информатика картинки\Bonhomme.gif"/>
          <p:cNvPicPr>
            <a:picLocks noChangeAspect="1" noChangeArrowheads="1" noCrop="1"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827584" y="4098900"/>
            <a:ext cx="223224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Детская библиотека\Мои документы\Мои рисунки\Черный ящик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620688"/>
            <a:ext cx="6264696" cy="561662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5" descr="C:\Documents and Settings\Детская библиотека\Мои документы\Мои рисунки\вопр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1985959" cy="1985959"/>
          </a:xfrm>
          <a:prstGeom prst="rect">
            <a:avLst/>
          </a:prstGeom>
          <a:noFill/>
          <a:effectLst/>
        </p:spPr>
      </p:pic>
      <p:pic>
        <p:nvPicPr>
          <p:cNvPr id="6" name="Picture 5" descr="C:\Documents and Settings\Детская библиотека\Мои документы\Мои рисунки\вопр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661248"/>
            <a:ext cx="676926" cy="676926"/>
          </a:xfrm>
          <a:prstGeom prst="rect">
            <a:avLst/>
          </a:prstGeom>
          <a:noFill/>
          <a:effectLst/>
        </p:spPr>
      </p:pic>
      <p:pic>
        <p:nvPicPr>
          <p:cNvPr id="7" name="Picture 5" descr="C:\Documents and Settings\Детская библиотека\Мои документы\Мои рисунки\вопр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692696"/>
            <a:ext cx="1440160" cy="1440160"/>
          </a:xfrm>
          <a:prstGeom prst="rect">
            <a:avLst/>
          </a:prstGeom>
          <a:noFill/>
          <a:effectLst/>
        </p:spPr>
      </p:pic>
      <p:pic>
        <p:nvPicPr>
          <p:cNvPr id="8" name="Picture 5" descr="C:\Documents and Settings\Детская библиотека\Мои документы\Мои рисунки\вопр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797152"/>
            <a:ext cx="1625919" cy="1625919"/>
          </a:xfrm>
          <a:prstGeom prst="rect">
            <a:avLst/>
          </a:prstGeom>
          <a:noFill/>
          <a:effectLst/>
        </p:spPr>
      </p:pic>
      <p:pic>
        <p:nvPicPr>
          <p:cNvPr id="9" name="Picture 5" descr="C:\Documents and Settings\Детская библиотека\Мои документы\Мои рисунки\вопр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492896"/>
            <a:ext cx="936104" cy="936104"/>
          </a:xfrm>
          <a:prstGeom prst="rect">
            <a:avLst/>
          </a:prstGeom>
          <a:noFill/>
          <a:effectLst/>
        </p:spPr>
      </p:pic>
      <p:pic>
        <p:nvPicPr>
          <p:cNvPr id="10" name="Picture 5" descr="C:\Documents and Settings\Детская библиотека\Мои документы\Мои рисунки\вопр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04664"/>
            <a:ext cx="1512168" cy="1512168"/>
          </a:xfrm>
          <a:prstGeom prst="rect">
            <a:avLst/>
          </a:prstGeom>
          <a:noFill/>
          <a:effectLst/>
        </p:spPr>
      </p:pic>
      <p:pic>
        <p:nvPicPr>
          <p:cNvPr id="11" name="Picture 5" descr="C:\Documents and Settings\Детская библиотека\Мои документы\Мои рисунки\вопр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2492896"/>
            <a:ext cx="1265879" cy="1265879"/>
          </a:xfrm>
          <a:prstGeom prst="rect">
            <a:avLst/>
          </a:prstGeom>
          <a:noFill/>
          <a:effectLst/>
        </p:spPr>
      </p:pic>
      <p:pic>
        <p:nvPicPr>
          <p:cNvPr id="12" name="Picture 5" descr="C:\Documents and Settings\Детская библиотека\Мои документы\Мои рисунки\вопр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5877272"/>
            <a:ext cx="676926" cy="676926"/>
          </a:xfrm>
          <a:prstGeom prst="rect">
            <a:avLst/>
          </a:prstGeom>
          <a:noFill/>
          <a:effectLst/>
        </p:spPr>
      </p:pic>
      <p:pic>
        <p:nvPicPr>
          <p:cNvPr id="13" name="Picture 5" descr="C:\Documents and Settings\Детская библиотека\Мои документы\Мои рисунки\вопр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04664"/>
            <a:ext cx="676926" cy="676926"/>
          </a:xfrm>
          <a:prstGeom prst="rect">
            <a:avLst/>
          </a:prstGeom>
          <a:noFill/>
          <a:effectLst/>
        </p:spPr>
      </p:pic>
      <p:pic>
        <p:nvPicPr>
          <p:cNvPr id="14" name="Picture 5" descr="C:\Documents and Settings\Детская библиотека\Мои документы\Мои рисунки\вопр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5733256"/>
            <a:ext cx="676926" cy="676926"/>
          </a:xfrm>
          <a:prstGeom prst="rect">
            <a:avLst/>
          </a:prstGeom>
          <a:noFill/>
          <a:effectLst/>
        </p:spPr>
      </p:pic>
      <p:pic>
        <p:nvPicPr>
          <p:cNvPr id="15" name="Picture 5" descr="C:\Documents and Settings\Детская библиотека\Мои документы\Мои рисунки\вопр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6878" y="260648"/>
            <a:ext cx="360040" cy="360040"/>
          </a:xfrm>
          <a:prstGeom prst="rect">
            <a:avLst/>
          </a:prstGeom>
          <a:noFill/>
          <a:effectLst/>
        </p:spPr>
      </p:pic>
      <p:pic>
        <p:nvPicPr>
          <p:cNvPr id="16" name="Picture 5" descr="C:\Documents and Settings\Детская библиотека\Мои документы\Мои рисунки\вопр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6093296"/>
            <a:ext cx="325270" cy="325270"/>
          </a:xfrm>
          <a:prstGeom prst="rect">
            <a:avLst/>
          </a:prstGeom>
          <a:noFill/>
          <a:effectLst/>
        </p:spPr>
      </p:pic>
      <p:pic>
        <p:nvPicPr>
          <p:cNvPr id="17" name="Picture 5" descr="C:\Documents and Settings\Детская библиотека\Мои документы\Мои рисунки\вопр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3933056"/>
            <a:ext cx="325270" cy="325270"/>
          </a:xfrm>
          <a:prstGeom prst="rect">
            <a:avLst/>
          </a:prstGeom>
          <a:noFill/>
          <a:effectLst/>
        </p:spPr>
      </p:pic>
      <p:pic>
        <p:nvPicPr>
          <p:cNvPr id="18" name="Picture 5" descr="C:\Documents and Settings\Детская библиотека\Мои документы\Мои рисунки\вопр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04664"/>
            <a:ext cx="676926" cy="676926"/>
          </a:xfrm>
          <a:prstGeom prst="rect">
            <a:avLst/>
          </a:prstGeom>
          <a:noFill/>
          <a:effectLst/>
        </p:spPr>
      </p:pic>
      <p:pic>
        <p:nvPicPr>
          <p:cNvPr id="19" name="James_Last_-_Ra_Ta_Ta_CHto__Gde__Kogda__CHerniy_yashchik_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76456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381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C:\Users\ДБ\Desktop\мышка картинки\97272_04_w464_h260_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11221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0" name="Picture 4" descr="C:\Users\ДБ\Desktop\мышка картинки\0_7e21e_546b22e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221088"/>
            <a:ext cx="3168352" cy="2400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1" name="Picture 5" descr="C:\Users\ДБ\Desktop\мышка картинки\pesenka_mishon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2186" y="188640"/>
            <a:ext cx="347181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4" name="Picture 8" descr="C:\Users\ДБ\Desktop\question-mar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96552" y="188640"/>
            <a:ext cx="2592288" cy="2736304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1" name="Picture 8" descr="C:\Users\ДБ\Desktop\question-mar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0"/>
            <a:ext cx="2232248" cy="2232248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3" name="Picture 8" descr="C:\Users\ДБ\Desktop\question-mar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933055"/>
            <a:ext cx="2987824" cy="307306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0665" name="Picture 9" descr="H:\ЛЕНА\Рисунки\мышка картинки\1325063084_eb3924_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2706300"/>
            <a:ext cx="3312368" cy="3864430"/>
          </a:xfrm>
          <a:prstGeom prst="rect">
            <a:avLst/>
          </a:prstGeom>
          <a:noFill/>
        </p:spPr>
      </p:pic>
      <p:pic>
        <p:nvPicPr>
          <p:cNvPr id="12" name="Picture 8" descr="C:\Users\ДБ\Desktop\question-mar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6096" y="5489848"/>
            <a:ext cx="1368152" cy="136815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0663" name="Picture 7" descr="C:\Users\ДБ\Desktop\мышка картинки\mouse.ru.avi.image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71440" y="0"/>
            <a:ext cx="92154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Б\Desktop\информатика\информатика картинки\0000006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268" y="0"/>
            <a:ext cx="9189268" cy="6949995"/>
          </a:xfrm>
          <a:prstGeom prst="rect">
            <a:avLst/>
          </a:prstGeom>
          <a:noFill/>
        </p:spPr>
      </p:pic>
      <p:pic>
        <p:nvPicPr>
          <p:cNvPr id="5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184" y="260648"/>
            <a:ext cx="1944216" cy="1944216"/>
          </a:xfrm>
          <a:prstGeom prst="rect">
            <a:avLst/>
          </a:prstGeom>
          <a:noFill/>
        </p:spPr>
      </p:pic>
      <p:pic>
        <p:nvPicPr>
          <p:cNvPr id="6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564904"/>
            <a:ext cx="1907704" cy="1907704"/>
          </a:xfrm>
          <a:prstGeom prst="rect">
            <a:avLst/>
          </a:prstGeom>
          <a:noFill/>
        </p:spPr>
      </p:pic>
      <p:pic>
        <p:nvPicPr>
          <p:cNvPr id="7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2564904"/>
            <a:ext cx="1872208" cy="1872208"/>
          </a:xfrm>
          <a:prstGeom prst="rect">
            <a:avLst/>
          </a:prstGeom>
          <a:noFill/>
        </p:spPr>
      </p:pic>
      <p:pic>
        <p:nvPicPr>
          <p:cNvPr id="8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332656"/>
            <a:ext cx="1872208" cy="1872208"/>
          </a:xfrm>
          <a:prstGeom prst="rect">
            <a:avLst/>
          </a:prstGeom>
          <a:noFill/>
        </p:spPr>
      </p:pic>
      <p:pic>
        <p:nvPicPr>
          <p:cNvPr id="9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188640"/>
            <a:ext cx="2088232" cy="2088232"/>
          </a:xfrm>
          <a:prstGeom prst="rect">
            <a:avLst/>
          </a:prstGeom>
          <a:noFill/>
        </p:spPr>
      </p:pic>
      <p:pic>
        <p:nvPicPr>
          <p:cNvPr id="11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564904"/>
            <a:ext cx="1944216" cy="1944216"/>
          </a:xfrm>
          <a:prstGeom prst="rect">
            <a:avLst/>
          </a:prstGeom>
          <a:noFill/>
        </p:spPr>
      </p:pic>
      <p:pic>
        <p:nvPicPr>
          <p:cNvPr id="12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4950296"/>
            <a:ext cx="1907704" cy="1907704"/>
          </a:xfrm>
          <a:prstGeom prst="rect">
            <a:avLst/>
          </a:prstGeom>
          <a:noFill/>
        </p:spPr>
      </p:pic>
      <p:pic>
        <p:nvPicPr>
          <p:cNvPr id="13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4869160"/>
            <a:ext cx="1791072" cy="1791072"/>
          </a:xfrm>
          <a:prstGeom prst="rect">
            <a:avLst/>
          </a:prstGeom>
          <a:noFill/>
        </p:spPr>
      </p:pic>
      <p:pic>
        <p:nvPicPr>
          <p:cNvPr id="14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797152"/>
            <a:ext cx="1907704" cy="190770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347864" y="2780928"/>
            <a:ext cx="2693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</a:rPr>
              <a:t>Словография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6" name="Picture 1" descr="C:\Users\ДБ\Desktop\информатика\информатика картинки\Bonhomme.gif"/>
          <p:cNvPicPr>
            <a:picLocks noChangeAspect="1" noChangeArrowheads="1" noCrop="1"/>
          </p:cNvPicPr>
          <p:nvPr/>
        </p:nvPicPr>
        <p:blipFill>
          <a:blip r:embed="rId10" cstate="print">
            <a:lum bright="20000" contrast="40000"/>
          </a:blip>
          <a:srcRect/>
          <a:stretch>
            <a:fillRect/>
          </a:stretch>
        </p:blipFill>
        <p:spPr bwMode="auto">
          <a:xfrm>
            <a:off x="539552" y="3933056"/>
            <a:ext cx="2376264" cy="2376264"/>
          </a:xfrm>
          <a:prstGeom prst="rect">
            <a:avLst/>
          </a:prstGeom>
          <a:noFill/>
        </p:spPr>
      </p:pic>
      <p:pic>
        <p:nvPicPr>
          <p:cNvPr id="3" name="15 Дорожка 1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6005" y="61231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-0.27761 -0.3490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0" y="-175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3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build="allAtOnce"/>
      <p:bldP spid="15" grpId="1" build="allAtOnce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1115616" y="759769"/>
            <a:ext cx="73448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095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Этот процесс орнитологи называют миграцией.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971600" y="1556792"/>
            <a:ext cx="73182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095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Потом они торжествовали и радовались, как дети.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2118792" y="2564904"/>
            <a:ext cx="50325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095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Его феска не раз падала  с тумбы.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1187624" y="3501008"/>
            <a:ext cx="67341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095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Река Днепр интересна тем, что на ней имеется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095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несколько электростанций.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725144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По просьбе хозяина квартиры мы шкаф сдвинули в угол.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81134" y="5661248"/>
            <a:ext cx="9062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095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Этот старинный комод ему достался в наследство от бабушки.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476672"/>
            <a:ext cx="30198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процессор</a:t>
            </a:r>
            <a:endParaRPr lang="ru-RU" sz="4800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5856" y="1340768"/>
            <a:ext cx="25584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монитор</a:t>
            </a:r>
            <a:endParaRPr lang="ru-RU" sz="4800" dirty="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19872" y="2276872"/>
            <a:ext cx="21374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сканер</a:t>
            </a:r>
            <a:r>
              <a:rPr lang="ru-RU" b="1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03848" y="3356992"/>
            <a:ext cx="25090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  <a:cs typeface="Arial" pitchFamily="34" charset="0"/>
              </a:rPr>
              <a:t>принтер</a:t>
            </a:r>
            <a:endParaRPr lang="ru-RU" sz="4800" dirty="0">
              <a:solidFill>
                <a:srgbClr val="0000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47864" y="4437112"/>
            <a:ext cx="22576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0000FF"/>
                </a:solidFill>
              </a:rPr>
              <a:t>мышка</a:t>
            </a:r>
            <a:endParaRPr lang="ru-RU" sz="4800" dirty="0">
              <a:solidFill>
                <a:srgbClr val="0000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35896" y="5445224"/>
            <a:ext cx="18900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0000FF"/>
                </a:solidFill>
              </a:rPr>
              <a:t>модем</a:t>
            </a:r>
            <a:endParaRPr lang="ru-RU" sz="4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8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8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8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8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250"/>
                            </p:stCondLst>
                            <p:childTnLst>
                              <p:par>
                                <p:cTn id="73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9" grpId="0" build="allAtOnce"/>
      <p:bldP spid="68609" grpId="1" build="allAtOnce"/>
      <p:bldP spid="68610" grpId="0"/>
      <p:bldP spid="68610" grpId="1"/>
      <p:bldP spid="68611" grpId="0"/>
      <p:bldP spid="68611" grpId="1"/>
      <p:bldP spid="7" grpId="0"/>
      <p:bldP spid="7" grpId="1"/>
      <p:bldP spid="68613" grpId="0"/>
      <p:bldP spid="68613" grpId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информатика\информатика картинки\комп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642" y="1"/>
            <a:ext cx="916364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32048"/>
            <a:ext cx="1772816" cy="1772816"/>
          </a:xfrm>
          <a:prstGeom prst="rect">
            <a:avLst/>
          </a:prstGeom>
          <a:noFill/>
        </p:spPr>
      </p:pic>
      <p:pic>
        <p:nvPicPr>
          <p:cNvPr id="6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564904"/>
            <a:ext cx="1907704" cy="1907704"/>
          </a:xfrm>
          <a:prstGeom prst="rect">
            <a:avLst/>
          </a:prstGeom>
          <a:noFill/>
        </p:spPr>
      </p:pic>
      <p:pic>
        <p:nvPicPr>
          <p:cNvPr id="7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564904"/>
            <a:ext cx="1872208" cy="1872208"/>
          </a:xfrm>
          <a:prstGeom prst="rect">
            <a:avLst/>
          </a:prstGeom>
          <a:noFill/>
        </p:spPr>
      </p:pic>
      <p:pic>
        <p:nvPicPr>
          <p:cNvPr id="8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32656"/>
            <a:ext cx="1872208" cy="1872208"/>
          </a:xfrm>
          <a:prstGeom prst="rect">
            <a:avLst/>
          </a:prstGeom>
          <a:noFill/>
        </p:spPr>
      </p:pic>
      <p:pic>
        <p:nvPicPr>
          <p:cNvPr id="9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88640"/>
            <a:ext cx="2088232" cy="2088232"/>
          </a:xfrm>
          <a:prstGeom prst="rect">
            <a:avLst/>
          </a:prstGeom>
          <a:noFill/>
        </p:spPr>
      </p:pic>
      <p:pic>
        <p:nvPicPr>
          <p:cNvPr id="11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564904"/>
            <a:ext cx="1944216" cy="1944216"/>
          </a:xfrm>
          <a:prstGeom prst="rect">
            <a:avLst/>
          </a:prstGeom>
          <a:noFill/>
        </p:spPr>
      </p:pic>
      <p:pic>
        <p:nvPicPr>
          <p:cNvPr id="12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725144"/>
            <a:ext cx="1907704" cy="1907704"/>
          </a:xfrm>
          <a:prstGeom prst="rect">
            <a:avLst/>
          </a:prstGeom>
          <a:noFill/>
        </p:spPr>
      </p:pic>
      <p:pic>
        <p:nvPicPr>
          <p:cNvPr id="13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4869160"/>
            <a:ext cx="1791072" cy="1791072"/>
          </a:xfrm>
          <a:prstGeom prst="rect">
            <a:avLst/>
          </a:prstGeom>
          <a:noFill/>
        </p:spPr>
      </p:pic>
      <p:pic>
        <p:nvPicPr>
          <p:cNvPr id="14" name="Picture 2" descr="C:\Users\ДБ\Desktop\информатика\информатика картинки\139_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797152"/>
            <a:ext cx="1907704" cy="190770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563888" y="2348880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викторина</a:t>
            </a:r>
            <a:endParaRPr lang="ru-RU" b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16" name="Picture 1" descr="C:\Users\ДБ\Desktop\информатика\информатика картинки\Bonhomme.gif"/>
          <p:cNvPicPr>
            <a:picLocks noChangeAspect="1" noChangeArrowheads="1" noCrop="1"/>
          </p:cNvPicPr>
          <p:nvPr/>
        </p:nvPicPr>
        <p:blipFill>
          <a:blip r:embed="rId8" cstate="print">
            <a:lum bright="20000" contrast="40000"/>
          </a:blip>
          <a:srcRect/>
          <a:stretch>
            <a:fillRect/>
          </a:stretch>
        </p:blipFill>
        <p:spPr bwMode="auto">
          <a:xfrm>
            <a:off x="683568" y="4077072"/>
            <a:ext cx="2376264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0.29149 0.2416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0" y="1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-0.01024 0.4127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00FF"/>
                </a:solidFill>
                <a:latin typeface="Arial Black" pitchFamily="34" charset="0"/>
                <a:cs typeface="Aharoni" pitchFamily="2" charset="-79"/>
              </a:rPr>
              <a:t>ВИКТОРИНА</a:t>
            </a:r>
            <a:endParaRPr lang="ru-RU" sz="5400" dirty="0">
              <a:solidFill>
                <a:srgbClr val="0000FF"/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4" name="Содержимое 3" descr="C:\Documents and Settings\Бусинка\Мои документы\Мои рисунки\Организатор клипов (Microsoft)\j0283049.g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643050"/>
            <a:ext cx="2657456" cy="215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C:\Documents and Settings\Бусинка\Мои документы\Мои рисунки\Организатор клипов (Microsoft)\j0283049.g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1448544" cy="128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Содержимое 3" descr="C:\Documents and Settings\Бусинка\Мои документы\Мои рисунки\Организатор клипов (Microsoft)\j0283049.g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80928"/>
            <a:ext cx="1448544" cy="128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Содержимое 3" descr="C:\Documents and Settings\Бусинка\Мои документы\Мои рисунки\Организатор клипов (Microsoft)\j0283049.g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77072"/>
            <a:ext cx="1448544" cy="128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Содержимое 3" descr="C:\Documents and Settings\Бусинка\Мои документы\Мои рисунки\Организатор клипов (Microsoft)\j0283049.g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373216"/>
            <a:ext cx="1448544" cy="128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Содержимое 3" descr="C:\Documents and Settings\Бусинка\Мои документы\Мои рисунки\Организатор клипов (Microsoft)\j0283049.g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5373216"/>
            <a:ext cx="1448544" cy="128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Содержимое 3" descr="C:\Documents and Settings\Бусинка\Мои документы\Мои рисунки\Организатор клипов (Microsoft)\j0283049.g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5373216"/>
            <a:ext cx="1448544" cy="128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Содержимое 3" descr="C:\Documents and Settings\Бусинка\Мои документы\Мои рисунки\Организатор клипов (Microsoft)\j0283049.g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373216"/>
            <a:ext cx="1448544" cy="128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Содержимое 3" descr="C:\Documents and Settings\Бусинка\Мои документы\Мои рисунки\Организатор клипов (Microsoft)\j0283049.g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5373216"/>
            <a:ext cx="1448544" cy="128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Содержимое 3" descr="C:\Documents and Settings\Бусинка\Мои документы\Мои рисунки\Организатор клипов (Microsoft)\j0283049.g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5373216"/>
            <a:ext cx="1448544" cy="128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Содержимое 3" descr="C:\Documents and Settings\Бусинка\Мои документы\Мои рисунки\Организатор клипов (Microsoft)\j0283049.g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077072"/>
            <a:ext cx="1448544" cy="128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Содержимое 3" descr="C:\Documents and Settings\Бусинка\Мои документы\Мои рисунки\Организатор клипов (Microsoft)\j0283049.g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2852936"/>
            <a:ext cx="1448544" cy="128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Содержимое 3" descr="C:\Documents and Settings\Бусинка\Мои документы\Мои рисунки\Организатор клипов (Microsoft)\j0283049.g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556792"/>
            <a:ext cx="1448544" cy="128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Содержимое 3" descr="C:\Documents and Settings\Бусинка\Мои документы\Мои рисунки\Организатор клипов (Microsoft)\j0283049.g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1448544" cy="128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Содержимое 3" descr="C:\Documents and Settings\Бусинка\Мои документы\Мои рисунки\Организатор клипов (Microsoft)\j0283049.g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32656"/>
            <a:ext cx="1448544" cy="128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49" name="Picture 1" descr="C:\Users\ДБ\Desktop\информатика\информатика картинки\Bonhomm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3071810"/>
            <a:ext cx="2071690" cy="2071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7452320" cy="4709160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</a:rPr>
              <a:t>Как называлась настольная механическая вычислительная машина, предназначенная для сложения, вычитания, точного умножения и деления?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4" name="Рисунок 7" descr="800px-Gosremprom.jpg"/>
          <p:cNvPicPr>
            <a:picLocks noChangeAspect="1"/>
          </p:cNvPicPr>
          <p:nvPr/>
        </p:nvPicPr>
        <p:blipFill>
          <a:blip r:embed="rId2" cstate="print"/>
          <a:srcRect l="18510" r="18510"/>
          <a:stretch>
            <a:fillRect/>
          </a:stretch>
        </p:blipFill>
        <p:spPr>
          <a:xfrm>
            <a:off x="611560" y="2924944"/>
            <a:ext cx="3500437" cy="32861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76056" y="4221088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hlinkClick r:id="" action="ppaction://noaction"/>
              </a:rPr>
              <a:t>Арифмометр</a:t>
            </a:r>
            <a:endParaRPr lang="ru-RU" sz="3600" b="1" dirty="0">
              <a:hlinkClick r:id="" action="ppaction://noactio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2996952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hlinkClick r:id="" action="ppaction://noaction"/>
              </a:rPr>
              <a:t>Паскалина</a:t>
            </a:r>
            <a:endParaRPr lang="ru-RU" sz="3600" b="1" dirty="0">
              <a:hlinkClick r:id="" action="ppaction://noactio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5301208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hlinkClick r:id="" action="ppaction://noaction"/>
              </a:rPr>
              <a:t>Абак</a:t>
            </a:r>
            <a:endParaRPr lang="ru-RU" sz="3600" b="1" dirty="0">
              <a:hlinkClick r:id="" action="ppaction://noaction"/>
            </a:endParaRPr>
          </a:p>
        </p:txBody>
      </p:sp>
      <p:sp>
        <p:nvSpPr>
          <p:cNvPr id="9" name="Улыбающееся лицо 8"/>
          <p:cNvSpPr/>
          <p:nvPr/>
        </p:nvSpPr>
        <p:spPr>
          <a:xfrm>
            <a:off x="7847856" y="5705872"/>
            <a:ext cx="1296144" cy="1152128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Рисунок 9" descr="C:\Documents and Settings\Бусинка\Мои документы\Мои рисунки\Организатор клипов (Microsoft)\j0283049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63" y="0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ysClr val="window" lastClr="FFFFFF"/>
      </a:lt1>
      <a:dk2>
        <a:srgbClr val="20C8F7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3838</TotalTime>
  <Words>1032</Words>
  <Application>Microsoft Office PowerPoint</Application>
  <PresentationFormat>Экран (4:3)</PresentationFormat>
  <Paragraphs>328</Paragraphs>
  <Slides>64</Slides>
  <Notes>1</Notes>
  <HiddenSlides>0</HiddenSlides>
  <MMClips>4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6" baseType="lpstr">
      <vt:lpstr>Апекс</vt:lpstr>
      <vt:lpstr>Фотография Photo Editor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ВИКТОРИНА</vt:lpstr>
      <vt:lpstr>Презентация PowerPoint</vt:lpstr>
      <vt:lpstr>Презентация PowerPoint</vt:lpstr>
      <vt:lpstr>В каком году выпущен первый персональный компьютер  IBM PC? </vt:lpstr>
      <vt:lpstr>Что означает слово «компьютер»? </vt:lpstr>
      <vt:lpstr>Кого называют «отцом» компьютера? </vt:lpstr>
      <vt:lpstr>Чем измеряют объем информации? </vt:lpstr>
      <vt:lpstr>В 1963 году Дуглас Энгельбарт изобрел это устройство. Что это? </vt:lpstr>
      <vt:lpstr>Какому устройству компьютера поставили памятник в Екатеринбурге на набережной реки Исети? </vt:lpstr>
      <vt:lpstr>Устройство для компьютера, позволяющее ему связываться с другим компьютером, через телефонную или кабельную сеть? </vt:lpstr>
      <vt:lpstr>Фамилия какого из этих ученных стала названием языка программирования? </vt:lpstr>
      <vt:lpstr>Без какого устройства компьютер не работает? </vt:lpstr>
      <vt:lpstr>Кто «вылечит» компьютер? </vt:lpstr>
      <vt:lpstr>Какое устройство памяти появилось раньше? </vt:lpstr>
      <vt:lpstr>В каком году был изобретен первый жесткий диск, который занимал место с холодильник? </vt:lpstr>
      <vt:lpstr>В 1984 году была изобретена флеш-память.  В какой стране это произошло? </vt:lpstr>
      <vt:lpstr>Презентация PowerPoint</vt:lpstr>
      <vt:lpstr>МОНИТОР</vt:lpstr>
      <vt:lpstr>ДИСКОВОД</vt:lpstr>
      <vt:lpstr>КЛАВИАТУРА </vt:lpstr>
      <vt:lpstr>ИНФОРМАТИКА </vt:lpstr>
      <vt:lpstr>Программирование </vt:lpstr>
      <vt:lpstr>КУРСОР </vt:lpstr>
      <vt:lpstr>ХРАНЕНИЕ</vt:lpstr>
      <vt:lpstr>ОБРАБОТКА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Детская Библиотека</dc:creator>
  <cp:lastModifiedBy>1234</cp:lastModifiedBy>
  <cp:revision>151</cp:revision>
  <dcterms:created xsi:type="dcterms:W3CDTF">2013-01-14T10:28:32Z</dcterms:created>
  <dcterms:modified xsi:type="dcterms:W3CDTF">2017-03-16T03:43:16Z</dcterms:modified>
</cp:coreProperties>
</file>