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8" r:id="rId3"/>
    <p:sldId id="270" r:id="rId4"/>
    <p:sldId id="267" r:id="rId5"/>
    <p:sldId id="263" r:id="rId6"/>
    <p:sldId id="264" r:id="rId7"/>
    <p:sldId id="283" r:id="rId8"/>
    <p:sldId id="294" r:id="rId9"/>
    <p:sldId id="29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27" autoAdjust="0"/>
  </p:normalViewPr>
  <p:slideViewPr>
    <p:cSldViewPr>
      <p:cViewPr varScale="1">
        <p:scale>
          <a:sx n="68" d="100"/>
          <a:sy n="68" d="100"/>
        </p:scale>
        <p:origin x="-144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C7761-661B-4079-8A17-1CEE1FB6D14C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3E287-4B19-4ED4-9820-DF14D8CC0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8913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3E287-4B19-4ED4-9820-DF14D8CC064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273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3E287-4B19-4ED4-9820-DF14D8CC064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7135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3E287-4B19-4ED4-9820-DF14D8CC064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4828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C0548-535B-44B4-BED2-AB795E961347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5B340-929F-4BBE-A8F8-989BD3FFE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CCBE2-801A-463D-86A1-9606CCA308B7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27B37-FD9C-45E9-9DAE-6A44C9803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6D804-5BDD-46BA-B8C5-EE15BEF77FCE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B332E-C58F-47E3-A3CB-4A7CD3D4D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5A1D-861F-45A6-ACE6-7930658004DE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89CA0-DEF8-4721-BA7B-322DB3C0A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55AFB-0D3A-4BD0-A4D9-85F019047360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57E43-CB3E-42A6-BFB8-44C1F01C6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3C72A-50AC-4D73-937E-ADF3673AF011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F7C5C-0F26-451C-ADD9-3AB98FC9E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72C9F-89AA-4655-B551-BE52FD04597B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E6317-DD08-4A0D-BDF1-CC7227B16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4A8AE-41AA-4182-8E9D-663B43838D23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03E98-9941-4001-9EF7-DEE6E316C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56F89-D02E-48D4-A708-6C5149D0491B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C1751-87AA-4675-944C-FB5CA84B4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6DA55-E353-4EC0-824E-5D45B1E86C80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221E4-EDA0-4D72-BED7-2B390EE8A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43A0E-6B53-4A81-9C08-EFD94F26A9C0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9D354-6E79-43BF-AA0B-1FC84B401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документ 8"/>
          <p:cNvSpPr/>
          <p:nvPr userDrawn="1"/>
        </p:nvSpPr>
        <p:spPr>
          <a:xfrm rot="10800000">
            <a:off x="0" y="0"/>
            <a:ext cx="9144000" cy="6858000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2D8674-7588-4937-80A0-3D268572DAB3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AC34CB-486B-406C-BA86-B511789FA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Рисунок 7" descr="1.png"/>
          <p:cNvPicPr>
            <a:picLocks noChangeAspect="1"/>
          </p:cNvPicPr>
          <p:nvPr userDrawn="1"/>
        </p:nvPicPr>
        <p:blipFill>
          <a:blip r:embed="rId13" cstate="print"/>
          <a:srcRect r="4976"/>
          <a:stretch>
            <a:fillRect/>
          </a:stretch>
        </p:blipFill>
        <p:spPr bwMode="auto">
          <a:xfrm>
            <a:off x="0" y="4076700"/>
            <a:ext cx="9144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1800" y="1820639"/>
            <a:ext cx="529326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Козлова 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Васильевна</a:t>
            </a:r>
          </a:p>
          <a:p>
            <a:pPr algn="ctr"/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 14» </a:t>
            </a:r>
          </a:p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 Муром</a:t>
            </a:r>
          </a:p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Владимирской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548680"/>
            <a:ext cx="5040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«Зеленая 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аптека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7356">
        <p14:glitter pattern="hexagon"/>
      </p:transition>
    </mc:Choice>
    <mc:Fallback>
      <p:transition spd="slow" advTm="73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08104" y="332656"/>
            <a:ext cx="3347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0466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dirty="0" smtClean="0">
                <a:latin typeface="+mn-lt"/>
              </a:rPr>
              <a:t> </a:t>
            </a:r>
            <a:endParaRPr lang="ru-RU" b="1" dirty="0">
              <a:latin typeface="+mn-lt"/>
            </a:endParaRPr>
          </a:p>
          <a:p>
            <a:pPr marL="0" indent="0">
              <a:buNone/>
            </a:pPr>
            <a:r>
              <a:rPr lang="ru-RU" b="1" dirty="0" smtClean="0">
                <a:latin typeface="+mn-lt"/>
              </a:rPr>
              <a:t>               </a:t>
            </a:r>
            <a:endParaRPr lang="ru-RU" b="1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49" y="404407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нашего детского сада в естественных условиях произрастает очень мало лекарственных растений, поэтому мы с детьми решили вырастить целебные растения, которые принесут пользу  не только визуально наблюдаемую, но и будут воздействовать на чувства дошкольников. Для этого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ДОУ был разбит аптекарский огород.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План аптекарского огорода.</a:t>
            </a:r>
          </a:p>
          <a:p>
            <a:endParaRPr lang="ru-RU" b="1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7148" y="2774286"/>
            <a:ext cx="7863283" cy="191376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56828" y="4012329"/>
            <a:ext cx="13585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3711" y="3461919"/>
            <a:ext cx="1368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одуванчик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5877" y="4005664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календула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1782" y="4007730"/>
            <a:ext cx="189339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цикорий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456" y="2931848"/>
            <a:ext cx="1368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зверобой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3104" y="2945342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пустырник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04482" y="2989730"/>
            <a:ext cx="1800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мать-и мачеха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6828" y="3498426"/>
            <a:ext cx="13760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клевер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8379" y="3482043"/>
            <a:ext cx="1800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подорожник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3061" y="2976210"/>
            <a:ext cx="176507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поповник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91901" y="3461919"/>
            <a:ext cx="17262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укроп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9022" y="4021003"/>
            <a:ext cx="18606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тысячелистник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474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15149">
        <p14:glitter pattern="hexagon"/>
      </p:transition>
    </mc:Choice>
    <mc:Fallback>
      <p:transition spd="slow" advTm="151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30062"/>
            <a:ext cx="4464496" cy="855629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растения аптекарского огорода.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422104" y="1455643"/>
            <a:ext cx="2149896" cy="3622079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Клевер луговой,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-воспалительным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бактерицидным, отхаркивающим, мочегонным, потогонным,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противосклероти-ческим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растение применяют для лечения многих болезней. </a:t>
            </a:r>
            <a:endParaRPr lang="ru-RU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614581"/>
            <a:ext cx="2242592" cy="3463141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876256" y="1340769"/>
            <a:ext cx="2088232" cy="3240359"/>
          </a:xfrm>
        </p:spPr>
        <p:txBody>
          <a:bodyPr/>
          <a:lstStyle/>
          <a:p>
            <a:pPr algn="ctr"/>
            <a:r>
              <a:rPr lang="ru-RU" sz="18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Одуванчик </a:t>
            </a:r>
            <a:r>
              <a:rPr lang="ru-RU" sz="18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лекарственный.</a:t>
            </a:r>
            <a:endParaRPr lang="ru-RU" sz="1800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в качестве горечи, возбуждающей аппетит 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усили-вающей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секрецию пищеварительных желез, а также при запорах,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заболе-ваниях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печени и желчных путей.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444247"/>
            <a:ext cx="2171642" cy="3463925"/>
          </a:xfrm>
        </p:spPr>
      </p:pic>
    </p:spTree>
    <p:extLst>
      <p:ext uri="{BB962C8B-B14F-4D97-AF65-F5344CB8AC3E}">
        <p14:creationId xmlns:p14="http://schemas.microsoft.com/office/powerpoint/2010/main" xmlns="" val="1356927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16122">
        <p14:glitter pattern="hexagon"/>
      </p:transition>
    </mc:Choice>
    <mc:Fallback>
      <p:transition spd="slow" advTm="161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704" y="256463"/>
            <a:ext cx="8476776" cy="1732377"/>
          </a:xfrm>
        </p:spPr>
        <p:txBody>
          <a:bodyPr/>
          <a:lstStyle/>
          <a:p>
            <a:pPr algn="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Цикорий 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обыкновенный</a:t>
            </a:r>
            <a:r>
              <a:rPr 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желчегонным, противовоспалительным, мочегонным,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успокаивающим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антимикробным, ранозаживляющим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действием,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стимулирует секрецию желудка, поджелудочной железы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снижая уровень сахара крови, улучшает обмен веществ 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усиливает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 сердца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увеличивая амплитуду 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замедляя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ритм сердечных сокращений..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54570" y="2776744"/>
            <a:ext cx="2310346" cy="3892616"/>
          </a:xfrm>
        </p:spPr>
        <p:txBody>
          <a:bodyPr/>
          <a:lstStyle/>
          <a:p>
            <a:r>
              <a:rPr lang="ru-RU" sz="1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Подорожник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рименяют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дыхания, свежие листья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прикладывают к ранам, порезам.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</a:p>
          <a:p>
            <a:r>
              <a:rPr lang="ru-RU" sz="1600" dirty="0" smtClean="0"/>
              <a:t>     </a:t>
            </a:r>
            <a:endParaRPr lang="ru-RU" sz="1600" dirty="0"/>
          </a:p>
          <a:p>
            <a:r>
              <a:rPr lang="ru-RU" sz="1600" dirty="0" smtClean="0"/>
              <a:t>  </a:t>
            </a:r>
          </a:p>
          <a:p>
            <a:r>
              <a:rPr lang="ru-RU" sz="1600" dirty="0" smtClean="0"/>
              <a:t> </a:t>
            </a:r>
            <a:endParaRPr lang="ru-RU" sz="1600" dirty="0"/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704" y="256463"/>
            <a:ext cx="1996056" cy="2520281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300192" y="2564904"/>
            <a:ext cx="2408755" cy="2376264"/>
          </a:xfrm>
        </p:spPr>
        <p:txBody>
          <a:bodyPr/>
          <a:lstStyle/>
          <a:p>
            <a:pPr algn="just"/>
            <a:r>
              <a:rPr lang="ru-RU" sz="1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Тысячелистник обыкновенный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бладает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кровоостанав-ливающим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-воспалительным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бактерицидным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ранозаживляющим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действием. Используют при лечении заболеваний желудка, лечении ран.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2039" y="2679547"/>
            <a:ext cx="1800200" cy="253209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240" y="3068960"/>
            <a:ext cx="1817497" cy="212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2758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20753">
        <p14:glitter pattern="hexagon"/>
      </p:transition>
    </mc:Choice>
    <mc:Fallback>
      <p:transition spd="slow" advTm="207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183197"/>
            <a:ext cx="4896544" cy="1584176"/>
          </a:xfrm>
        </p:spPr>
        <p:txBody>
          <a:bodyPr/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Мать-и-мачеха.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 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 отвара при кашле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влажных повязок компрессов,  примочек    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ванночек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лечении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фурункулеза,              мелких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язвенных поражений, инфицированных ран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7744" y="3284984"/>
            <a:ext cx="2376265" cy="2376264"/>
          </a:xfrm>
        </p:spPr>
        <p:txBody>
          <a:bodyPr/>
          <a:lstStyle/>
          <a:p>
            <a:endParaRPr lang="ru-RU" sz="1600" i="1" dirty="0" smtClean="0">
              <a:solidFill>
                <a:srgbClr val="0070C0"/>
              </a:solidFill>
            </a:endParaRPr>
          </a:p>
          <a:p>
            <a:endParaRPr lang="ru-RU" sz="1600" i="1" dirty="0" smtClean="0">
              <a:solidFill>
                <a:srgbClr val="0070C0"/>
              </a:solidFill>
            </a:endParaRPr>
          </a:p>
          <a:p>
            <a:r>
              <a:rPr lang="ru-RU" sz="1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Поповник</a:t>
            </a:r>
            <a:r>
              <a:rPr lang="ru-RU" sz="1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нивянка</a:t>
            </a:r>
            <a:endParaRPr lang="ru-RU" sz="18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успокаивающим, противовоспалительным, антимикробным, обезболивающим действием. Применяют для улучшения аппетита, воспалении горла, десен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83197"/>
            <a:ext cx="2163504" cy="274174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88782" y="1916832"/>
            <a:ext cx="2275706" cy="3240361"/>
          </a:xfrm>
        </p:spPr>
        <p:txBody>
          <a:bodyPr/>
          <a:lstStyle/>
          <a:p>
            <a:r>
              <a:rPr lang="ru-RU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Календула </a:t>
            </a:r>
            <a:r>
              <a:rPr lang="ru-RU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лекарственная</a:t>
            </a:r>
            <a:r>
              <a:rPr lang="ru-RU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-воспалительным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бактерицидным, ранозаживляющим действием. Используют при лечении ран, порезов, для полосканий при воспалении дыхательных путей.</a:t>
            </a:r>
          </a:p>
          <a:p>
            <a:endParaRPr lang="ru-RU" sz="1600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019" y="3068960"/>
            <a:ext cx="1828717" cy="2664296"/>
          </a:xfrm>
          <a:ln>
            <a:solidFill>
              <a:srgbClr val="002060"/>
            </a:solidFill>
          </a:ln>
        </p:spPr>
      </p:pic>
      <p:pic>
        <p:nvPicPr>
          <p:cNvPr id="9" name="Рисунок 8" descr="ноготки лекарственные, ноготки, ноготки аптечные, календула лекарственная (Calendula officinalis), рисунок, картинка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7325" y="2025191"/>
            <a:ext cx="1619250" cy="2447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25716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16508">
        <p14:glitter pattern="hexagon"/>
      </p:transition>
    </mc:Choice>
    <mc:Fallback>
      <p:transition spd="slow" advTm="165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453149"/>
          </a:xfrm>
        </p:spPr>
        <p:txBody>
          <a:bodyPr/>
          <a:lstStyle/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+mn-lt"/>
              </a:rPr>
              <a:t>                                                                                                   </a:t>
            </a:r>
            <a:r>
              <a:rPr lang="ru-RU" sz="1600" i="1" dirty="0">
                <a:solidFill>
                  <a:srgbClr val="0070C0"/>
                </a:solidFill>
                <a:latin typeface="+mn-lt"/>
              </a:rPr>
              <a:t/>
            </a:r>
            <a:br>
              <a:rPr lang="ru-RU" sz="1600" i="1" dirty="0">
                <a:solidFill>
                  <a:srgbClr val="0070C0"/>
                </a:solidFill>
                <a:latin typeface="+mn-lt"/>
              </a:rPr>
            </a:br>
            <a:r>
              <a:rPr lang="ru-RU" sz="1800" b="1" i="1" dirty="0" smtClean="0">
                <a:solidFill>
                  <a:srgbClr val="0070C0"/>
                </a:solidFill>
                <a:latin typeface="+mn-lt"/>
              </a:rPr>
              <a:t>                                                                   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Мята перечная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спазмолитическим,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болеутоляющим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антисептическим действием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Улучшает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аппетит, снимает нервное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возбуждение</a:t>
            </a:r>
            <a:r>
              <a:rPr lang="ru-RU" sz="1600" b="1" dirty="0">
                <a:latin typeface="+mn-lt"/>
              </a:rPr>
              <a:t>.</a:t>
            </a:r>
            <a:br>
              <a:rPr lang="ru-RU" sz="1600" b="1" dirty="0">
                <a:latin typeface="+mn-lt"/>
              </a:rPr>
            </a:br>
            <a:r>
              <a:rPr lang="ru-RU" sz="1600" b="1" dirty="0" smtClean="0">
                <a:latin typeface="+mn-lt"/>
              </a:rPr>
              <a:t/>
            </a:r>
            <a:br>
              <a:rPr lang="ru-RU" sz="1600" b="1" dirty="0" smtClean="0">
                <a:latin typeface="+mn-lt"/>
              </a:rPr>
            </a:br>
            <a:r>
              <a:rPr lang="ru-RU" sz="1600" b="1" dirty="0">
                <a:latin typeface="+mn-lt"/>
              </a:rPr>
              <a:t/>
            </a:r>
            <a:br>
              <a:rPr lang="ru-RU" sz="1600" b="1" dirty="0">
                <a:latin typeface="+mn-lt"/>
              </a:rPr>
            </a:br>
            <a:r>
              <a:rPr lang="ru-RU" sz="1600" b="1" dirty="0">
                <a:latin typeface="+mn-lt"/>
              </a:rPr>
              <a:t> </a:t>
            </a:r>
            <a:br>
              <a:rPr lang="ru-RU" sz="1600" b="1" dirty="0">
                <a:latin typeface="+mn-lt"/>
              </a:rPr>
            </a:br>
            <a:endParaRPr lang="ru-RU" sz="1600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2276871"/>
            <a:ext cx="2540472" cy="2892023"/>
          </a:xfrm>
        </p:spPr>
        <p:txBody>
          <a:bodyPr/>
          <a:lstStyle/>
          <a:p>
            <a:r>
              <a:rPr lang="ru-RU" sz="18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Зверобой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используют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вяжущее, противовоспалительное и тонизирующее средство при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кровоотхаркивании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кашле, проносах, коликах, болезнях печени, для укрепления дёсен. </a:t>
            </a:r>
            <a:endParaRPr lang="ru-RU" sz="1600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59280" y="1719113"/>
            <a:ext cx="2184851" cy="3798119"/>
          </a:xfrm>
        </p:spPr>
        <p:txBody>
          <a:bodyPr/>
          <a:lstStyle/>
          <a:p>
            <a:endParaRPr lang="ru-RU" sz="1600" i="1" dirty="0" smtClean="0">
              <a:solidFill>
                <a:srgbClr val="FF0000"/>
              </a:solidFill>
            </a:endParaRPr>
          </a:p>
          <a:p>
            <a:endParaRPr lang="ru-RU" sz="1600" i="1" dirty="0">
              <a:solidFill>
                <a:srgbClr val="FF0000"/>
              </a:solidFill>
            </a:endParaRPr>
          </a:p>
          <a:p>
            <a:endParaRPr lang="ru-RU" sz="1600" i="1" dirty="0" smtClean="0">
              <a:solidFill>
                <a:srgbClr val="FF0000"/>
              </a:solidFill>
            </a:endParaRPr>
          </a:p>
          <a:p>
            <a:endParaRPr lang="ru-RU" sz="1600" i="1" dirty="0" smtClean="0">
              <a:solidFill>
                <a:srgbClr val="FF0000"/>
              </a:solidFill>
            </a:endParaRPr>
          </a:p>
          <a:p>
            <a:endParaRPr lang="ru-RU" sz="1600" i="1" dirty="0">
              <a:solidFill>
                <a:srgbClr val="FF0000"/>
              </a:solidFill>
            </a:endParaRPr>
          </a:p>
          <a:p>
            <a:endParaRPr lang="ru-RU" sz="1600" i="1" dirty="0" smtClean="0">
              <a:solidFill>
                <a:srgbClr val="FF0000"/>
              </a:solidFill>
            </a:endParaRPr>
          </a:p>
          <a:p>
            <a:endParaRPr lang="ru-RU" sz="1600" i="1" dirty="0">
              <a:solidFill>
                <a:srgbClr val="FF0000"/>
              </a:solidFill>
            </a:endParaRPr>
          </a:p>
          <a:p>
            <a:endParaRPr lang="ru-RU" sz="1600" i="1" dirty="0" smtClean="0">
              <a:solidFill>
                <a:srgbClr val="FF0000"/>
              </a:solidFill>
            </a:endParaRPr>
          </a:p>
          <a:p>
            <a:endParaRPr lang="ru-RU" sz="16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Пустырник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 в виде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настойки или экстракта в качестве успокаивающего средства при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повы-шенной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нервной возбудимости, сердечно-сосудистых неврозах, в ранних стадиях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гиперто-нической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болезни, кардиосклерозе. 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9623" y="3444003"/>
            <a:ext cx="533943" cy="737438"/>
          </a:xfrm>
        </p:spPr>
      </p:pic>
      <p:pic>
        <p:nvPicPr>
          <p:cNvPr id="3074" name="Picture 2" descr="Зверобой, свойства, фот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194" y="3062254"/>
            <a:ext cx="1125701" cy="150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устырник обыкновенный или сердечны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7947" y="2112735"/>
            <a:ext cx="1995080" cy="272331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Мята перечна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406"/>
            <a:ext cx="1845222" cy="197219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blepiha.com/uploads/posts/2010-04/1270426311_z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901" y="2400292"/>
            <a:ext cx="1968827" cy="2435759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0300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19540">
        <p14:glitter pattern="hexagon"/>
      </p:transition>
    </mc:Choice>
    <mc:Fallback>
      <p:transition spd="slow" advTm="195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08104" y="332656"/>
            <a:ext cx="3347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0466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dirty="0" smtClean="0">
                <a:latin typeface="+mn-lt"/>
              </a:rPr>
              <a:t>                       </a:t>
            </a:r>
            <a:endParaRPr lang="ru-RU" b="1" dirty="0">
              <a:latin typeface="+mn-lt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355976" y="473877"/>
            <a:ext cx="43204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идактические игры.         </a:t>
            </a:r>
          </a:p>
          <a:p>
            <a:pPr lvl="0" algn="ctr">
              <a:tabLst>
                <a:tab pos="457200" algn="l"/>
              </a:tabLs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    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IMG_1348.JPG"/>
          <p:cNvPicPr>
            <a:picLocks noChangeAspect="1"/>
          </p:cNvPicPr>
          <p:nvPr/>
        </p:nvPicPr>
        <p:blipFill rotWithShape="1">
          <a:blip r:embed="rId2" cstate="print"/>
          <a:srcRect l="3846" t="46153" r="2564" b="3033"/>
          <a:stretch/>
        </p:blipFill>
        <p:spPr>
          <a:xfrm>
            <a:off x="771701" y="1700808"/>
            <a:ext cx="5744515" cy="314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474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7809">
        <p14:glitter pattern="hexagon"/>
      </p:transition>
    </mc:Choice>
    <mc:Fallback>
      <p:transition spd="slow" advTm="78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использованной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813995"/>
          </a:xfrm>
        </p:spPr>
        <p:txBody>
          <a:bodyPr/>
          <a:lstStyle/>
          <a:p>
            <a:pPr algn="just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Зеленые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сказки.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Т.А.Шорыгина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Москва,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Прометей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Книголюб, 2003.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Цветы. Какие они?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Т.А.Шорыгина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Серия «путешествие в мир природы. Развитие речи».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2002.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Юный эколог. С.Н. Николаева. Серия в помощь воспитателю и педагогу. Издательство «Мозаика – Синтез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2002.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экологического воспитания в детском саду.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С.Н.Николаева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«Просвещение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2001.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пособие к программе «Зеленая тропинка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Москва,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«Просвещение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2001.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Зеленая тропинка. А.А.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Плешаков. Москва,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«Просвещение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2002.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Учим детей наблюдать и рассказывать. Н.В.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Елкина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О.В.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Мариничева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Популярное пособие для родителей и педагогов.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Ярославль,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«Академия развития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1997.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экологические занятия с детьми. Л. П.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Минск,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Асар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2001.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занятия с детьми 6-7 лет Т.М.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Бондаренко. Воронеж,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ТЦ «Учитель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2002.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старшего дошкольного возраста по теме «Цветущая весна. Травы.»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О.А.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Скорлупова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2006.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 в детском саду.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И.В.Кравченко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Т.Л. Долгова. ТЦ «Сфера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Москва, 2009.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206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29116">
        <p14:glitter pattern="hexagon"/>
      </p:transition>
    </mc:Choice>
    <mc:Fallback>
      <p:transition spd="slow" advTm="291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88843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Благодарим 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внимание !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4934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6179">
        <p14:glitter pattern="hexagon"/>
      </p:transition>
    </mc:Choice>
    <mc:Fallback>
      <p:transition spd="slow" advTm="61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382</Words>
  <Application>Microsoft Office PowerPoint</Application>
  <PresentationFormat>Экран (4:3)</PresentationFormat>
  <Paragraphs>94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Лекарственные растения аптекарского огорода.</vt:lpstr>
      <vt:lpstr>                                                                                                       Цикорий обыкновенный. Обладает желчегонным, противовоспалительным, мочегонным,  успокаивающим, антимикробным, ранозаживляющим действием, а также стимулирует секрецию желудка, поджелудочной железы,  снижая уровень сахара крови, улучшает обмен веществ и усиливает  деятельность сердца, увеличивая амплитуду и замедляя  ритм сердечных сокращений..  </vt:lpstr>
      <vt:lpstr>                                               Мать-и-мачеха.                                        Применяют в виде отвара при кашле                                          в виде влажных повязок компрессов,  примочек    и ванночек при лечении фурункулеза,              мелких язвенных поражений, инфицированных ран.</vt:lpstr>
      <vt:lpstr>                                                                                                                                                                        Мята перечная    обладает спазмолитическим,                                                                                                                                                           болеутоляющим, антисептическим действием.                                                                         Улучшает аппетит, снимает нервное             возбуждение.     </vt:lpstr>
      <vt:lpstr>Слайд 7</vt:lpstr>
      <vt:lpstr>Список использованной литературы: </vt:lpstr>
      <vt:lpstr>  Благодарим  за внимание 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р</cp:lastModifiedBy>
  <cp:revision>182</cp:revision>
  <dcterms:created xsi:type="dcterms:W3CDTF">2013-08-25T16:28:30Z</dcterms:created>
  <dcterms:modified xsi:type="dcterms:W3CDTF">2017-03-14T11:16:54Z</dcterms:modified>
</cp:coreProperties>
</file>