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sldIdLst>
    <p:sldId id="259" r:id="rId2"/>
    <p:sldId id="260" r:id="rId3"/>
    <p:sldId id="261" r:id="rId4"/>
    <p:sldId id="262" r:id="rId5"/>
    <p:sldId id="276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67" r:id="rId24"/>
    <p:sldId id="266" r:id="rId25"/>
    <p:sldId id="263" r:id="rId26"/>
    <p:sldId id="26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1" autoAdjust="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A29F0-8641-4461-9A4F-0937215248C2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F8D32-E8F8-4F6E-A4AF-0C65C1F1F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16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82AA1-9D0F-4686-A354-6A63AA631AFA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3713D-CACA-4125-98B5-C5B7BA0EE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71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391F6-A9BC-4BB7-B19E-D9BC73DD9F73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527CC-2049-4831-A5E8-5A63A58E1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36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EC486-CCF2-4A22-8EE8-BE15EC505B49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11CFC-3BB6-4A88-A1A9-4EE48DA342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63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AC831-8F6C-4C09-9C76-A1F6E21228E4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88C66-1650-47BA-9B0A-25AC0815E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71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0575D-C0B0-40A5-86FB-FF697C8B4291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B62EE-3A71-4CF0-9BFC-1945BA7E4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96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E96EA-4226-40F0-906E-5E71F19157A7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EE129-B614-4482-8024-23D4A706B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7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B858C-D250-45D6-9D48-F2B69C53A5C7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03BFD-D9D4-414B-8AC0-AF37F90BB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1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38478-3785-46E3-92DB-059DE640FE85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0574E-E70B-4362-B64C-248BE6E2F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63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F63C0-F9B0-4240-B995-30F5C03B668B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76D63-56A4-485A-BB52-2F6089DCE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94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9AFFB-B0E0-440D-9034-7A6689D84B28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1072C-7852-4C86-B4A4-FE77BCD00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0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1CAD4C-5D93-4C6F-A663-5A56253A3D3E}" type="datetimeFigureOut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14.03.2017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E17E62-AB87-46C3-8E8D-23457585028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80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2pPr>
      <a:lvl3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3pPr>
      <a:lvl4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4pPr>
      <a:lvl5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9pPr>
    </p:titleStyle>
    <p:bodyStyle>
      <a:lvl1pPr marL="309563" indent="-309563" algn="l" defTabSz="406400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8763" algn="l" defTabSz="406400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defRPr sz="2500">
          <a:solidFill>
            <a:srgbClr val="000000"/>
          </a:solidFill>
          <a:latin typeface="+mn-lt"/>
          <a:ea typeface="+mn-ea"/>
        </a:defRPr>
      </a:lvl2pPr>
      <a:lvl3pPr marL="1036638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ea typeface="+mn-ea"/>
        </a:defRPr>
      </a:lvl3pPr>
      <a:lvl4pPr marL="1450975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</a:defRPr>
      </a:lvl4pPr>
      <a:lvl5pPr marL="1865313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600" b="1" dirty="0"/>
              <a:t>Улыбнитесь друг другу, садитесь </a:t>
            </a:r>
          </a:p>
          <a:p>
            <a:pPr algn="ctr"/>
            <a:r>
              <a:rPr lang="ru-RU" sz="3600" b="1" dirty="0"/>
              <a:t>Руки? На месте! </a:t>
            </a:r>
          </a:p>
          <a:p>
            <a:pPr algn="ctr"/>
            <a:r>
              <a:rPr lang="ru-RU" sz="3600" b="1" dirty="0"/>
              <a:t>Ноги? На месте! </a:t>
            </a:r>
          </a:p>
          <a:p>
            <a:pPr algn="ctr"/>
            <a:r>
              <a:rPr lang="ru-RU" sz="3600" b="1" dirty="0"/>
              <a:t>Локти? У края! </a:t>
            </a:r>
          </a:p>
          <a:p>
            <a:pPr algn="ctr"/>
            <a:r>
              <a:rPr lang="ru-RU" sz="3600" b="1" dirty="0"/>
              <a:t>Спина? Прямая!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17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2"/>
          <p:cNvSpPr>
            <a:spLocks/>
          </p:cNvSpPr>
          <p:nvPr/>
        </p:nvSpPr>
        <p:spPr bwMode="auto">
          <a:xfrm>
            <a:off x="1042988" y="0"/>
            <a:ext cx="7643812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chemeClr val="tx2"/>
                </a:solidFill>
                <a:latin typeface="Calibri" pitchFamily="34" charset="0"/>
              </a:rPr>
              <a:t>Монитор</a:t>
            </a:r>
            <a:endParaRPr lang="ru-RU" altLang="ru-RU" sz="4400" b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042988" y="898525"/>
            <a:ext cx="79216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ru-RU" altLang="ru-RU" sz="2400"/>
              <a:t>Монитор - основное устройство персонального компьютера, предназначенное для вывода информации.</a:t>
            </a: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565400"/>
            <a:ext cx="3074987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64904"/>
            <a:ext cx="3376613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59651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44675"/>
            <a:ext cx="3213100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2"/>
          <p:cNvSpPr>
            <a:spLocks/>
          </p:cNvSpPr>
          <p:nvPr/>
        </p:nvSpPr>
        <p:spPr bwMode="auto">
          <a:xfrm>
            <a:off x="1042988" y="0"/>
            <a:ext cx="7643812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chemeClr val="tx2"/>
                </a:solidFill>
                <a:latin typeface="Calibri" pitchFamily="34" charset="0"/>
              </a:rPr>
              <a:t>Принтер</a:t>
            </a:r>
            <a:endParaRPr lang="ru-RU" altLang="ru-RU" sz="4400" b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116013" y="765175"/>
            <a:ext cx="7632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400"/>
              <a:t>Принтеры предназначены для вывода информации на бумагу</a:t>
            </a:r>
          </a:p>
        </p:txBody>
      </p:sp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484313"/>
            <a:ext cx="28527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221163"/>
            <a:ext cx="24415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149725"/>
            <a:ext cx="2208212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1331913" y="3716338"/>
            <a:ext cx="2808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/>
              <a:t>матричный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5435600" y="3716338"/>
            <a:ext cx="2808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/>
              <a:t>струйный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1116013" y="6165850"/>
            <a:ext cx="3095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/>
              <a:t>лазерный черно-белый</a:t>
            </a: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5292725" y="6237288"/>
            <a:ext cx="2808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/>
              <a:t>лазерный цветной</a:t>
            </a:r>
          </a:p>
        </p:txBody>
      </p:sp>
    </p:spTree>
    <p:extLst>
      <p:ext uri="{BB962C8B-B14F-4D97-AF65-F5344CB8AC3E}">
        <p14:creationId xmlns:p14="http://schemas.microsoft.com/office/powerpoint/2010/main" val="359740071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804" grpId="0"/>
      <p:bldP spid="33805" grpId="0"/>
      <p:bldP spid="33806" grpId="0"/>
      <p:bldP spid="338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2"/>
          <p:cNvSpPr>
            <a:spLocks/>
          </p:cNvSpPr>
          <p:nvPr/>
        </p:nvSpPr>
        <p:spPr bwMode="auto">
          <a:xfrm>
            <a:off x="1043608" y="188640"/>
            <a:ext cx="7643812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chemeClr val="tx2"/>
                </a:solidFill>
                <a:latin typeface="Calibri" pitchFamily="34" charset="0"/>
              </a:rPr>
              <a:t>Другие устройства ввода и вывода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611560" y="765175"/>
            <a:ext cx="813715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1825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ru-RU" altLang="ru-RU" sz="2400" dirty="0"/>
              <a:t>Для ввода в компьютер всевозможных графических изображений и текстов непосредственно с бумажного оригинала используется </a:t>
            </a:r>
            <a:r>
              <a:rPr lang="ru-RU" altLang="ru-RU" sz="2400" b="1" i="1" dirty="0"/>
              <a:t>сканер</a:t>
            </a:r>
            <a:r>
              <a:rPr lang="ru-RU" altLang="ru-RU" sz="2400" dirty="0"/>
              <a:t>.</a:t>
            </a:r>
          </a:p>
          <a:p>
            <a:pPr algn="just" eaLnBrk="1" hangingPunct="1"/>
            <a:r>
              <a:rPr lang="ru-RU" altLang="ru-RU" sz="2400" dirty="0"/>
              <a:t>Ввод звуковой информации в компьютер осуществляется через </a:t>
            </a:r>
            <a:r>
              <a:rPr lang="ru-RU" altLang="ru-RU" sz="2400" b="1" i="1" dirty="0"/>
              <a:t>микрофон</a:t>
            </a:r>
            <a:r>
              <a:rPr lang="ru-RU" altLang="ru-RU" sz="2400" dirty="0"/>
              <a:t>, подключённый к звуковой карте.</a:t>
            </a:r>
          </a:p>
          <a:p>
            <a:pPr algn="just" eaLnBrk="1" hangingPunct="1"/>
            <a:r>
              <a:rPr lang="ru-RU" altLang="ru-RU" sz="2400" dirty="0"/>
              <a:t>Для вывода звуковой информации используются </a:t>
            </a:r>
            <a:r>
              <a:rPr lang="ru-RU" altLang="ru-RU" sz="2400" b="1" i="1" dirty="0"/>
              <a:t>акустические колонки</a:t>
            </a:r>
            <a:r>
              <a:rPr lang="ru-RU" altLang="ru-RU" sz="2400" dirty="0"/>
              <a:t> или </a:t>
            </a:r>
            <a:r>
              <a:rPr lang="ru-RU" altLang="ru-RU" sz="2400" b="1" i="1" dirty="0"/>
              <a:t>наушники</a:t>
            </a:r>
            <a:r>
              <a:rPr lang="ru-RU" altLang="ru-RU" sz="2400" dirty="0"/>
              <a:t>, которые подключаются к звуковой плате.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83568" y="4509120"/>
            <a:ext cx="77771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ru-RU" altLang="ru-RU" sz="2400" b="1" i="1" dirty="0"/>
              <a:t>Системный блок, клавиатура, мышь и монитор</a:t>
            </a:r>
            <a:r>
              <a:rPr lang="ru-RU" altLang="ru-RU" sz="2400" dirty="0"/>
              <a:t> образуют </a:t>
            </a:r>
            <a:r>
              <a:rPr lang="ru-RU" altLang="ru-RU" sz="2400" b="1" i="1" dirty="0"/>
              <a:t>минимальный</a:t>
            </a:r>
            <a:r>
              <a:rPr lang="ru-RU" altLang="ru-RU" sz="2400" dirty="0"/>
              <a:t> комплект устройств, обеспечивающих работу компьютера.</a:t>
            </a:r>
          </a:p>
        </p:txBody>
      </p:sp>
    </p:spTree>
    <p:extLst>
      <p:ext uri="{BB962C8B-B14F-4D97-AF65-F5344CB8AC3E}">
        <p14:creationId xmlns:p14="http://schemas.microsoft.com/office/powerpoint/2010/main" val="260401127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5400" b="1" i="1" dirty="0" smtClean="0">
                <a:solidFill>
                  <a:srgbClr val="FF0000"/>
                </a:solidFill>
              </a:rPr>
              <a:t>Физкультминутка</a:t>
            </a:r>
          </a:p>
        </p:txBody>
      </p:sp>
      <p:sp>
        <p:nvSpPr>
          <p:cNvPr id="3075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advTm="10984">
    <p:sndAc>
      <p:stSnd loop="1">
        <p:snd r:embed="rId2" name="Rock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наклоны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748134"/>
            <a:ext cx="4500438" cy="381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ja-JP" sz="3800" i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Упражнения для улучшения мозгового кровообращения</a:t>
            </a:r>
            <a:r>
              <a:rPr lang="ru-RU" altLang="ja-JP" sz="400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4000" smtClean="0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133600"/>
            <a:ext cx="5256213" cy="31670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4400" smtClean="0">
                <a:solidFill>
                  <a:srgbClr val="FF0066"/>
                </a:solidFill>
              </a:rPr>
              <a:t>«Наклоны головы»</a:t>
            </a:r>
          </a:p>
          <a:p>
            <a:pPr algn="just" eaLnBrk="1" hangingPunct="1">
              <a:lnSpc>
                <a:spcPct val="90000"/>
              </a:lnSpc>
            </a:pPr>
            <a:endParaRPr lang="ru-RU" sz="2400" smtClean="0">
              <a:solidFill>
                <a:srgbClr val="800080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sz="4000" smtClean="0">
                <a:solidFill>
                  <a:srgbClr val="800080"/>
                </a:solidFill>
              </a:rPr>
              <a:t>Вперед – назад</a:t>
            </a:r>
          </a:p>
          <a:p>
            <a:pPr algn="just" eaLnBrk="1" hangingPunct="1">
              <a:lnSpc>
                <a:spcPct val="90000"/>
              </a:lnSpc>
            </a:pPr>
            <a:endParaRPr lang="ru-RU" sz="4000" smtClean="0">
              <a:solidFill>
                <a:srgbClr val="800080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sz="4000" smtClean="0">
                <a:solidFill>
                  <a:srgbClr val="800080"/>
                </a:solidFill>
              </a:rPr>
              <a:t>Вправо - влево</a:t>
            </a:r>
          </a:p>
        </p:txBody>
      </p:sp>
    </p:spTree>
  </p:cSld>
  <p:clrMapOvr>
    <a:masterClrMapping/>
  </p:clrMapOvr>
  <p:transition advTm="24640">
    <p:sndAc>
      <p:stSnd loop="1">
        <p:snd r:embed="rId2" name="Circu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ja-JP" sz="3800" i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Упражнение общего воздействия</a:t>
            </a:r>
            <a:r>
              <a:rPr lang="ru-RU" altLang="ja-JP" sz="3800" smtClean="0"/>
              <a:t> </a:t>
            </a:r>
            <a:endParaRPr lang="ru-RU" sz="38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3500438"/>
            <a:ext cx="2808287" cy="122396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4400" b="1" smtClean="0">
                <a:solidFill>
                  <a:srgbClr val="FF0066"/>
                </a:solidFill>
              </a:rPr>
              <a:t>«Бокс»</a:t>
            </a:r>
          </a:p>
        </p:txBody>
      </p:sp>
      <p:pic>
        <p:nvPicPr>
          <p:cNvPr id="5124" name="Picture 4" descr="b193356d078ded39d0aea8e27fb4196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636912"/>
            <a:ext cx="4616343" cy="344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453">
    <p:sndAc>
      <p:stSnd loop="1">
        <p:snd r:embed="rId2" name="Danc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сжимание рук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988840"/>
            <a:ext cx="2421891" cy="360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9" descr="рыв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1988841"/>
            <a:ext cx="2949732" cy="352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9144000" cy="12969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ja-JP" sz="3800" i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Упражнения для снятия утомления </a:t>
            </a:r>
            <a:br>
              <a:rPr lang="ru-RU" altLang="ja-JP" sz="3800" i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ja-JP" sz="3800" i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 плечевого пояса и рук</a:t>
            </a:r>
            <a:r>
              <a:rPr lang="ru-RU" altLang="ja-JP" sz="3600" smtClean="0"/>
              <a:t> </a:t>
            </a:r>
            <a:endParaRPr lang="ru-RU" sz="3600" smtClean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5805488"/>
            <a:ext cx="3455987" cy="719137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FF0066"/>
                </a:solidFill>
              </a:rPr>
              <a:t>«Рывки руками»</a:t>
            </a:r>
          </a:p>
        </p:txBody>
      </p:sp>
      <p:sp>
        <p:nvSpPr>
          <p:cNvPr id="6150" name="Text Box 11"/>
          <p:cNvSpPr txBox="1">
            <a:spLocks noChangeArrowheads="1"/>
          </p:cNvSpPr>
          <p:nvPr/>
        </p:nvSpPr>
        <p:spPr bwMode="auto">
          <a:xfrm>
            <a:off x="4643438" y="5661025"/>
            <a:ext cx="414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>
                <a:solidFill>
                  <a:srgbClr val="FF0066"/>
                </a:solidFill>
              </a:rPr>
              <a:t>«Сжимание</a:t>
            </a:r>
            <a:br>
              <a:rPr lang="ru-RU" sz="3200">
                <a:solidFill>
                  <a:srgbClr val="FF0066"/>
                </a:solidFill>
              </a:rPr>
            </a:br>
            <a:r>
              <a:rPr lang="ru-RU" sz="3200">
                <a:solidFill>
                  <a:srgbClr val="FF0066"/>
                </a:solidFill>
              </a:rPr>
              <a:t>кисти в кулак»</a:t>
            </a:r>
          </a:p>
        </p:txBody>
      </p:sp>
    </p:spTree>
  </p:cSld>
  <p:clrMapOvr>
    <a:masterClrMapping/>
  </p:clrMapOvr>
  <p:transition advTm="19734">
    <p:sndAc>
      <p:stSnd loop="1">
        <p:snd r:embed="rId2" name="Rock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наклоны туловищ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564904"/>
            <a:ext cx="5159375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altLang="ja-JP" sz="4000" i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Упражнение для снятия напряжения с мышц туловища</a:t>
            </a:r>
            <a:r>
              <a:rPr lang="ru-RU" altLang="ja-JP" sz="4000" smtClean="0"/>
              <a:t> </a:t>
            </a:r>
            <a:endParaRPr lang="ru-RU" sz="4000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3728" y="1772816"/>
            <a:ext cx="4751388" cy="7207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FF0066"/>
                </a:solidFill>
              </a:rPr>
              <a:t>«Наклоны в сторону»</a:t>
            </a:r>
          </a:p>
        </p:txBody>
      </p:sp>
    </p:spTree>
  </p:cSld>
  <p:clrMapOvr>
    <a:masterClrMapping/>
  </p:clrMapOvr>
  <p:transition advTm="21203">
    <p:sndAc>
      <p:stSnd loop="1">
        <p:snd r:embed="rId2" name="Country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276475"/>
            <a:ext cx="5976938" cy="92075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«Вращение глазами»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284538"/>
            <a:ext cx="5545137" cy="23050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3000" b="1" smtClean="0">
              <a:solidFill>
                <a:srgbClr val="6600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3000" b="1" smtClean="0">
                <a:solidFill>
                  <a:srgbClr val="660066"/>
                </a:solidFill>
              </a:rPr>
              <a:t>по часовой стрелке </a:t>
            </a:r>
          </a:p>
          <a:p>
            <a:pPr eaLnBrk="1" hangingPunct="1">
              <a:lnSpc>
                <a:spcPct val="90000"/>
              </a:lnSpc>
            </a:pPr>
            <a:r>
              <a:rPr lang="ru-RU" sz="3000" b="1" smtClean="0">
                <a:solidFill>
                  <a:srgbClr val="660066"/>
                </a:solidFill>
              </a:rPr>
              <a:t>против часовой стрелки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3000" smtClean="0">
              <a:solidFill>
                <a:srgbClr val="660066"/>
              </a:solidFill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457200" y="457200"/>
            <a:ext cx="8229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altLang="ja-JP" sz="4400" i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 Упражнения для глаз</a:t>
            </a:r>
            <a:r>
              <a:rPr lang="ru-RU" altLang="ja-JP" sz="4400"/>
              <a:t> </a:t>
            </a:r>
            <a:endParaRPr lang="ru-RU" sz="4400"/>
          </a:p>
        </p:txBody>
      </p:sp>
      <p:pic>
        <p:nvPicPr>
          <p:cNvPr id="40966" name="Picture 6" descr="вращение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996952"/>
            <a:ext cx="33337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7" descr="вращение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2996952"/>
            <a:ext cx="3306762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7610">
    <p:sndAc>
      <p:stSnd loop="1">
        <p:snd r:embed="rId3" name="Calyps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052513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«Пальчик»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068638"/>
            <a:ext cx="3743325" cy="12969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660066"/>
                </a:solidFill>
              </a:rPr>
              <a:t>Приближайте и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smtClean="0">
                <a:solidFill>
                  <a:srgbClr val="660066"/>
                </a:solidFill>
              </a:rPr>
              <a:t> </a:t>
            </a:r>
            <a:br>
              <a:rPr lang="ru-RU" sz="1400" b="1" smtClean="0">
                <a:solidFill>
                  <a:srgbClr val="660066"/>
                </a:solidFill>
              </a:rPr>
            </a:br>
            <a:r>
              <a:rPr lang="ru-RU" b="1" smtClean="0">
                <a:solidFill>
                  <a:srgbClr val="660066"/>
                </a:solidFill>
              </a:rPr>
              <a:t>отводите палец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mtClean="0">
              <a:solidFill>
                <a:srgbClr val="660066"/>
              </a:solidFill>
            </a:endParaRPr>
          </a:p>
        </p:txBody>
      </p:sp>
      <p:pic>
        <p:nvPicPr>
          <p:cNvPr id="9220" name="Picture 5" descr="пальчик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420888"/>
            <a:ext cx="34067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000">
    <p:sndAc>
      <p:stSnd loop="1">
        <p:snd r:embed="rId2" name="LoveString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600" b="1" dirty="0"/>
              <a:t>Громко прозвенел </a:t>
            </a:r>
            <a:r>
              <a:rPr lang="ru-RU" sz="3600" b="1" dirty="0" smtClean="0"/>
              <a:t>…  - </a:t>
            </a:r>
            <a:endParaRPr lang="ru-RU" sz="3600" b="1" dirty="0"/>
          </a:p>
          <a:p>
            <a:pPr algn="ctr"/>
            <a:r>
              <a:rPr lang="ru-RU" sz="3600" b="1" dirty="0"/>
              <a:t>Начинается </a:t>
            </a:r>
            <a:r>
              <a:rPr lang="ru-RU" sz="3600" b="1" dirty="0" smtClean="0"/>
              <a:t>… </a:t>
            </a:r>
            <a:endParaRPr lang="ru-RU" sz="3600" b="1" dirty="0"/>
          </a:p>
          <a:p>
            <a:pPr algn="ctr"/>
            <a:r>
              <a:rPr lang="ru-RU" sz="3600" b="1" dirty="0"/>
              <a:t>Наши ушки на </a:t>
            </a:r>
            <a:r>
              <a:rPr lang="ru-RU" sz="3600" b="1" dirty="0" smtClean="0"/>
              <a:t>… , </a:t>
            </a:r>
            <a:endParaRPr lang="ru-RU" sz="3600" b="1" dirty="0"/>
          </a:p>
          <a:p>
            <a:pPr algn="ctr"/>
            <a:r>
              <a:rPr lang="ru-RU" sz="3600" b="1" dirty="0"/>
              <a:t>Глазки хорошо </a:t>
            </a:r>
            <a:r>
              <a:rPr lang="ru-RU" sz="3600" b="1" dirty="0" smtClean="0"/>
              <a:t>… </a:t>
            </a:r>
            <a:endParaRPr lang="ru-RU" sz="3600" b="1" dirty="0"/>
          </a:p>
          <a:p>
            <a:pPr algn="ctr"/>
            <a:r>
              <a:rPr lang="ru-RU" sz="3600" b="1" dirty="0"/>
              <a:t>Слушаем, </a:t>
            </a:r>
            <a:r>
              <a:rPr lang="ru-RU" sz="3600" b="1" dirty="0" smtClean="0"/>
              <a:t>…  , </a:t>
            </a:r>
            <a:endParaRPr lang="ru-RU" sz="3600" b="1" dirty="0"/>
          </a:p>
          <a:p>
            <a:pPr algn="ctr"/>
            <a:r>
              <a:rPr lang="ru-RU" sz="3600" b="1" dirty="0"/>
              <a:t>Ни минутки </a:t>
            </a:r>
            <a:r>
              <a:rPr lang="ru-RU" sz="3600" b="1" dirty="0" smtClean="0"/>
              <a:t>… </a:t>
            </a:r>
            <a:endParaRPr lang="ru-RU" sz="3600" b="1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95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836613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«Во все стороны»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852738"/>
            <a:ext cx="4330700" cy="19446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660066"/>
                </a:solidFill>
              </a:rPr>
              <a:t>Двигайте глазами </a:t>
            </a:r>
          </a:p>
          <a:p>
            <a:pPr eaLnBrk="1" hangingPunct="1"/>
            <a:r>
              <a:rPr lang="ru-RU" b="1" smtClean="0">
                <a:solidFill>
                  <a:srgbClr val="660066"/>
                </a:solidFill>
              </a:rPr>
              <a:t>вверх-вниз</a:t>
            </a:r>
          </a:p>
          <a:p>
            <a:pPr eaLnBrk="1" hangingPunct="1"/>
            <a:r>
              <a:rPr lang="ru-RU" b="1" smtClean="0">
                <a:solidFill>
                  <a:srgbClr val="660066"/>
                </a:solidFill>
              </a:rPr>
              <a:t>вправо-влево</a:t>
            </a:r>
          </a:p>
        </p:txBody>
      </p:sp>
      <p:pic>
        <p:nvPicPr>
          <p:cNvPr id="13317" name="Picture 5" descr="вверх-вниз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2420938"/>
            <a:ext cx="33083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влево-вправо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2420938"/>
            <a:ext cx="33083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5094">
    <p:sndAc>
      <p:stSnd loop="1">
        <p:snd r:embed="rId3" name="Leopard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25538"/>
            <a:ext cx="3959225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«Кто там?»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996952"/>
            <a:ext cx="5148263" cy="1655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dirty="0" smtClean="0">
                <a:solidFill>
                  <a:srgbClr val="660066"/>
                </a:solidFill>
              </a:rPr>
              <a:t>Зажмурьтесь посильнее</a:t>
            </a:r>
          </a:p>
          <a:p>
            <a:pPr eaLnBrk="1" hangingPunct="1">
              <a:lnSpc>
                <a:spcPct val="90000"/>
              </a:lnSpc>
            </a:pPr>
            <a:endParaRPr lang="ru-RU" sz="2800" b="1" dirty="0" smtClean="0">
              <a:solidFill>
                <a:srgbClr val="6600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2800" b="1" dirty="0" smtClean="0">
                <a:solidFill>
                  <a:srgbClr val="660066"/>
                </a:solidFill>
              </a:rPr>
              <a:t>Широко  откройте глаза</a:t>
            </a:r>
          </a:p>
        </p:txBody>
      </p:sp>
      <p:pic>
        <p:nvPicPr>
          <p:cNvPr id="11268" name="Picture 5" descr="зажмурился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84784"/>
            <a:ext cx="3888432" cy="480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578">
    <p:sndAc>
      <p:stSnd loop="1">
        <p:snd r:embed="rId2" name="LoveAccordian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5175"/>
            <a:ext cx="8218488" cy="10636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«Моргание»</a:t>
            </a:r>
          </a:p>
        </p:txBody>
      </p:sp>
      <p:pic>
        <p:nvPicPr>
          <p:cNvPr id="12291" name="Picture 6" descr="моргание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628800"/>
            <a:ext cx="3796185" cy="47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 loop="1">
        <p:snd r:embed="rId2" name="Pop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600" b="1" dirty="0" smtClean="0"/>
              <a:t>Ребус</a:t>
            </a:r>
            <a:r>
              <a:rPr lang="ru-RU" sz="3600" dirty="0" smtClean="0"/>
              <a:t> — загадка, в которой разгадываемые слова даны в виде рисунков в сочетании с буквами и другими знаками.</a:t>
            </a:r>
            <a:endParaRPr lang="ru-RU" sz="3600" dirty="0"/>
          </a:p>
        </p:txBody>
      </p:sp>
      <p:pic>
        <p:nvPicPr>
          <p:cNvPr id="75780" name="Picture 4" descr="http://infoeto.ru/bezopasnij-internet-v8/63080_html_184a53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789040"/>
            <a:ext cx="6191250" cy="2476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708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b="1" i="1" dirty="0" smtClean="0">
                <a:solidFill>
                  <a:schemeClr val="bg1"/>
                </a:solidFill>
              </a:rPr>
              <a:t>          </a:t>
            </a:r>
          </a:p>
          <a:p>
            <a:pPr eaLnBrk="1" hangingPunct="1"/>
            <a:r>
              <a:rPr lang="ru-RU" alt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						</a:t>
            </a:r>
            <a:r>
              <a:rPr lang="ru-RU" alt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я возил тяжелые камни</a:t>
            </a:r>
          </a:p>
          <a:p>
            <a:pPr eaLnBrk="1" hangingPunct="1"/>
            <a:endParaRPr lang="ru-RU" alt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			- я работал добросовестно</a:t>
            </a:r>
          </a:p>
          <a:p>
            <a:pPr eaLnBrk="1" hangingPunct="1"/>
            <a:r>
              <a:rPr lang="ru-RU" alt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				</a:t>
            </a:r>
          </a:p>
          <a:p>
            <a:pPr eaLnBrk="1" hangingPunct="1"/>
            <a:r>
              <a:rPr lang="ru-RU" alt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			- я строил ХРАМ</a:t>
            </a:r>
            <a:r>
              <a:rPr lang="ru-RU" altLang="ru-RU" b="1" dirty="0" smtClean="0">
                <a:solidFill>
                  <a:schemeClr val="tx1"/>
                </a:solidFill>
              </a:rPr>
              <a:t>         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55576" y="1916832"/>
            <a:ext cx="1944216" cy="93610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755576" y="3356992"/>
            <a:ext cx="1944216" cy="9360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755576" y="4869160"/>
            <a:ext cx="1944216" cy="936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80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428604"/>
            <a:ext cx="8226425" cy="4524375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ru-RU" sz="2800" b="1" dirty="0" smtClean="0"/>
              <a:t>сегодня я узнал…</a:t>
            </a:r>
          </a:p>
          <a:p>
            <a:pPr>
              <a:spcAft>
                <a:spcPct val="0"/>
              </a:spcAft>
            </a:pPr>
            <a:r>
              <a:rPr lang="ru-RU" sz="2800" b="1" dirty="0" smtClean="0"/>
              <a:t>было интересно…</a:t>
            </a:r>
          </a:p>
          <a:p>
            <a:pPr>
              <a:spcAft>
                <a:spcPct val="0"/>
              </a:spcAft>
            </a:pPr>
            <a:r>
              <a:rPr lang="ru-RU" sz="2800" b="1" dirty="0" smtClean="0"/>
              <a:t>было трудно…</a:t>
            </a:r>
          </a:p>
          <a:p>
            <a:pPr>
              <a:spcAft>
                <a:spcPct val="0"/>
              </a:spcAft>
            </a:pPr>
            <a:r>
              <a:rPr lang="ru-RU" sz="2800" b="1" dirty="0" smtClean="0"/>
              <a:t>я выполнял задания…</a:t>
            </a:r>
          </a:p>
          <a:p>
            <a:pPr>
              <a:spcAft>
                <a:spcPct val="0"/>
              </a:spcAft>
            </a:pPr>
            <a:r>
              <a:rPr lang="ru-RU" sz="2800" b="1" dirty="0" smtClean="0"/>
              <a:t>я понял, что…</a:t>
            </a:r>
          </a:p>
          <a:p>
            <a:pPr>
              <a:spcAft>
                <a:spcPct val="0"/>
              </a:spcAft>
            </a:pPr>
            <a:r>
              <a:rPr lang="ru-RU" sz="2800" b="1" dirty="0" smtClean="0"/>
              <a:t>теперь я могу…</a:t>
            </a:r>
          </a:p>
          <a:p>
            <a:pPr>
              <a:spcAft>
                <a:spcPct val="0"/>
              </a:spcAft>
            </a:pPr>
            <a:r>
              <a:rPr lang="ru-RU" sz="2800" b="1" dirty="0" smtClean="0"/>
              <a:t>я почувствовал, что…</a:t>
            </a:r>
          </a:p>
          <a:p>
            <a:pPr>
              <a:spcAft>
                <a:spcPct val="0"/>
              </a:spcAft>
            </a:pPr>
            <a:r>
              <a:rPr lang="ru-RU" sz="2800" b="1" dirty="0" smtClean="0"/>
              <a:t>я приобрел…</a:t>
            </a:r>
          </a:p>
          <a:p>
            <a:pPr>
              <a:spcAft>
                <a:spcPct val="0"/>
              </a:spcAft>
            </a:pPr>
            <a:r>
              <a:rPr lang="ru-RU" sz="2800" b="1" dirty="0" smtClean="0"/>
              <a:t>я научился…</a:t>
            </a:r>
          </a:p>
          <a:p>
            <a:pPr>
              <a:spcAft>
                <a:spcPct val="0"/>
              </a:spcAft>
            </a:pPr>
            <a:r>
              <a:rPr lang="ru-RU" sz="2800" b="1" dirty="0" smtClean="0"/>
              <a:t>у меня получилось …</a:t>
            </a:r>
          </a:p>
          <a:p>
            <a:pPr>
              <a:spcAft>
                <a:spcPct val="0"/>
              </a:spcAft>
            </a:pPr>
            <a:r>
              <a:rPr lang="ru-RU" sz="2800" b="1" dirty="0" smtClean="0"/>
              <a:t>я смог…</a:t>
            </a:r>
          </a:p>
          <a:p>
            <a:pPr>
              <a:spcAft>
                <a:spcPct val="0"/>
              </a:spcAft>
            </a:pPr>
            <a:r>
              <a:rPr lang="ru-RU" sz="2800" b="1" dirty="0" smtClean="0"/>
              <a:t>я попробую…</a:t>
            </a:r>
          </a:p>
          <a:p>
            <a:pPr>
              <a:spcAft>
                <a:spcPct val="0"/>
              </a:spcAft>
            </a:pPr>
            <a:r>
              <a:rPr lang="ru-RU" sz="2800" b="1" dirty="0" smtClean="0"/>
              <a:t>меня удивило…</a:t>
            </a:r>
          </a:p>
          <a:p>
            <a:pPr>
              <a:spcAft>
                <a:spcPct val="0"/>
              </a:spcAft>
            </a:pPr>
            <a:r>
              <a:rPr lang="ru-RU" sz="2800" b="1" dirty="0" smtClean="0"/>
              <a:t>урок дал мне для жизни…</a:t>
            </a:r>
          </a:p>
          <a:p>
            <a:pPr>
              <a:spcAft>
                <a:spcPct val="0"/>
              </a:spcAft>
            </a:pPr>
            <a:r>
              <a:rPr lang="ru-RU" sz="2800" b="1" dirty="0" smtClean="0"/>
              <a:t>мне захотелось…</a:t>
            </a:r>
          </a:p>
          <a:p>
            <a:endParaRPr lang="ru-RU" b="1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185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971600" y="908050"/>
            <a:ext cx="7560840" cy="4826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48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Спасибо </a:t>
            </a:r>
          </a:p>
          <a:p>
            <a:pPr algn="ctr"/>
            <a:r>
              <a:rPr lang="ru-RU" sz="48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за урок</a:t>
            </a:r>
          </a:p>
        </p:txBody>
      </p:sp>
    </p:spTree>
    <p:extLst>
      <p:ext uri="{BB962C8B-B14F-4D97-AF65-F5344CB8AC3E}">
        <p14:creationId xmlns:p14="http://schemas.microsoft.com/office/powerpoint/2010/main" val="71737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600" b="1" dirty="0"/>
              <a:t>Мы пришли сюда </a:t>
            </a:r>
            <a:r>
              <a:rPr lang="ru-RU" sz="3600" b="1" dirty="0" smtClean="0"/>
              <a:t>… , </a:t>
            </a:r>
            <a:endParaRPr lang="ru-RU" sz="3600" b="1" dirty="0"/>
          </a:p>
          <a:p>
            <a:pPr algn="ctr"/>
            <a:r>
              <a:rPr lang="ru-RU" sz="3600" b="1" dirty="0"/>
              <a:t>Не лениться, </a:t>
            </a:r>
            <a:r>
              <a:rPr lang="ru-RU" sz="3600" b="1" dirty="0" smtClean="0"/>
              <a:t>а … ,  </a:t>
            </a:r>
            <a:endParaRPr lang="ru-RU" sz="3600" b="1" dirty="0"/>
          </a:p>
          <a:p>
            <a:pPr algn="ctr"/>
            <a:r>
              <a:rPr lang="ru-RU" sz="3600" b="1" dirty="0"/>
              <a:t>Работаем </a:t>
            </a:r>
            <a:r>
              <a:rPr lang="ru-RU" sz="3600" b="1" dirty="0" smtClean="0"/>
              <a:t>…</a:t>
            </a:r>
          </a:p>
          <a:p>
            <a:pPr algn="ctr"/>
            <a:r>
              <a:rPr lang="ru-RU" sz="3600" b="1" dirty="0" smtClean="0"/>
              <a:t>Слушаем …  !</a:t>
            </a:r>
            <a:endParaRPr lang="ru-RU" sz="36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841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368590" y="476672"/>
            <a:ext cx="8307866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>
            <a:lvl1pPr marL="309563" indent="-309563" algn="l" defTabSz="4064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288"/>
              </a:spcAft>
              <a:buClr>
                <a:srgbClr val="000000"/>
              </a:buClr>
              <a:buSzPct val="100000"/>
              <a:buFont typeface="Times New Roman" pitchFamily="18" charset="0"/>
              <a:defRPr sz="2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73100" indent="-258763" algn="l" defTabSz="4064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038"/>
              </a:spcAft>
              <a:buClr>
                <a:srgbClr val="000000"/>
              </a:buClr>
              <a:buSzPct val="100000"/>
              <a:buFont typeface="Times New Roman" pitchFamily="18" charset="0"/>
              <a:defRPr sz="2500">
                <a:solidFill>
                  <a:srgbClr val="000000"/>
                </a:solidFill>
                <a:latin typeface="+mn-lt"/>
                <a:ea typeface="+mn-ea"/>
              </a:defRPr>
            </a:lvl2pPr>
            <a:lvl3pPr marL="1036638" indent="-206375" algn="l" defTabSz="4064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775"/>
              </a:spcAft>
              <a:buClr>
                <a:srgbClr val="000000"/>
              </a:buClr>
              <a:buSzPct val="100000"/>
              <a:buFont typeface="Times New Roman" pitchFamily="18" charset="0"/>
              <a:defRPr sz="2200">
                <a:solidFill>
                  <a:srgbClr val="000000"/>
                </a:solidFill>
                <a:latin typeface="+mn-lt"/>
                <a:ea typeface="+mn-ea"/>
              </a:defRPr>
            </a:lvl3pPr>
            <a:lvl4pPr marL="1450975" indent="-206375" algn="l" defTabSz="4064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25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</a:defRPr>
            </a:lvl4pPr>
            <a:lvl5pPr marL="1865313" indent="-206375" algn="l" defTabSz="4064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</a:defRPr>
            </a:lvl5pPr>
            <a:lvl6pPr marL="2280994" indent="-207363" algn="l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8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6pPr>
            <a:lvl7pPr marL="2695720" indent="-207363" algn="l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8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7pPr>
            <a:lvl8pPr marL="3110446" indent="-207363" algn="l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8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8pPr>
            <a:lvl9pPr marL="3525172" indent="-207363" algn="l" defTabSz="40752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8" charset="0"/>
              <a:defRPr sz="18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just"/>
            <a:r>
              <a:rPr lang="ru-RU" sz="3200" kern="0" dirty="0" smtClean="0">
                <a:latin typeface="verdana"/>
              </a:rPr>
              <a:t>«Вы талантливые, дети! Когда-нибудь вы сами приятно поразитесь, какие вы умные, как много и хорошо умеете, если будете постоянно работать над собой, ставить новые </a:t>
            </a:r>
            <a:r>
              <a:rPr lang="ru-RU" sz="3200" kern="0" dirty="0" err="1" smtClean="0">
                <a:latin typeface="verdana"/>
              </a:rPr>
              <a:t>цели,стремиться</a:t>
            </a:r>
            <a:r>
              <a:rPr lang="ru-RU" sz="3200" kern="0" dirty="0" smtClean="0">
                <a:latin typeface="verdana"/>
              </a:rPr>
              <a:t> к их достижению…» </a:t>
            </a:r>
          </a:p>
          <a:p>
            <a:pPr algn="r"/>
            <a:endParaRPr lang="ru-RU" sz="3200" kern="0" dirty="0" smtClean="0">
              <a:latin typeface="verdana"/>
            </a:endParaRPr>
          </a:p>
          <a:p>
            <a:pPr algn="r"/>
            <a:r>
              <a:rPr lang="ru-RU" sz="3200" kern="0" dirty="0" smtClean="0">
                <a:latin typeface="verdana"/>
              </a:rPr>
              <a:t>(</a:t>
            </a:r>
            <a:r>
              <a:rPr lang="ru-RU" sz="3200" kern="0" dirty="0" err="1" smtClean="0">
                <a:latin typeface="verdana"/>
              </a:rPr>
              <a:t>Ж.Ж.Руссо</a:t>
            </a:r>
            <a:r>
              <a:rPr lang="ru-RU" sz="3200" kern="0" dirty="0" smtClean="0">
                <a:latin typeface="verdana"/>
              </a:rPr>
              <a:t>) </a:t>
            </a:r>
            <a:endParaRPr lang="ru-RU" sz="3200" kern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92338"/>
            <a:ext cx="2448272" cy="318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64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4963"/>
            <a:ext cx="8226425" cy="959941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Персональный компьютер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0962" name="Picture 2" descr="http://www.3dnews.ru/assets/external/illustrations/2014/10/28/904280/win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411760" y="2780928"/>
            <a:ext cx="4263430" cy="3410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Заголовок 2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643812" cy="633412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cs typeface="Arial" pitchFamily="34" charset="0"/>
              </a:rPr>
              <a:t>Системный блок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39553" y="1268760"/>
            <a:ext cx="8208912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1825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ru-RU" altLang="ru-RU" sz="3200" dirty="0"/>
              <a:t>Персональный компьютер (ПК) - компьютер многоцелевого назначения, предназначенный для работы одного человека (пользователя), достаточно простой в использовании и обслуживании, имеющий небольшие размеры и доступную стоимость. 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11560" y="4797152"/>
            <a:ext cx="7848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3200" dirty="0"/>
              <a:t>Основной частью персонального компьютера является системный блок.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043608" y="836712"/>
            <a:ext cx="475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 dirty="0"/>
              <a:t>В системном блоке находятся: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55576" y="1340768"/>
            <a:ext cx="7524750" cy="5248275"/>
            <a:chOff x="1020" y="890"/>
            <a:chExt cx="4740" cy="3306"/>
          </a:xfrm>
        </p:grpSpPr>
        <p:pic>
          <p:nvPicPr>
            <p:cNvPr id="1034" name="Picture 2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890"/>
              <a:ext cx="3901" cy="3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5" name="Rectangle 23"/>
            <p:cNvSpPr>
              <a:spLocks noChangeArrowheads="1"/>
            </p:cNvSpPr>
            <p:nvPr/>
          </p:nvSpPr>
          <p:spPr bwMode="auto">
            <a:xfrm>
              <a:off x="1156" y="1661"/>
              <a:ext cx="1497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altLang="ru-RU"/>
                <a:t>Процессор (</a:t>
              </a:r>
              <a:r>
                <a:rPr lang="en-US" altLang="ru-RU"/>
                <a:t>CPU)</a:t>
              </a:r>
              <a:endParaRPr lang="ru-RU" altLang="ru-RU"/>
            </a:p>
          </p:txBody>
        </p:sp>
        <p:sp>
          <p:nvSpPr>
            <p:cNvPr id="1036" name="Rectangle 24"/>
            <p:cNvSpPr>
              <a:spLocks noChangeArrowheads="1"/>
            </p:cNvSpPr>
            <p:nvPr/>
          </p:nvSpPr>
          <p:spPr bwMode="auto">
            <a:xfrm>
              <a:off x="1927" y="1071"/>
              <a:ext cx="544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>
                <a:lnSpc>
                  <a:spcPct val="80000"/>
                </a:lnSpc>
              </a:pPr>
              <a:r>
                <a:rPr lang="ru-RU" altLang="ru-RU"/>
                <a:t>Кулер </a:t>
              </a:r>
            </a:p>
          </p:txBody>
        </p:sp>
        <p:sp>
          <p:nvSpPr>
            <p:cNvPr id="1037" name="Rectangle 25"/>
            <p:cNvSpPr>
              <a:spLocks noChangeArrowheads="1"/>
            </p:cNvSpPr>
            <p:nvPr/>
          </p:nvSpPr>
          <p:spPr bwMode="auto">
            <a:xfrm>
              <a:off x="3878" y="980"/>
              <a:ext cx="1882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altLang="ru-RU"/>
                <a:t>Оперативная память (</a:t>
              </a:r>
              <a:r>
                <a:rPr lang="en-US" altLang="ru-RU"/>
                <a:t>RAM)</a:t>
              </a:r>
              <a:endParaRPr lang="ru-RU" altLang="ru-RU"/>
            </a:p>
          </p:txBody>
        </p:sp>
        <p:sp>
          <p:nvSpPr>
            <p:cNvPr id="1038" name="Rectangle 26"/>
            <p:cNvSpPr>
              <a:spLocks noChangeArrowheads="1"/>
            </p:cNvSpPr>
            <p:nvPr/>
          </p:nvSpPr>
          <p:spPr bwMode="auto">
            <a:xfrm>
              <a:off x="3878" y="1388"/>
              <a:ext cx="1225" cy="3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altLang="ru-RU"/>
                <a:t>Блок питания</a:t>
              </a:r>
            </a:p>
          </p:txBody>
        </p:sp>
        <p:sp>
          <p:nvSpPr>
            <p:cNvPr id="1039" name="Rectangle 27"/>
            <p:cNvSpPr>
              <a:spLocks noChangeArrowheads="1"/>
            </p:cNvSpPr>
            <p:nvPr/>
          </p:nvSpPr>
          <p:spPr bwMode="auto">
            <a:xfrm>
              <a:off x="4422" y="2613"/>
              <a:ext cx="1225" cy="3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altLang="ru-RU"/>
                <a:t>Дисковод для </a:t>
              </a:r>
            </a:p>
            <a:p>
              <a:pPr algn="ctr" eaLnBrk="1" hangingPunct="1"/>
              <a:r>
                <a:rPr lang="ru-RU" altLang="ru-RU"/>
                <a:t>оптических дисков</a:t>
              </a:r>
            </a:p>
          </p:txBody>
        </p:sp>
        <p:sp>
          <p:nvSpPr>
            <p:cNvPr id="1040" name="Rectangle 28"/>
            <p:cNvSpPr>
              <a:spLocks noChangeArrowheads="1"/>
            </p:cNvSpPr>
            <p:nvPr/>
          </p:nvSpPr>
          <p:spPr bwMode="auto">
            <a:xfrm>
              <a:off x="4150" y="3883"/>
              <a:ext cx="1315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altLang="ru-RU"/>
                <a:t>Жёсткий диск (</a:t>
              </a:r>
              <a:r>
                <a:rPr lang="en-US" altLang="ru-RU"/>
                <a:t>HDD)</a:t>
              </a:r>
              <a:endParaRPr lang="ru-RU" altLang="ru-RU"/>
            </a:p>
          </p:txBody>
        </p:sp>
        <p:sp>
          <p:nvSpPr>
            <p:cNvPr id="1041" name="Rectangle 29"/>
            <p:cNvSpPr>
              <a:spLocks noChangeArrowheads="1"/>
            </p:cNvSpPr>
            <p:nvPr/>
          </p:nvSpPr>
          <p:spPr bwMode="auto">
            <a:xfrm>
              <a:off x="2154" y="3656"/>
              <a:ext cx="1225" cy="3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altLang="ru-RU"/>
                <a:t>Материнская </a:t>
              </a:r>
            </a:p>
            <a:p>
              <a:pPr algn="ctr" eaLnBrk="1" hangingPunct="1"/>
              <a:r>
                <a:rPr lang="ru-RU" altLang="ru-RU"/>
                <a:t>плата</a:t>
              </a:r>
            </a:p>
          </p:txBody>
        </p:sp>
        <p:sp>
          <p:nvSpPr>
            <p:cNvPr id="1042" name="Rectangle 30"/>
            <p:cNvSpPr>
              <a:spLocks noChangeArrowheads="1"/>
            </p:cNvSpPr>
            <p:nvPr/>
          </p:nvSpPr>
          <p:spPr bwMode="auto">
            <a:xfrm>
              <a:off x="1020" y="2296"/>
              <a:ext cx="1089" cy="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ru-RU" altLang="ru-RU"/>
                <a:t>Видеокарта </a:t>
              </a:r>
            </a:p>
            <a:p>
              <a:pPr algn="ctr" eaLnBrk="1" hangingPunct="1"/>
              <a:r>
                <a:rPr lang="ru-RU" altLang="ru-RU"/>
                <a:t>(</a:t>
              </a:r>
              <a:r>
                <a:rPr lang="en-US" altLang="ru-RU"/>
                <a:t>Video Card)</a:t>
              </a:r>
              <a:endParaRPr lang="ru-RU" altLang="ru-RU"/>
            </a:p>
          </p:txBody>
        </p:sp>
        <p:sp>
          <p:nvSpPr>
            <p:cNvPr id="1043" name="Rectangle 31"/>
            <p:cNvSpPr>
              <a:spLocks noChangeArrowheads="1"/>
            </p:cNvSpPr>
            <p:nvPr/>
          </p:nvSpPr>
          <p:spPr bwMode="auto">
            <a:xfrm>
              <a:off x="3696" y="2432"/>
              <a:ext cx="953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</p:spTree>
    <p:extLst>
      <p:ext uri="{BB962C8B-B14F-4D97-AF65-F5344CB8AC3E}">
        <p14:creationId xmlns:p14="http://schemas.microsoft.com/office/powerpoint/2010/main" val="293600873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7" grpId="1"/>
      <p:bldP spid="16388" grpId="0"/>
      <p:bldP spid="16388" grpId="1"/>
      <p:bldP spid="163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2"/>
          <p:cNvSpPr>
            <a:spLocks/>
          </p:cNvSpPr>
          <p:nvPr/>
        </p:nvSpPr>
        <p:spPr bwMode="auto">
          <a:xfrm>
            <a:off x="1115616" y="332656"/>
            <a:ext cx="7643812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chemeClr val="tx2"/>
                </a:solidFill>
                <a:latin typeface="Calibri" pitchFamily="34" charset="0"/>
              </a:rPr>
              <a:t>Внешние устройства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116013" y="836613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ru-RU" altLang="ru-RU" sz="2400" dirty="0"/>
              <a:t>Все  устройства компьютера, которые не входят в состав системного блока, называются внешними. 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1258888" y="4508500"/>
            <a:ext cx="1943100" cy="431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Клавиатура</a:t>
            </a:r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V="1">
            <a:off x="2914650" y="2852738"/>
            <a:ext cx="1873250" cy="1655762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851275" y="4508500"/>
            <a:ext cx="1943100" cy="431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Монитор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300788" y="4508500"/>
            <a:ext cx="1943100" cy="431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Мышь</a:t>
            </a:r>
          </a:p>
        </p:txBody>
      </p:sp>
      <p:sp>
        <p:nvSpPr>
          <p:cNvPr id="4" name="Line 28"/>
          <p:cNvSpPr>
            <a:spLocks noChangeShapeType="1"/>
          </p:cNvSpPr>
          <p:nvPr/>
        </p:nvSpPr>
        <p:spPr bwMode="auto">
          <a:xfrm flipH="1" flipV="1">
            <a:off x="4787900" y="2852738"/>
            <a:ext cx="0" cy="1655762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" name="Line 28"/>
          <p:cNvSpPr>
            <a:spLocks noChangeShapeType="1"/>
          </p:cNvSpPr>
          <p:nvPr/>
        </p:nvSpPr>
        <p:spPr bwMode="auto">
          <a:xfrm flipH="1" flipV="1">
            <a:off x="4787900" y="2852738"/>
            <a:ext cx="2016125" cy="1655762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 type="triangle" w="med" len="med"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779838" y="1773238"/>
            <a:ext cx="1943100" cy="10795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Основные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внешние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устройства </a:t>
            </a:r>
          </a:p>
        </p:txBody>
      </p:sp>
    </p:spTree>
    <p:extLst>
      <p:ext uri="{BB962C8B-B14F-4D97-AF65-F5344CB8AC3E}">
        <p14:creationId xmlns:p14="http://schemas.microsoft.com/office/powerpoint/2010/main" val="359661376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24" grpId="0" animBg="1"/>
      <p:bldP spid="2" grpId="0" animBg="1"/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2" descr="E:\Плакаты\Знакомство с клавиатур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492375"/>
            <a:ext cx="6507163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16013" y="1196975"/>
            <a:ext cx="2616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0070C0"/>
                </a:solidFill>
              </a:rPr>
              <a:t>Функциональные</a:t>
            </a:r>
          </a:p>
          <a:p>
            <a:pPr algn="ctr" eaLnBrk="1" hangingPunct="1"/>
            <a:r>
              <a:rPr lang="ru-RU" altLang="ru-RU" sz="2400">
                <a:solidFill>
                  <a:srgbClr val="0070C0"/>
                </a:solidFill>
              </a:rPr>
              <a:t> клавиши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32213" y="5259388"/>
            <a:ext cx="20097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333333"/>
                </a:solidFill>
              </a:rPr>
              <a:t>Символьные</a:t>
            </a:r>
          </a:p>
          <a:p>
            <a:pPr algn="ctr" eaLnBrk="1" hangingPunct="1"/>
            <a:r>
              <a:rPr lang="ru-RU" altLang="ru-RU" sz="2400">
                <a:solidFill>
                  <a:srgbClr val="333333"/>
                </a:solidFill>
              </a:rPr>
              <a:t> клавиши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372225" y="4986338"/>
            <a:ext cx="25574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339933"/>
                </a:solidFill>
              </a:rPr>
              <a:t>Клавиши</a:t>
            </a:r>
          </a:p>
          <a:p>
            <a:pPr algn="ctr" eaLnBrk="1" hangingPunct="1"/>
            <a:r>
              <a:rPr lang="ru-RU" altLang="ru-RU" sz="2400">
                <a:solidFill>
                  <a:srgbClr val="339933"/>
                </a:solidFill>
              </a:rPr>
              <a:t>управления</a:t>
            </a:r>
          </a:p>
          <a:p>
            <a:pPr algn="ctr" eaLnBrk="1" hangingPunct="1"/>
            <a:r>
              <a:rPr lang="ru-RU" altLang="ru-RU" sz="2400">
                <a:solidFill>
                  <a:srgbClr val="339933"/>
                </a:solidFill>
              </a:rPr>
              <a:t> курсором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286500" y="1187450"/>
            <a:ext cx="26447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CC6600"/>
                </a:solidFill>
              </a:rPr>
              <a:t>Дополнительная </a:t>
            </a:r>
          </a:p>
          <a:p>
            <a:pPr algn="ctr" eaLnBrk="1" hangingPunct="1"/>
            <a:r>
              <a:rPr lang="ru-RU" altLang="ru-RU" sz="2400">
                <a:solidFill>
                  <a:srgbClr val="CC6600"/>
                </a:solidFill>
              </a:rPr>
              <a:t>клавиатура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87450" y="5373688"/>
            <a:ext cx="21478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FF0000"/>
                </a:solidFill>
              </a:rPr>
              <a:t>Специальные</a:t>
            </a:r>
          </a:p>
          <a:p>
            <a:pPr algn="ctr" eaLnBrk="1" hangingPunct="1"/>
            <a:r>
              <a:rPr lang="ru-RU" altLang="ru-RU" sz="2400">
                <a:solidFill>
                  <a:srgbClr val="FF0000"/>
                </a:solidFill>
              </a:rPr>
              <a:t>клавиши</a:t>
            </a:r>
          </a:p>
        </p:txBody>
      </p:sp>
      <p:cxnSp>
        <p:nvCxnSpPr>
          <p:cNvPr id="21" name="Прямая со стрелкой 20"/>
          <p:cNvCxnSpPr>
            <a:cxnSpLocks noChangeShapeType="1"/>
          </p:cNvCxnSpPr>
          <p:nvPr/>
        </p:nvCxnSpPr>
        <p:spPr bwMode="auto">
          <a:xfrm rot="5400000">
            <a:off x="6988969" y="2713832"/>
            <a:ext cx="1143000" cy="214312"/>
          </a:xfrm>
          <a:prstGeom prst="straightConnector1">
            <a:avLst/>
          </a:prstGeom>
          <a:noFill/>
          <a:ln w="25400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Прямая со стрелкой 28"/>
          <p:cNvCxnSpPr>
            <a:cxnSpLocks noChangeShapeType="1"/>
          </p:cNvCxnSpPr>
          <p:nvPr/>
        </p:nvCxnSpPr>
        <p:spPr bwMode="auto">
          <a:xfrm rot="16200000" flipV="1">
            <a:off x="3789363" y="4759325"/>
            <a:ext cx="1143000" cy="142875"/>
          </a:xfrm>
          <a:prstGeom prst="straightConnector1">
            <a:avLst/>
          </a:prstGeom>
          <a:noFill/>
          <a:ln w="25400" algn="ctr">
            <a:solidFill>
              <a:srgbClr val="33333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41" name="Line 21"/>
          <p:cNvSpPr>
            <a:spLocks noChangeShapeType="1"/>
          </p:cNvSpPr>
          <p:nvPr/>
        </p:nvSpPr>
        <p:spPr bwMode="auto">
          <a:xfrm flipH="1">
            <a:off x="2843213" y="1773238"/>
            <a:ext cx="433387" cy="1150937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>
            <a:off x="3276600" y="1773238"/>
            <a:ext cx="790575" cy="1150937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>
            <a:off x="3276600" y="1773238"/>
            <a:ext cx="1727200" cy="10795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44" name="Line 24"/>
          <p:cNvSpPr>
            <a:spLocks noChangeShapeType="1"/>
          </p:cNvSpPr>
          <p:nvPr/>
        </p:nvSpPr>
        <p:spPr bwMode="auto">
          <a:xfrm flipH="1" flipV="1">
            <a:off x="6443663" y="3573463"/>
            <a:ext cx="504825" cy="1800225"/>
          </a:xfrm>
          <a:prstGeom prst="line">
            <a:avLst/>
          </a:prstGeom>
          <a:noFill/>
          <a:ln w="28575">
            <a:solidFill>
              <a:srgbClr val="33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 flipH="1" flipV="1">
            <a:off x="6156325" y="4221163"/>
            <a:ext cx="792163" cy="1152525"/>
          </a:xfrm>
          <a:prstGeom prst="line">
            <a:avLst/>
          </a:prstGeom>
          <a:noFill/>
          <a:ln w="28575">
            <a:solidFill>
              <a:srgbClr val="33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46" name="Line 26"/>
          <p:cNvSpPr>
            <a:spLocks noChangeShapeType="1"/>
          </p:cNvSpPr>
          <p:nvPr/>
        </p:nvSpPr>
        <p:spPr bwMode="auto">
          <a:xfrm flipH="1" flipV="1">
            <a:off x="1908175" y="4076700"/>
            <a:ext cx="431800" cy="13684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 flipV="1">
            <a:off x="2339975" y="3933825"/>
            <a:ext cx="3024188" cy="1511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9" name="Заголовок 2"/>
          <p:cNvSpPr>
            <a:spLocks/>
          </p:cNvSpPr>
          <p:nvPr/>
        </p:nvSpPr>
        <p:spPr bwMode="auto">
          <a:xfrm>
            <a:off x="1042988" y="0"/>
            <a:ext cx="7643812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chemeClr val="tx2"/>
                </a:solidFill>
                <a:latin typeface="Calibri" pitchFamily="34" charset="0"/>
              </a:rPr>
              <a:t>Клавиатура</a:t>
            </a:r>
            <a:r>
              <a:rPr lang="ru-RU" altLang="ru-RU" sz="4400" b="1">
                <a:solidFill>
                  <a:schemeClr val="tx2"/>
                </a:solidFill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39494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30741" grpId="0" animBg="1"/>
      <p:bldP spid="30742" grpId="0" animBg="1"/>
      <p:bldP spid="30743" grpId="0" animBg="1"/>
      <p:bldP spid="30744" grpId="0" animBg="1"/>
      <p:bldP spid="30745" grpId="0" animBg="1"/>
      <p:bldP spid="30746" grpId="0" animBg="1"/>
      <p:bldP spid="307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6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21209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Заголовок 2"/>
          <p:cNvSpPr>
            <a:spLocks/>
          </p:cNvSpPr>
          <p:nvPr/>
        </p:nvSpPr>
        <p:spPr bwMode="auto">
          <a:xfrm>
            <a:off x="1043608" y="188640"/>
            <a:ext cx="7643812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3600" b="1" dirty="0">
                <a:solidFill>
                  <a:schemeClr val="tx2"/>
                </a:solidFill>
                <a:latin typeface="Calibri" pitchFamily="34" charset="0"/>
              </a:rPr>
              <a:t>Мышь</a:t>
            </a:r>
            <a:endParaRPr lang="ru-RU" altLang="ru-RU" sz="4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042988" y="692150"/>
            <a:ext cx="7848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ru-RU" altLang="ru-RU" sz="2400"/>
              <a:t>Манипулятор «мышь» - одно из основных указательных устройств ввода, обеспечивающих взаимодействие пользователя с компьютером.</a:t>
            </a:r>
          </a:p>
        </p:txBody>
      </p:sp>
      <p:pic>
        <p:nvPicPr>
          <p:cNvPr id="31759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88840"/>
            <a:ext cx="220694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7" descr="http://shopv.ru/images/ALL/100192/10715/manipulytorlogitechm515usbsinij910002097_343861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149080"/>
            <a:ext cx="2920838" cy="22855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959768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0.9"/>
</p:tagLst>
</file>

<file path=ppt/theme/theme1.xml><?xml version="1.0" encoding="utf-8"?>
<a:theme xmlns:a="http://schemas.openxmlformats.org/drawingml/2006/main" name="шаблон_к_Урокам_математики_60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505</Words>
  <Application>Microsoft Office PowerPoint</Application>
  <PresentationFormat>Экран (4:3)</PresentationFormat>
  <Paragraphs>128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шаблон_к_Урокам_математики_60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</vt:lpstr>
      <vt:lpstr>Системный блок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Физкультминутка</vt:lpstr>
      <vt:lpstr>1. Упражнения для улучшения мозгового кровообращения </vt:lpstr>
      <vt:lpstr>2. Упражнение общего воздействия </vt:lpstr>
      <vt:lpstr>3. Упражнения для снятия утомления  с плечевого пояса и рук </vt:lpstr>
      <vt:lpstr>4. Упражнение для снятия напряжения с мышц туловища </vt:lpstr>
      <vt:lpstr>«Вращение глазами»</vt:lpstr>
      <vt:lpstr>«Пальчик»</vt:lpstr>
      <vt:lpstr>«Во все стороны»</vt:lpstr>
      <vt:lpstr>«Кто там?»</vt:lpstr>
      <vt:lpstr>«Моргание»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HOME</cp:lastModifiedBy>
  <cp:revision>27</cp:revision>
  <dcterms:created xsi:type="dcterms:W3CDTF">2016-11-15T17:38:36Z</dcterms:created>
  <dcterms:modified xsi:type="dcterms:W3CDTF">2017-03-14T18:23:27Z</dcterms:modified>
</cp:coreProperties>
</file>