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84" r:id="rId4"/>
    <p:sldId id="270" r:id="rId5"/>
    <p:sldId id="281" r:id="rId6"/>
    <p:sldId id="258" r:id="rId7"/>
    <p:sldId id="285" r:id="rId8"/>
    <p:sldId id="271" r:id="rId9"/>
    <p:sldId id="261" r:id="rId10"/>
    <p:sldId id="262" r:id="rId11"/>
    <p:sldId id="272" r:id="rId12"/>
    <p:sldId id="263" r:id="rId13"/>
    <p:sldId id="273" r:id="rId14"/>
    <p:sldId id="265" r:id="rId15"/>
    <p:sldId id="264" r:id="rId16"/>
    <p:sldId id="266" r:id="rId17"/>
    <p:sldId id="267" r:id="rId18"/>
    <p:sldId id="268" r:id="rId19"/>
    <p:sldId id="274" r:id="rId20"/>
    <p:sldId id="269" r:id="rId21"/>
    <p:sldId id="287" r:id="rId22"/>
    <p:sldId id="286" r:id="rId23"/>
    <p:sldId id="282" r:id="rId24"/>
    <p:sldId id="288" r:id="rId25"/>
    <p:sldId id="280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551709"/>
            <a:ext cx="6815669" cy="2119746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Речевое </a:t>
            </a:r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развитие детей младшего дошкольного </a:t>
            </a:r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возраста</a:t>
            </a:r>
            <a:endParaRPr lang="ru-RU" sz="4000" b="1" i="1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71455"/>
            <a:ext cx="6815669" cy="15240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Консультация для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родителей.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Подготовила и провела:</a:t>
            </a:r>
          </a:p>
          <a:p>
            <a:pPr algn="r"/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у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читель-логопед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ГБОУ Гимназия № 2072 </a:t>
            </a:r>
          </a:p>
          <a:p>
            <a:pPr algn="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Стасуй Наталья Викторовна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4067" y="70931"/>
            <a:ext cx="2985248" cy="4107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7324" y="72444"/>
            <a:ext cx="2977201" cy="4096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6835" y="2768713"/>
            <a:ext cx="2921355" cy="4020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6580" y="2772096"/>
            <a:ext cx="2903366" cy="399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Типичные ошибки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5401" y="2556932"/>
            <a:ext cx="9691254" cy="3318936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Семантические замены: лиса=кошка, звонок=колокольчик, курица-петух, шляпа=шапка, туфли=ботинки, перчатки=варежки, стакан=чашка, чай=чайник и т.п.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Замена существительного глаголом: поливать цветы=лейка, варить=кастрюля, сказки читать=книга, гладить=утюг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«Правильные» ошибки или словотворчество: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поливалка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поливайка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=лейка,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звончонок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=колокольчик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4004" y="16320"/>
            <a:ext cx="3263156" cy="4490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8108" y="2209840"/>
            <a:ext cx="3387898" cy="46620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1597" y="31052"/>
            <a:ext cx="3184810" cy="43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Типичные ошибки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Замены слов, обусловленные общностью ситуации: , поливает куклу-моет , льёт цветы=поливает, песок собирают=подметают;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Нарушение навыков словоизменения (слова употребляются только в исходной форме): она пить, девочка спать, мыть посуду, мусор собирать. (Что делает девочка?)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Нарушение навыков словообразования: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причесает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расчесает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посаживают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давает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(баранку), метает (песок).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3098" y="-245411"/>
            <a:ext cx="5346898" cy="73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154" y="-124691"/>
            <a:ext cx="498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7827" y="-205196"/>
            <a:ext cx="5233891" cy="720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4293" y="-261774"/>
            <a:ext cx="5270670" cy="72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6849" y="-243976"/>
            <a:ext cx="5339869" cy="73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Типичные ошибки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Нарушение  способов согласования слов в словосочетаниях или фразе, пропуск предлогов или их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лепетные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варианты: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 чем сидят? –стульчике, а туе, на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стульчикаф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Чем едят суп? – из ложки,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воськи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ложки, из тарелки, с ложкой надо есть суп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чем варят суп? – кастрюле, это кастрюля, вот этой-кастрюля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48" y="787637"/>
            <a:ext cx="11050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Условный эталон нормы развития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речи к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3 годам:</a:t>
            </a:r>
            <a:endParaRPr lang="ru-RU" sz="3200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7128" y="1571222"/>
            <a:ext cx="49068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понимание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речи сформировано полностью (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понимает обращенную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 нему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речь взрослого;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понимает содержание литературных произведений, адресованных детям этого возраста: стихи,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потешки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и т.д.);       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                   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ребенок осуществляет коммуникацию с помощью предложений из 3-4 слов и более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способен поддерживать элементарный диалог со взрослыми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9" y="1970469"/>
            <a:ext cx="4945775" cy="321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41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5" y="737587"/>
            <a:ext cx="4816697" cy="55086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55314" y="1313644"/>
            <a:ext cx="4675030" cy="3863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бегемот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гусеница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матрешка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колокольчик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кастрюля</a:t>
            </a:r>
          </a:p>
        </p:txBody>
      </p:sp>
    </p:spTree>
    <p:extLst>
      <p:ext uri="{BB962C8B-B14F-4D97-AF65-F5344CB8AC3E}">
        <p14:creationId xmlns:p14="http://schemas.microsoft.com/office/powerpoint/2010/main" val="412064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974" y="671727"/>
            <a:ext cx="106637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Условия формирования у детей правильной, лексически богатой и фонетически четкой речи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1773" y="1955007"/>
            <a:ext cx="551645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	Уровень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развития речи ребенка (без речевой патологии) в основном определяется правильностью речи окружающих его людей. Именно речь окружающих формирует у него богатый или бедный словарный запас, развернутую или односложную фразу и пр.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	Часто в семье, подлаживаясь к языку малыша, лепечут, сюсюкают с ним («Вовочке бо-бо»; «Машенька будет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ням-ням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»). Подобная манера общения не только не стимулирует ребенка к овладению правильным звукопроизношением, но и надолго закрепляет его недостатки.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66" y="2163650"/>
            <a:ext cx="4503351" cy="321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5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6069" y="901521"/>
            <a:ext cx="40568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	Часто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детей побуждают заучивать слишком трудные для их произносительных возможностей стихотворения. В результате перегрузки физиологических механизмов речи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возрастные неправильности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произношения закрепляются и даже приумножаются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	Для полноценного развития речи очень важно читать ребенку книги, рассказывать сказки и действительные жизненные истории.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6" y="901521"/>
            <a:ext cx="4301542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3637476"/>
            <a:ext cx="4301542" cy="244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79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611" y="721217"/>
            <a:ext cx="10625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/>
              <a:t>	</a:t>
            </a:r>
            <a:r>
              <a:rPr lang="ru-RU" sz="2270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endParaRPr lang="ru-RU" sz="227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611" y="721217"/>
            <a:ext cx="46036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accent5">
                    <a:lumMod val="50000"/>
                  </a:schemeClr>
                </a:solidFill>
              </a:rPr>
              <a:t>	Развитие 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</a:rPr>
              <a:t>речи воспринимается как целенаправленные и организованные занятия с ребёнком. А это подразумевает, что взрослым необходимо к ним подготавливаться, изыскивать свободные минуты, изучать специальную литературу. Неудивительно, что мама опускает руки и даже не представляет, что нужно делать.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accent5">
                    <a:lumMod val="50000"/>
                  </a:schemeClr>
                </a:solidFill>
              </a:rPr>
              <a:t>	А 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</a:rPr>
              <a:t>между тем немногие родители понимают, что обыденное взаимодействие с ребёнком во время приёма или приготовления пищи, укладывания в кроватку, гуляния на свежем воздухе, уборки комнаты, путешествия в транспортном средстве – это и есть самое настоящее и полноценное речевое развитие!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61" y="721217"/>
            <a:ext cx="4197171" cy="285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25" y="3575293"/>
            <a:ext cx="4378816" cy="2628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459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73026" y="1936819"/>
            <a:ext cx="4086896" cy="34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	К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исправлению речевых ошибок надо подходить весьма осторожно. Ни в коем случае не ругайте малыша за его плохую речь и не требуйте от него немедленного верного повтора трудного для него слова. Такие методы приводят к тому, что ребенок вообще отказывается говорить, замыкается в себе. Исправлять ошибки нужно тактично, доброжелательным тоном.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5" y="1270295"/>
            <a:ext cx="5292948" cy="314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3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217" y="631064"/>
            <a:ext cx="107796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600" dirty="0" smtClean="0"/>
              <a:t>    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Механическая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дислалия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 - нарушение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звукопроизношения, которое вызывается органическими дефектами периферического речевого аппарата, его костного и мышечного строения. Дефекты строения челюстей ведут к аномалии прикуса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 Аномалии прикуса могут иметь несколько вариантов.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37" y="2526054"/>
            <a:ext cx="9530366" cy="24928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1217" y="5221138"/>
            <a:ext cx="104190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1600" algn="just">
              <a:spcBef>
                <a:spcPts val="420"/>
              </a:spcBef>
              <a:spcAft>
                <a:spcPts val="420"/>
              </a:spcAft>
            </a:pPr>
            <a:r>
              <a:rPr lang="ru-RU" sz="2600" dirty="0" smtClean="0"/>
              <a:t>   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Нормальным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считается такой прикус, когда при смыкании челюстей верхние зубы слегка прикрывают нижние. </a:t>
            </a:r>
          </a:p>
        </p:txBody>
      </p:sp>
    </p:spTree>
    <p:extLst>
      <p:ext uri="{BB962C8B-B14F-4D97-AF65-F5344CB8AC3E}">
        <p14:creationId xmlns:p14="http://schemas.microsoft.com/office/powerpoint/2010/main" val="31996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9754" y="727168"/>
            <a:ext cx="1021910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Список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литературы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Безрукова О.А.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Каленкова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О.Н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. 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Методика определения уровня речевого развития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детей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дошкольного возраста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.»</a:t>
            </a:r>
          </a:p>
          <a:p>
            <a:pPr algn="just"/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Филичева Т. Б. и др. Основы логопедии: Учеб. пособие для студентов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пед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институтов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по спец. «Педагогика и психология (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дошк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.)»</a:t>
            </a:r>
          </a:p>
          <a:p>
            <a:pPr algn="just"/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Филичева Т.Б., Туманова Т.В.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Дидактические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материалы для обследования и формирования речи детей дошкольного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возраста</a:t>
            </a:r>
          </a:p>
          <a:p>
            <a:pPr algn="just"/>
            <a:endParaRPr lang="ru-RU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Т.А.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Ткаченко Т.А.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Рабочая тетрадь. Комплексное обследование дошкольника. 3-6 лет</a:t>
            </a:r>
          </a:p>
          <a:p>
            <a:endParaRPr lang="ru-RU" sz="2400" dirty="0" smtClean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4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8219" y="648519"/>
            <a:ext cx="5563673" cy="546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 речевой продукции присутствуют слова, обозначающие предметы, действия, признаки, выходящие за рамки обиходно-бытовой тематики (шишка, крокодил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algn="just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происходит овладение основными грамматическими формами;    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         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слоговая структура слова нарушается редко, главным образом в малознакомых словах или словах со сложной слоговой структурой.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звукопроизношение в стадии формирования, это объясняется несовершенством артикуляционного аппарата, а также недостаточным уровнем фонематического восприятия.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5" y="1667975"/>
            <a:ext cx="4861718" cy="324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93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Условный эталон нормы формирования звукопроизношения</a:t>
            </a:r>
            <a:endParaRPr lang="ru-RU" sz="3400" b="1" dirty="0">
              <a:latin typeface="Segoe Print" panose="020006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2431503"/>
            <a:ext cx="8520545" cy="36959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492" y="594367"/>
            <a:ext cx="10779615" cy="318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Физиологические несовершенства звукопроизношения у детей дошкольного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возраста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indent="101600" algn="just">
              <a:spcBef>
                <a:spcPts val="420"/>
              </a:spcBef>
              <a:spcAft>
                <a:spcPts val="42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Недостатки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звукопроизношения, прежде всего, вызваны недостаточным развитием движений органов артикуляционного аппарата: языка, губ, мягкого нёба, нижней челюсти. Второй причиной является недостаточная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сформированность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речевого, или фонематического, слуха, т. е. способности воспринимать на слух и точно дифференцировать все звуки речи (фонемы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  <a:p>
            <a:pPr indent="101600" algn="just">
              <a:spcBef>
                <a:spcPts val="420"/>
              </a:spcBef>
              <a:spcAft>
                <a:spcPts val="420"/>
              </a:spcAft>
            </a:pP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indent="101600" algn="just">
              <a:spcBef>
                <a:spcPts val="420"/>
              </a:spcBef>
              <a:spcAft>
                <a:spcPts val="42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343" y="3061548"/>
            <a:ext cx="6096000" cy="306750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01600" algn="just">
              <a:spcBef>
                <a:spcPts val="420"/>
              </a:spcBef>
              <a:spcAft>
                <a:spcPts val="420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Наиболее типичными возрастными несовершенствами звукопроизношения у детей трехлетнего возраста являются следующие:</a:t>
            </a:r>
          </a:p>
          <a:p>
            <a:pPr marL="457200" indent="-457200" algn="just">
              <a:spcBef>
                <a:spcPts val="420"/>
              </a:spcBef>
              <a:spcAft>
                <a:spcPts val="42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согласные звуки произносятся смягченно;</a:t>
            </a:r>
          </a:p>
          <a:p>
            <a:pPr marL="457200" indent="-457200" algn="just">
              <a:spcBef>
                <a:spcPts val="420"/>
              </a:spcBef>
              <a:spcAft>
                <a:spcPts val="42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замена фонем ш, ж, ч, щ свистящими с, з;</a:t>
            </a:r>
          </a:p>
          <a:p>
            <a:pPr marL="457200" indent="-457200" algn="just">
              <a:spcBef>
                <a:spcPts val="420"/>
              </a:spcBef>
              <a:spcAft>
                <a:spcPts val="42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дети совсем не произносят звук р;</a:t>
            </a:r>
          </a:p>
          <a:p>
            <a:pPr marL="457200" indent="-457200" algn="just">
              <a:spcBef>
                <a:spcPts val="420"/>
              </a:spcBef>
              <a:spcAft>
                <a:spcPts val="42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звук л чаше всего смягчается;</a:t>
            </a:r>
          </a:p>
          <a:p>
            <a:pPr marL="457200" indent="-457200" algn="just">
              <a:spcBef>
                <a:spcPts val="420"/>
              </a:spcBef>
              <a:spcAft>
                <a:spcPts val="42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звуки г, к, х или отсутствуют, или заменяются т и д.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84" y="3061548"/>
            <a:ext cx="4040482" cy="278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7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581" y="734291"/>
            <a:ext cx="105017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Безрукова О.А.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Каленкова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 О.Н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«Методика определения уровня речевого развития 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детей дошкольного возраста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.»</a:t>
            </a:r>
          </a:p>
          <a:p>
            <a:r>
              <a:rPr lang="ru-RU" b="1" dirty="0">
                <a:latin typeface="Segoe Print" panose="02000600000000000000" pitchFamily="2" charset="0"/>
              </a:rPr>
              <a:t/>
            </a:r>
            <a:br>
              <a:rPr lang="ru-RU" b="1" dirty="0">
                <a:latin typeface="Segoe Print" panose="02000600000000000000" pitchFamily="2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04" y="2182800"/>
            <a:ext cx="4005695" cy="380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4248" y="645970"/>
            <a:ext cx="105993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Первичное логопедическое обследование 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включает следующие разделы: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4248" y="2006522"/>
            <a:ext cx="53962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предварительное собеседование;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состояние лексикона (сущ., прил., гл.) – понимание и употребление;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грамматическая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компетенция (словообразование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словоизменение, предлоги) –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понимание и употребление;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состояние фонематического слуха, слоговой структуры слова;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состояние связной/фразовой речи.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54" y="2302813"/>
            <a:ext cx="4690056" cy="312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44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Для быстрой записи выводов и оценок используются условные обозначения:</a:t>
            </a:r>
            <a:endParaRPr lang="ru-RU" sz="34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255" y="2556931"/>
            <a:ext cx="10169236" cy="352521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Обследование проводится не для «вынесения приговора», а для того, чтобы, вскрыв имеющиеся у ребенка проблемы, своевременно и грамотно решить их.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65" y="2570785"/>
            <a:ext cx="6429842" cy="2333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87702" y="77595"/>
            <a:ext cx="3102206" cy="4268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0764" y="2349285"/>
            <a:ext cx="3226155" cy="44394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4427" y="91491"/>
            <a:ext cx="3097758" cy="42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4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1249</TotalTime>
  <Words>677</Words>
  <Application>Microsoft Office PowerPoint</Application>
  <PresentationFormat>Широкоэкранный</PresentationFormat>
  <Paragraphs>82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Garamond</vt:lpstr>
      <vt:lpstr>Segoe Print</vt:lpstr>
      <vt:lpstr>Натуральные материалы</vt:lpstr>
      <vt:lpstr>Речевое развитие детей младшего дошкольного возраста</vt:lpstr>
      <vt:lpstr>Презентация PowerPoint</vt:lpstr>
      <vt:lpstr>Презентация PowerPoint</vt:lpstr>
      <vt:lpstr>Условный эталон нормы формирования звукопроизношения</vt:lpstr>
      <vt:lpstr>Презентация PowerPoint</vt:lpstr>
      <vt:lpstr>Презентация PowerPoint</vt:lpstr>
      <vt:lpstr>Презентация PowerPoint</vt:lpstr>
      <vt:lpstr>Для быстрой записи выводов и оценок используются условные обозначения:</vt:lpstr>
      <vt:lpstr>Презентация PowerPoint</vt:lpstr>
      <vt:lpstr>Презентация PowerPoint</vt:lpstr>
      <vt:lpstr>Типичные ошибки</vt:lpstr>
      <vt:lpstr>Презентация PowerPoint</vt:lpstr>
      <vt:lpstr>Типичные ошибки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Типичные ошибки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«Речевое развитие детей младшего дошкольного возраста»</dc:title>
  <dc:creator>леонид стасуй</dc:creator>
  <cp:lastModifiedBy>Пользователь</cp:lastModifiedBy>
  <cp:revision>80</cp:revision>
  <dcterms:created xsi:type="dcterms:W3CDTF">2016-04-23T13:54:06Z</dcterms:created>
  <dcterms:modified xsi:type="dcterms:W3CDTF">2017-03-09T19:34:08Z</dcterms:modified>
</cp:coreProperties>
</file>