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7" r:id="rId7"/>
    <p:sldId id="268" r:id="rId8"/>
    <p:sldId id="269" r:id="rId9"/>
    <p:sldId id="261" r:id="rId10"/>
    <p:sldId id="274" r:id="rId11"/>
    <p:sldId id="262" r:id="rId12"/>
    <p:sldId id="270" r:id="rId13"/>
    <p:sldId id="273" r:id="rId14"/>
    <p:sldId id="264" r:id="rId15"/>
    <p:sldId id="275" r:id="rId16"/>
    <p:sldId id="266" r:id="rId17"/>
    <p:sldId id="26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7" d="100"/>
          <a:sy n="27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3D298-707D-433C-B46A-5A39B250DD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773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28D64-254D-442E-9072-426BDF1836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175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914C6-1F4C-480B-849B-200F67BE6C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572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85304-42C2-4030-BE8E-8A1A5C4D98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959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66016-0A6F-4D74-B79A-0C38DDD65A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560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9BBF3-03CE-443C-A369-3877707CBD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35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A1D82-9205-47AF-9488-A5AB527E0A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360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8602D-D25C-4615-8685-3079B15FD5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4843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CEAE3-D953-4004-9238-4026B963A3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813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E3FE8-5778-46C3-BC18-82C29FCE96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6273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26205-E77D-4F37-AF4D-D9B1A2A70A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934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1A43D0-A279-4D52-B16D-7F72A4AA7DE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404813"/>
            <a:ext cx="7772400" cy="1470025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bg1"/>
                </a:solidFill>
              </a:rPr>
              <a:t>Функции в моей профессии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084763"/>
            <a:ext cx="6400800" cy="1536700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folHlink"/>
                </a:solidFill>
              </a:rPr>
              <a:t>Моя профессия – техник по ремонту и обслуживанию автомобилей</a:t>
            </a:r>
            <a:endParaRPr lang="ru-RU" altLang="ru-RU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449263" hangingPunct="0">
              <a:lnSpc>
                <a:spcPct val="93000"/>
              </a:lnSpc>
            </a:pPr>
            <a:r>
              <a:rPr lang="ru-RU" altLang="ru-RU" sz="2400" b="1" kern="1200" dirty="0">
                <a:solidFill>
                  <a:srgbClr val="4700B8"/>
                </a:solidFill>
                <a:latin typeface="Arial" charset="0"/>
                <a:ea typeface="Microsoft YaHei" charset="-122"/>
                <a:cs typeface="+mn-cs"/>
              </a:rPr>
              <a:t>Лампы для </a:t>
            </a:r>
            <a:r>
              <a:rPr lang="ru-RU" altLang="ru-RU" sz="2400" b="1" kern="1200" dirty="0" smtClean="0">
                <a:solidFill>
                  <a:srgbClr val="4700B8"/>
                </a:solidFill>
                <a:latin typeface="Arial" charset="0"/>
                <a:ea typeface="Microsoft YaHei" charset="-122"/>
                <a:cs typeface="+mn-cs"/>
              </a:rPr>
              <a:t>фар</a:t>
            </a:r>
            <a:endParaRPr lang="ru-RU" altLang="ru-RU" sz="2400" b="1" kern="1200" dirty="0">
              <a:solidFill>
                <a:srgbClr val="4700B8"/>
              </a:solidFill>
              <a:latin typeface="Arial" charset="0"/>
              <a:ea typeface="Microsoft YaHei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26" y="1628800"/>
            <a:ext cx="3657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191683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49263" hangingPunct="0">
              <a:buSzPct val="100000"/>
            </a:pPr>
            <a:r>
              <a:rPr lang="ru-RU" altLang="ru-RU" sz="1600" dirty="0">
                <a:solidFill>
                  <a:srgbClr val="FFFFFF"/>
                </a:solidFill>
                <a:ea typeface="Microsoft YaHei" charset="-122"/>
              </a:rPr>
              <a:t>Маленькое энергопотребление ксеноновых ламп, в свою очередь, уменьшает нагрузку на генератор. </a:t>
            </a:r>
            <a:r>
              <a:rPr lang="ru-RU" altLang="ru-RU" sz="1600" b="1" dirty="0">
                <a:solidFill>
                  <a:srgbClr val="FFFFFF"/>
                </a:solidFill>
                <a:ea typeface="Microsoft YaHei" charset="-122"/>
              </a:rPr>
              <a:t>Уменьшается расход топлива</a:t>
            </a:r>
            <a:r>
              <a:rPr lang="ru-RU" altLang="ru-RU" sz="1600" dirty="0">
                <a:solidFill>
                  <a:srgbClr val="FFFFFF"/>
                </a:solidFill>
                <a:ea typeface="Microsoft YaHei" charset="-122"/>
              </a:rPr>
              <a:t>, это приводит к уменьшению вредных выбросов в атмосферу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193588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49263" hangingPunct="0">
              <a:buSzPct val="100000"/>
            </a:pPr>
            <a:r>
              <a:rPr lang="ru-RU" altLang="ru-RU" sz="1600" dirty="0">
                <a:solidFill>
                  <a:srgbClr val="FF0000"/>
                </a:solidFill>
                <a:ea typeface="Microsoft YaHei" charset="-122"/>
              </a:rPr>
              <a:t>Маленькое энергопотребление ксеноновых ламп, в свою очередь, уменьшает нагрузку на генератор. </a:t>
            </a:r>
            <a:r>
              <a:rPr lang="ru-RU" altLang="ru-RU" sz="1600" dirty="0" smtClean="0">
                <a:solidFill>
                  <a:srgbClr val="FF0000"/>
                </a:solidFill>
                <a:ea typeface="Microsoft YaHei" charset="-122"/>
              </a:rPr>
              <a:t>Происходит функциональная зависимость по линейной функции: </a:t>
            </a:r>
            <a:r>
              <a:rPr lang="ru-RU" altLang="ru-RU" sz="1600" b="1" dirty="0">
                <a:solidFill>
                  <a:srgbClr val="FF0000"/>
                </a:solidFill>
                <a:ea typeface="Microsoft YaHei" charset="-122"/>
              </a:rPr>
              <a:t>у</a:t>
            </a:r>
            <a:r>
              <a:rPr lang="ru-RU" altLang="ru-RU" sz="1600" b="1" dirty="0" smtClean="0">
                <a:solidFill>
                  <a:srgbClr val="FF0000"/>
                </a:solidFill>
                <a:ea typeface="Microsoft YaHei" charset="-122"/>
              </a:rPr>
              <a:t>меньшается </a:t>
            </a:r>
            <a:r>
              <a:rPr lang="ru-RU" altLang="ru-RU" sz="1600" b="1" dirty="0">
                <a:solidFill>
                  <a:srgbClr val="FF0000"/>
                </a:solidFill>
                <a:ea typeface="Microsoft YaHei" charset="-122"/>
              </a:rPr>
              <a:t>расход топлива</a:t>
            </a:r>
            <a:r>
              <a:rPr lang="ru-RU" altLang="ru-RU" sz="1600" dirty="0">
                <a:solidFill>
                  <a:srgbClr val="FF0000"/>
                </a:solidFill>
                <a:ea typeface="Microsoft YaHei" charset="-122"/>
              </a:rPr>
              <a:t>, это приводит к уменьшению вредных выбросов в </a:t>
            </a:r>
            <a:r>
              <a:rPr lang="ru-RU" altLang="ru-RU" sz="1600" dirty="0" smtClean="0">
                <a:solidFill>
                  <a:srgbClr val="FF0000"/>
                </a:solidFill>
                <a:ea typeface="Microsoft YaHei" charset="-122"/>
              </a:rPr>
              <a:t>атмосферу.</a:t>
            </a:r>
            <a:endParaRPr lang="ru-RU" altLang="ru-RU" sz="1600" dirty="0">
              <a:solidFill>
                <a:srgbClr val="FF0000"/>
              </a:solidFill>
              <a:ea typeface="Microsoft YaHei" charset="-122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716464" y="4941168"/>
            <a:ext cx="3714750" cy="158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5045481" y="4941962"/>
            <a:ext cx="3073400" cy="158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5929313" y="4143375"/>
            <a:ext cx="2071687" cy="1857375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</a:ln>
          <a:effectLst/>
        </p:spPr>
      </p:cxnSp>
      <p:pic>
        <p:nvPicPr>
          <p:cNvPr id="3073" name="Picture 1" descr="C:\Users\user-master\Desktop\40411994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172"/>
            <a:ext cx="1427410" cy="189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87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altLang="ru-RU" sz="3600" dirty="0" smtClean="0">
                <a:solidFill>
                  <a:schemeClr val="bg1"/>
                </a:solidFill>
              </a:rPr>
              <a:t>Линейная функция в системе охлаждения</a:t>
            </a:r>
            <a:endParaRPr lang="ru-RU" altLang="ru-RU" sz="3600" dirty="0">
              <a:solidFill>
                <a:schemeClr val="bg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967287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По мере увеличения температуры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>
                <a:latin typeface="Calibri"/>
                <a:ea typeface="Calibri"/>
                <a:cs typeface="Times New Roman"/>
              </a:rPr>
              <a:t>в системе охлаждения уменьшается количество теплоты, отдаваемой рабочими газами в систему охлаждения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altLang="ru-RU" dirty="0">
              <a:solidFill>
                <a:srgbClr val="003366"/>
              </a:solidFill>
            </a:endParaRPr>
          </a:p>
        </p:txBody>
      </p:sp>
      <p:pic>
        <p:nvPicPr>
          <p:cNvPr id="1026" name="Picture 2" descr="C:\Users\user-master\Desktop\bolshoj-i-malyj-krugi-sistemy-oxlazhdeniy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420304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71" descr="book3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2357438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lnSpc>
                <a:spcPts val="18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2000" dirty="0">
                <a:solidFill>
                  <a:schemeClr val="accent3"/>
                </a:solidFill>
                <a:latin typeface="Times New Roman"/>
                <a:ea typeface="Calibri"/>
                <a:cs typeface="+mn-cs"/>
              </a:rPr>
              <a:t>Рассматривать современные моторы под капотами автомобилей – сплошное удовольствие</a:t>
            </a:r>
            <a:r>
              <a:rPr lang="ru-RU" sz="2000" dirty="0">
                <a:solidFill>
                  <a:schemeClr val="accent3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2000" dirty="0">
                <a:solidFill>
                  <a:schemeClr val="accent3"/>
                </a:solidFill>
                <a:latin typeface="Times New Roman"/>
                <a:ea typeface="Calibri"/>
                <a:cs typeface="+mn-cs"/>
              </a:rPr>
              <a:t/>
            </a:r>
            <a:br>
              <a:rPr lang="ru-RU" sz="2000" dirty="0">
                <a:solidFill>
                  <a:schemeClr val="accent3"/>
                </a:solidFill>
                <a:latin typeface="Times New Roman"/>
                <a:ea typeface="Calibri"/>
                <a:cs typeface="+mn-cs"/>
              </a:rPr>
            </a:b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1026" name="Picture 2" descr="C:\Users\user-master\Desktop\dvs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6752"/>
            <a:ext cx="3528392" cy="481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6652932">
            <a:off x="-581037" y="3161204"/>
            <a:ext cx="48558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И опять </a:t>
            </a:r>
            <a:r>
              <a:rPr lang="ru-RU" sz="4400" kern="0" smtClean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синусоида!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5" name="Рисунок 4" descr="a3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48680"/>
            <a:ext cx="1857375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3" descr="!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2" y="5229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21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Внимание! Синусоида в поршневой системе!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user-master\Desktop\96612_html_f8deb04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4017433" cy="301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USER\Мои документы\рисунок11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594" y="1357313"/>
            <a:ext cx="6500812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Documents and Settings\ZHuravlevaLB\Мои документы\Мои рисунки\карандаш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176" y="5229200"/>
            <a:ext cx="1100138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22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777875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3200" kern="1200" dirty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Функция денежной прибыли от объёма продаж товара </a:t>
            </a:r>
            <a:br>
              <a:rPr lang="ru-RU" sz="3200" kern="1200" dirty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967287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ru-RU" sz="1800" kern="1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kern="1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                  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ru-RU" sz="1800" kern="1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ru-RU" sz="1800" kern="1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ru-RU" sz="1800" kern="1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ru-RU" sz="1800" kern="1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ru-RU" sz="1800" kern="1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ru-RU" sz="1800" kern="1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ru-RU" sz="1800" kern="1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kern="1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ru-RU" sz="1600" b="1" kern="1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ru-RU" sz="1600" b="1" kern="1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kern="1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b="1" kern="1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                                0</a:t>
            </a:r>
            <a:endParaRPr lang="ru-RU" sz="1600" b="1" kern="1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ru-RU" sz="1800" kern="1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kern="1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                 Объем </a:t>
            </a:r>
            <a:r>
              <a:rPr lang="ru-RU" sz="1800" kern="1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продаж </a:t>
            </a:r>
            <a:r>
              <a:rPr lang="en-US" sz="1800" kern="1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ru-RU" sz="1800" kern="1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(в единицах товара)</a:t>
            </a:r>
          </a:p>
          <a:p>
            <a:pPr lvl="0"/>
            <a:endParaRPr lang="ru-RU" altLang="ru-RU" dirty="0">
              <a:solidFill>
                <a:srgbClr val="003366"/>
              </a:solidFill>
            </a:endParaRPr>
          </a:p>
        </p:txBody>
      </p:sp>
      <p:sp>
        <p:nvSpPr>
          <p:cNvPr id="4" name="Line 23"/>
          <p:cNvSpPr>
            <a:spLocks noChangeShapeType="1"/>
          </p:cNvSpPr>
          <p:nvPr/>
        </p:nvSpPr>
        <p:spPr bwMode="auto">
          <a:xfrm flipV="1">
            <a:off x="6156176" y="1900207"/>
            <a:ext cx="0" cy="2744787"/>
          </a:xfrm>
          <a:prstGeom prst="line">
            <a:avLst/>
          </a:prstGeom>
          <a:noFill/>
          <a:ln w="22225">
            <a:solidFill>
              <a:srgbClr val="00206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 flipH="1" flipV="1">
            <a:off x="4788024" y="1700808"/>
            <a:ext cx="44450" cy="2970212"/>
          </a:xfrm>
          <a:prstGeom prst="line">
            <a:avLst/>
          </a:prstGeom>
          <a:noFill/>
          <a:ln w="349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>
            <a:off x="4832474" y="4644994"/>
            <a:ext cx="3014663" cy="0"/>
          </a:xfrm>
          <a:prstGeom prst="line">
            <a:avLst/>
          </a:prstGeom>
          <a:noFill/>
          <a:ln w="349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25"/>
          <p:cNvSpPr>
            <a:spLocks/>
          </p:cNvSpPr>
          <p:nvPr/>
        </p:nvSpPr>
        <p:spPr bwMode="auto">
          <a:xfrm>
            <a:off x="4832473" y="1942275"/>
            <a:ext cx="2430463" cy="2660650"/>
          </a:xfrm>
          <a:custGeom>
            <a:avLst/>
            <a:gdLst>
              <a:gd name="T0" fmla="*/ 0 w 1531"/>
              <a:gd name="T1" fmla="*/ 2147483647 h 1676"/>
              <a:gd name="T2" fmla="*/ 2147483647 w 1531"/>
              <a:gd name="T3" fmla="*/ 2147483647 h 1676"/>
              <a:gd name="T4" fmla="*/ 2147483647 w 1531"/>
              <a:gd name="T5" fmla="*/ 2147483647 h 1676"/>
              <a:gd name="T6" fmla="*/ 2147483647 w 1531"/>
              <a:gd name="T7" fmla="*/ 2147483647 h 1676"/>
              <a:gd name="T8" fmla="*/ 2147483647 w 1531"/>
              <a:gd name="T9" fmla="*/ 2147483647 h 16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1"/>
              <a:gd name="T16" fmla="*/ 0 h 1676"/>
              <a:gd name="T17" fmla="*/ 1531 w 1531"/>
              <a:gd name="T18" fmla="*/ 1676 h 16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1" h="1676">
                <a:moveTo>
                  <a:pt x="0" y="1676"/>
                </a:moveTo>
                <a:cubicBezTo>
                  <a:pt x="87" y="1206"/>
                  <a:pt x="175" y="736"/>
                  <a:pt x="312" y="457"/>
                </a:cubicBezTo>
                <a:cubicBezTo>
                  <a:pt x="449" y="178"/>
                  <a:pt x="655" y="0"/>
                  <a:pt x="822" y="3"/>
                </a:cubicBezTo>
                <a:cubicBezTo>
                  <a:pt x="989" y="6"/>
                  <a:pt x="1197" y="228"/>
                  <a:pt x="1315" y="478"/>
                </a:cubicBezTo>
                <a:cubicBezTo>
                  <a:pt x="1433" y="728"/>
                  <a:pt x="1486" y="1292"/>
                  <a:pt x="1531" y="1506"/>
                </a:cubicBezTo>
              </a:path>
            </a:pathLst>
          </a:custGeom>
          <a:noFill/>
          <a:ln w="381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 flipV="1">
            <a:off x="4788024" y="1942275"/>
            <a:ext cx="2474913" cy="15875"/>
          </a:xfrm>
          <a:prstGeom prst="line">
            <a:avLst/>
          </a:prstGeom>
          <a:noFill/>
          <a:ln w="22225">
            <a:solidFill>
              <a:srgbClr val="00206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ine 24"/>
          <p:cNvSpPr>
            <a:spLocks noChangeShapeType="1"/>
          </p:cNvSpPr>
          <p:nvPr/>
        </p:nvSpPr>
        <p:spPr bwMode="auto">
          <a:xfrm flipV="1">
            <a:off x="7246451" y="1967675"/>
            <a:ext cx="0" cy="2609850"/>
          </a:xfrm>
          <a:prstGeom prst="line">
            <a:avLst/>
          </a:prstGeom>
          <a:noFill/>
          <a:ln w="22225">
            <a:solidFill>
              <a:srgbClr val="00206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5205263" y="1604137"/>
            <a:ext cx="1901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srgbClr val="993300"/>
                </a:solidFill>
                <a:latin typeface="Calibri" pitchFamily="34" charset="0"/>
                <a:cs typeface="Calibri" pitchFamily="34" charset="0"/>
              </a:rPr>
              <a:t>Max</a:t>
            </a:r>
            <a:r>
              <a:rPr lang="ru-RU" sz="1600" b="1">
                <a:solidFill>
                  <a:srgbClr val="993300"/>
                </a:solidFill>
                <a:latin typeface="Calibri" pitchFamily="34" charset="0"/>
                <a:cs typeface="Calibri" pitchFamily="34" charset="0"/>
              </a:rPr>
              <a:t> прибыли =</a:t>
            </a:r>
            <a:r>
              <a:rPr lang="en-US" sz="1600" b="1">
                <a:solidFill>
                  <a:srgbClr val="993300"/>
                </a:solidFill>
                <a:latin typeface="Calibri" pitchFamily="34" charset="0"/>
                <a:cs typeface="Calibri" pitchFamily="34" charset="0"/>
              </a:rPr>
              <a:t>f(Q</a:t>
            </a:r>
            <a:r>
              <a:rPr lang="ru-RU" sz="1600" b="1">
                <a:solidFill>
                  <a:srgbClr val="9933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11" name="Рисунок 10" descr="DLgiedzkEr.jpg"/>
          <p:cNvPicPr>
            <a:picLocks noChangeAspect="1"/>
          </p:cNvPicPr>
          <p:nvPr/>
        </p:nvPicPr>
        <p:blipFill>
          <a:blip r:embed="rId2"/>
          <a:srcRect t="17333"/>
          <a:stretch>
            <a:fillRect/>
          </a:stretch>
        </p:blipFill>
        <p:spPr>
          <a:xfrm>
            <a:off x="179512" y="4077072"/>
            <a:ext cx="38100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9" descr="00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73216"/>
            <a:ext cx="1485081" cy="143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user-master\Desktop\11062009_0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240360" cy="23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+mn-ea"/>
                <a:cs typeface="+mn-cs"/>
              </a:rPr>
              <a:t>Статистика - 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+mn-ea"/>
                <a:cs typeface="+mn-cs"/>
              </a:rPr>
              <a:t>родная дочь 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+mn-ea"/>
                <a:cs typeface="+mn-cs"/>
              </a:rPr>
              <a:t>математической функции!</a:t>
            </a:r>
            <a:r>
              <a:rPr lang="ru-RU" sz="2800" dirty="0">
                <a:solidFill>
                  <a:schemeClr val="bg1"/>
                </a:solidFill>
                <a:ea typeface="+mn-ea"/>
                <a:cs typeface="+mn-cs"/>
              </a:rPr>
              <a:t/>
            </a:r>
            <a:br>
              <a:rPr lang="ru-RU" sz="2800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ru-RU" sz="2800" dirty="0">
                <a:solidFill>
                  <a:schemeClr val="bg1"/>
                </a:solidFill>
                <a:ea typeface="+mn-ea"/>
                <a:cs typeface="+mn-cs"/>
              </a:rPr>
              <a:t/>
            </a:r>
            <a:br>
              <a:rPr lang="ru-RU" sz="2800" dirty="0">
                <a:solidFill>
                  <a:schemeClr val="bg1"/>
                </a:solidFill>
                <a:ea typeface="+mn-ea"/>
                <a:cs typeface="+mn-cs"/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pPr marL="0" lvl="0" indent="0">
              <a:spcAft>
                <a:spcPts val="0"/>
              </a:spcAft>
              <a:buNone/>
            </a:pPr>
            <a:endParaRPr lang="ru-RU" sz="2000" dirty="0">
              <a:solidFill>
                <a:srgbClr val="000000"/>
              </a:solidFill>
            </a:endParaRPr>
          </a:p>
          <a:p>
            <a:pPr lvl="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Мы живем в 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XXI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веке, и должны не только успевать за ним, а идти, опережая его на шаг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. И, конечно же, должны владеть информацией по уровню продаж автомобилей. Спросите, зачем? Да просто интересно! Интересно знать, каким спросом пользуются отечественные автомобили. Ведь будущее за моей профессией!</a:t>
            </a:r>
          </a:p>
          <a:p>
            <a:pPr lvl="0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                                                    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</a:rPr>
              <a:t>И опять синусоида!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049" name="Picture 1" descr="27.6K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51206"/>
            <a:ext cx="37052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OR68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429000"/>
            <a:ext cx="3078163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03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3"/>
                </a:solidFill>
              </a:rPr>
              <a:t>Кривая уровня мотивации к учебе</a:t>
            </a:r>
            <a:endParaRPr lang="ru-RU" sz="2800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ru-RU" sz="2000" dirty="0">
                <a:solidFill>
                  <a:srgbClr val="333333"/>
                </a:solidFill>
                <a:latin typeface="Helvetica"/>
                <a:ea typeface="Times New Roman"/>
              </a:rPr>
              <a:t>Всего лишь треть </a:t>
            </a:r>
            <a:r>
              <a:rPr lang="ru-RU" sz="2000" dirty="0" smtClean="0">
                <a:solidFill>
                  <a:srgbClr val="333333"/>
                </a:solidFill>
                <a:latin typeface="Helvetica"/>
                <a:ea typeface="Times New Roman"/>
              </a:rPr>
              <a:t>студентов </a:t>
            </a:r>
            <a:r>
              <a:rPr lang="ru-RU" sz="2000" dirty="0">
                <a:solidFill>
                  <a:srgbClr val="333333"/>
                </a:solidFill>
                <a:latin typeface="Helvetica"/>
                <a:ea typeface="Times New Roman"/>
              </a:rPr>
              <a:t>имеет внешнюю мотивацию, а внутренняя мотивация преимущественно на среднем </a:t>
            </a:r>
            <a:r>
              <a:rPr lang="ru-RU" sz="2000" dirty="0" smtClean="0">
                <a:solidFill>
                  <a:srgbClr val="333333"/>
                </a:solidFill>
                <a:latin typeface="Helvetica"/>
                <a:ea typeface="Times New Roman"/>
              </a:rPr>
              <a:t>уровне к концу семестра</a:t>
            </a: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/>
              </a:rPr>
              <a:t>.</a:t>
            </a:r>
            <a:endParaRPr lang="ru-RU" sz="4400" dirty="0">
              <a:latin typeface="Times New Roman"/>
              <a:ea typeface="Calibri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8960"/>
            <a:ext cx="582993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0000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67" y="3165499"/>
            <a:ext cx="217805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95762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161" y="0"/>
            <a:ext cx="1008112" cy="151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27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4213" y="5157788"/>
            <a:ext cx="7920037" cy="1463675"/>
          </a:xfrm>
        </p:spPr>
        <p:txBody>
          <a:bodyPr/>
          <a:lstStyle/>
          <a:p>
            <a:endParaRPr lang="ru-RU" altLang="ru-RU" dirty="0">
              <a:solidFill>
                <a:srgbClr val="003366"/>
              </a:solidFill>
            </a:endParaRPr>
          </a:p>
        </p:txBody>
      </p:sp>
      <p:pic>
        <p:nvPicPr>
          <p:cNvPr id="3" name="Рисунок 21" descr="a2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1571625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Risunok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14313"/>
            <a:ext cx="272732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77787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chemeClr val="accent3"/>
                </a:solidFill>
                <a:ea typeface="Times New Roman"/>
                <a:cs typeface="Times New Roman"/>
              </a:rPr>
              <a:t>Функциональное описание реальных процессов автомобиля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5122912" cy="511189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666666"/>
                </a:solidFill>
                <a:latin typeface="Times New Roman"/>
                <a:ea typeface="Times New Roman"/>
                <a:cs typeface="Times New Roman"/>
              </a:rPr>
              <a:t>Почему не бывает автомобиля, какой угодно величины? Почему, например, нет автомобилей в три раза большего размера, чем существуют, но тех же пропорций? Наш ответ таков: стань автомобиль в три раза больше, вес его тогда увеличился бы в двадцать семь раз, как куб размера, а площадь сечения кузова и, следовательно, его прочность — только в девять раз, как квадрат размера. Прочности металла кузова уже не хватило бы, чтобы выдержать непомерно увеличившийся вес. Такой автомобиль был бы раздавлен собственной тяжестью</a:t>
            </a:r>
            <a:r>
              <a:rPr lang="ru-RU" sz="2400" dirty="0">
                <a:solidFill>
                  <a:srgbClr val="666666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altLang="ru-RU" dirty="0">
              <a:solidFill>
                <a:srgbClr val="00336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2816"/>
            <a:ext cx="3214472" cy="452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user-master\Desktop\5093198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59" y="5373216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777875"/>
          </a:xfrm>
        </p:spPr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  <a:latin typeface="Times New Roman"/>
                <a:ea typeface="Times New Roman"/>
              </a:rPr>
              <a:t>Две </a:t>
            </a:r>
            <a:r>
              <a:rPr lang="ru-RU" dirty="0">
                <a:solidFill>
                  <a:schemeClr val="accent3"/>
                </a:solidFill>
                <a:latin typeface="Times New Roman"/>
                <a:ea typeface="Times New Roman"/>
              </a:rPr>
              <a:t>строгие математические зависимости</a:t>
            </a:r>
            <a:endParaRPr lang="ru-RU" altLang="ru-RU" dirty="0">
              <a:solidFill>
                <a:schemeClr val="accent3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84512" y="1340768"/>
            <a:ext cx="6879976" cy="475252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666666"/>
                </a:solidFill>
                <a:latin typeface="Times New Roman"/>
                <a:ea typeface="Times New Roman"/>
                <a:cs typeface="Times New Roman"/>
              </a:rPr>
              <a:t>Первая устанавливает соответствие между размерами подобных тел и их объемами: объем изменяется, как куб размера. Вторая связывает размеры подобных фигур и их площади: площадь изменяется, как квадрат размера. Этим выразительным примером я хочу начать разговор о числовых функциях числового аргумента, которые можно использовать для описания реальных процессов, происходящих в </a:t>
            </a:r>
            <a:r>
              <a:rPr lang="ru-RU" sz="2400" dirty="0" smtClean="0">
                <a:solidFill>
                  <a:srgbClr val="666666"/>
                </a:solidFill>
                <a:latin typeface="Times New Roman"/>
                <a:ea typeface="Times New Roman"/>
                <a:cs typeface="Times New Roman"/>
              </a:rPr>
              <a:t>автомобиле.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altLang="ru-RU" dirty="0">
              <a:solidFill>
                <a:srgbClr val="003366"/>
              </a:solidFill>
            </a:endParaRPr>
          </a:p>
        </p:txBody>
      </p:sp>
      <p:pic>
        <p:nvPicPr>
          <p:cNvPr id="5124" name="Picture 4" descr="график квадратичной парабо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99" y="1628800"/>
            <a:ext cx="190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-master\Desktop\5358809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41168"/>
            <a:ext cx="20383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777875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4000" dirty="0">
                <a:solidFill>
                  <a:srgbClr val="666666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b="1" dirty="0">
                <a:solidFill>
                  <a:srgbClr val="666666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</a:rPr>
              <a:t>Золотое правило </a:t>
            </a:r>
            <a:r>
              <a:rPr lang="ru-RU" b="1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</a:rPr>
              <a:t>механики – функциональная зависимость</a:t>
            </a:r>
            <a:r>
              <a:rPr lang="ru-RU" sz="3600" dirty="0">
                <a:solidFill>
                  <a:schemeClr val="accent3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chemeClr val="accent3"/>
                </a:solidFill>
                <a:latin typeface="Calibri"/>
                <a:ea typeface="Calibri"/>
                <a:cs typeface="Times New Roman"/>
              </a:rPr>
            </a:br>
            <a:endParaRPr lang="ru-RU" altLang="ru-RU" dirty="0">
              <a:solidFill>
                <a:schemeClr val="accent3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967287"/>
          </a:xfrm>
        </p:spPr>
        <p:txBody>
          <a:bodyPr/>
          <a:lstStyle/>
          <a:p>
            <a:r>
              <a:rPr lang="ru-RU" sz="2400" dirty="0">
                <a:solidFill>
                  <a:srgbClr val="666666"/>
                </a:solidFill>
                <a:latin typeface="Times New Roman"/>
                <a:ea typeface="Times New Roman"/>
              </a:rPr>
              <a:t>Вся богатейшая семья механизмов, окружающих современного человека, начиналась когда-то с семи простых машин. Древние знали рычаг, блок, клин, ворот, винт, наклонную плоскость и зубчатые колеса. Эти нехитрые по теперешним представлениям устройства умножали силу человека. Но, во сколько раз выиграешь в силе — во столько же раз проиграешь в расстоянии. Так гласит золотое правило механики, заключающее в себе теорию семи простых </a:t>
            </a:r>
            <a:r>
              <a:rPr lang="ru-RU" sz="2400" dirty="0" smtClean="0">
                <a:solidFill>
                  <a:srgbClr val="666666"/>
                </a:solidFill>
                <a:latin typeface="Times New Roman"/>
                <a:ea typeface="Times New Roman"/>
              </a:rPr>
              <a:t>машин.</a:t>
            </a:r>
            <a:endParaRPr lang="ru-RU" altLang="ru-RU" sz="2400" dirty="0">
              <a:solidFill>
                <a:srgbClr val="003366"/>
              </a:solidFill>
            </a:endParaRPr>
          </a:p>
        </p:txBody>
      </p:sp>
      <p:pic>
        <p:nvPicPr>
          <p:cNvPr id="4" name="Picture 3" descr="http://im1-tub-ru.yandex.net/i?id=e45ff156a45bfd4ba723b76a453754bf-36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92246"/>
            <a:ext cx="2667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://im1-tub-ru.yandex.net/i?id=8521e61c6b5f994db61ad0b67a7859b7-37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8446"/>
            <a:ext cx="2857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3600" kern="1200" dirty="0">
                <a:solidFill>
                  <a:schemeClr val="accent3"/>
                </a:solidFill>
                <a:latin typeface="Calibri"/>
                <a:ea typeface="+mn-ea"/>
                <a:cs typeface="+mn-cs"/>
              </a:rPr>
              <a:t>Функция скорости гоночного </a:t>
            </a:r>
            <a:br>
              <a:rPr lang="ru-RU" sz="3600" kern="1200" dirty="0">
                <a:solidFill>
                  <a:schemeClr val="accent3"/>
                </a:solidFill>
                <a:latin typeface="Calibri"/>
                <a:ea typeface="+mn-ea"/>
                <a:cs typeface="+mn-cs"/>
              </a:rPr>
            </a:br>
            <a:r>
              <a:rPr lang="ru-RU" sz="3600" kern="1200" dirty="0">
                <a:solidFill>
                  <a:schemeClr val="accent3"/>
                </a:solidFill>
                <a:latin typeface="Calibri"/>
                <a:ea typeface="+mn-ea"/>
                <a:cs typeface="+mn-cs"/>
              </a:rPr>
              <a:t>автомобиля</a:t>
            </a:r>
            <a:br>
              <a:rPr lang="ru-RU" sz="3600" kern="1200" dirty="0">
                <a:solidFill>
                  <a:schemeClr val="accent3"/>
                </a:solidFill>
                <a:latin typeface="Calibri"/>
                <a:ea typeface="+mn-ea"/>
                <a:cs typeface="+mn-cs"/>
              </a:rPr>
            </a:br>
            <a:endParaRPr lang="ru-RU" sz="3600" dirty="0">
              <a:solidFill>
                <a:schemeClr val="accent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35" y="1265793"/>
            <a:ext cx="3714837" cy="3806280"/>
          </a:xfrm>
          <a:prstGeom prst="rect">
            <a:avLst/>
          </a:prstGeom>
        </p:spPr>
      </p:pic>
      <p:sp>
        <p:nvSpPr>
          <p:cNvPr id="5" name="Freeform 1870"/>
          <p:cNvSpPr>
            <a:spLocks/>
          </p:cNvSpPr>
          <p:nvPr/>
        </p:nvSpPr>
        <p:spPr bwMode="auto">
          <a:xfrm>
            <a:off x="5952189" y="4653136"/>
            <a:ext cx="2427288" cy="1425575"/>
          </a:xfrm>
          <a:custGeom>
            <a:avLst/>
            <a:gdLst>
              <a:gd name="T0" fmla="*/ 2147483647 w 1429"/>
              <a:gd name="T1" fmla="*/ 2147483647 h 890"/>
              <a:gd name="T2" fmla="*/ 2147483647 w 1429"/>
              <a:gd name="T3" fmla="*/ 2147483647 h 890"/>
              <a:gd name="T4" fmla="*/ 2147483647 w 1429"/>
              <a:gd name="T5" fmla="*/ 2147483647 h 890"/>
              <a:gd name="T6" fmla="*/ 2147483647 w 1429"/>
              <a:gd name="T7" fmla="*/ 2147483647 h 890"/>
              <a:gd name="T8" fmla="*/ 2147483647 w 1429"/>
              <a:gd name="T9" fmla="*/ 2147483647 h 890"/>
              <a:gd name="T10" fmla="*/ 2147483647 w 1429"/>
              <a:gd name="T11" fmla="*/ 2147483647 h 8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29"/>
              <a:gd name="T19" fmla="*/ 0 h 890"/>
              <a:gd name="T20" fmla="*/ 1429 w 1429"/>
              <a:gd name="T21" fmla="*/ 890 h 8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29" h="890">
                <a:moveTo>
                  <a:pt x="381" y="766"/>
                </a:moveTo>
                <a:cubicBezTo>
                  <a:pt x="531" y="808"/>
                  <a:pt x="769" y="890"/>
                  <a:pt x="911" y="816"/>
                </a:cubicBezTo>
                <a:cubicBezTo>
                  <a:pt x="1053" y="742"/>
                  <a:pt x="1176" y="452"/>
                  <a:pt x="1232" y="323"/>
                </a:cubicBezTo>
                <a:cubicBezTo>
                  <a:pt x="1288" y="194"/>
                  <a:pt x="1429" y="0"/>
                  <a:pt x="1248" y="40"/>
                </a:cubicBezTo>
                <a:cubicBezTo>
                  <a:pt x="1067" y="80"/>
                  <a:pt x="288" y="440"/>
                  <a:pt x="144" y="561"/>
                </a:cubicBezTo>
                <a:cubicBezTo>
                  <a:pt x="0" y="682"/>
                  <a:pt x="249" y="709"/>
                  <a:pt x="381" y="766"/>
                </a:cubicBezTo>
                <a:close/>
              </a:path>
            </a:pathLst>
          </a:custGeom>
          <a:noFill/>
          <a:ln w="38100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097" y="5980942"/>
            <a:ext cx="580149" cy="31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user-master\Desktop\ferrari_7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282271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4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416" y="548680"/>
            <a:ext cx="1946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2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4 -0.04051 C -0.10538 -0.04143 -0.11945 -0.03981 -0.1257 -0.04861 C -0.12465 -0.05463 -0.12465 -0.06088 -0.12274 -0.06643 C -0.12083 -0.07176 -0.11111 -0.07291 -0.10781 -0.0743 C -0.0974 -0.07847 -0.08976 -0.08773 -0.07951 -0.09236 C -0.07344 -0.10046 -0.06997 -0.09815 -0.06302 -0.10416 C -0.06059 -0.11435 -0.05573 -0.11759 -0.04809 -0.12014 C -0.03663 -0.13032 -0.04254 -0.12639 -0.03021 -0.13217 C -0.02691 -0.13379 -0.02431 -0.1375 -0.02136 -0.14004 C -0.01979 -0.1412 -0.01684 -0.14375 -0.01684 -0.14352 C -0.01233 -0.15301 -0.00695 -0.15416 0.00104 -0.15764 C 0.0092 -0.16134 0.02101 -0.16365 0.02795 -0.16967 C 0.03125 -0.17245 0.03368 -0.17708 0.03698 -0.17963 C 0.03924 -0.18148 0.05069 -0.18333 0.05191 -0.18356 C 0.06007 -0.1875 0.06875 -0.19097 0.07726 -0.19352 C 0.08715 -0.19282 0.09792 -0.19676 0.10712 -0.19166 C 0.11042 -0.18981 0.10625 -0.18217 0.10555 -0.17754 C 0.10382 -0.16574 0.10364 -0.15833 0.0967 -0.15185 C 0.09566 -0.14977 0.09496 -0.14745 0.09358 -0.14583 C 0.09184 -0.14398 0.08837 -0.14467 0.08767 -0.14213 C 0.08559 -0.13379 0.08785 -0.12453 0.08611 -0.1162 C 0.08524 -0.11203 0.0809 -0.11111 0.07864 -0.1081 C 0.07691 -0.10092 0.07621 -0.08472 0.07274 -0.08032 C 0.07014 -0.07685 0.06371 -0.07245 0.06371 -0.07222 C 0.05642 -0.05764 0.0658 -0.07847 0.05937 -0.05046 C 0.05799 -0.04421 0.05156 -0.04213 0.04878 -0.03657 C 0.04184 -0.02245 0.04583 -0.02708 0.03837 -0.0206 C 0.03177 -0.00324 0.03437 -0.00648 0.01597 -0.00879 C -0.00208 -0.01643 -0.02188 -0.01065 -0.04063 -0.01458 C -0.05191 -0.02222 -0.06545 -0.02754 -0.07795 -0.03055 C -0.0882 -0.03727 -0.08195 -0.03356 -0.0974 -0.04051 Z " pathEditMode="relative" rAng="0" ptsTypes="ffffffffffffffffffffffffff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3"/>
                </a:solidFill>
              </a:rPr>
              <a:t>Логарифмическая зависимость</a:t>
            </a:r>
            <a:endParaRPr lang="ru-RU" sz="3600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rgbClr val="666666"/>
                </a:solidFill>
                <a:latin typeface="Times New Roman"/>
                <a:ea typeface="Times New Roman"/>
              </a:rPr>
              <a:t>Автомобиль</a:t>
            </a:r>
            <a:r>
              <a:rPr lang="ru-RU" dirty="0">
                <a:solidFill>
                  <a:srgbClr val="666666"/>
                </a:solidFill>
                <a:latin typeface="Times New Roman"/>
                <a:ea typeface="Times New Roman"/>
              </a:rPr>
              <a:t>, летящий по трассе, наращивает скорость по закону логарифма: именно эта функция позволяет по массе израсходованного топлива указать скорость </a:t>
            </a:r>
            <a:r>
              <a:rPr lang="ru-RU" dirty="0" smtClean="0">
                <a:solidFill>
                  <a:srgbClr val="666666"/>
                </a:solidFill>
                <a:latin typeface="Times New Roman"/>
                <a:ea typeface="Times New Roman"/>
              </a:rPr>
              <a:t>автомобиля</a:t>
            </a:r>
            <a:endParaRPr lang="ru-RU" dirty="0"/>
          </a:p>
        </p:txBody>
      </p:sp>
      <p:pic>
        <p:nvPicPr>
          <p:cNvPr id="8194" name="Picture 2" descr="C:\Users\user-master\Desktop\animaciya_187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89040"/>
            <a:ext cx="47625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6" y="2204864"/>
            <a:ext cx="4472510" cy="403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64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Непрерывность функции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5472608" cy="4392487"/>
          </a:xfrm>
        </p:spPr>
        <p:txBody>
          <a:bodyPr/>
          <a:lstStyle/>
          <a:p>
            <a:r>
              <a:rPr lang="ru-RU" dirty="0">
                <a:solidFill>
                  <a:srgbClr val="666666"/>
                </a:solidFill>
                <a:latin typeface="Times New Roman"/>
                <a:ea typeface="Times New Roman"/>
              </a:rPr>
              <a:t>Скорость — функция, масса топлива — аргумент. Прекрасные примеры всюду непрерывных </a:t>
            </a:r>
            <a:r>
              <a:rPr lang="ru-RU" dirty="0" smtClean="0">
                <a:solidFill>
                  <a:srgbClr val="666666"/>
                </a:solidFill>
                <a:latin typeface="Times New Roman"/>
                <a:ea typeface="Times New Roman"/>
              </a:rPr>
              <a:t>функций </a:t>
            </a:r>
            <a:r>
              <a:rPr lang="ru-RU" dirty="0">
                <a:solidFill>
                  <a:srgbClr val="666666"/>
                </a:solidFill>
                <a:latin typeface="Times New Roman"/>
                <a:ea typeface="Times New Roman"/>
              </a:rPr>
              <a:t>дают процессы движения. Причина в том, что пространство и время непрерывны.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68760"/>
            <a:ext cx="2725737" cy="363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лилиния 6"/>
          <p:cNvSpPr/>
          <p:nvPr/>
        </p:nvSpPr>
        <p:spPr>
          <a:xfrm>
            <a:off x="3707904" y="4509120"/>
            <a:ext cx="1801815" cy="1801815"/>
          </a:xfrm>
          <a:custGeom>
            <a:avLst/>
            <a:gdLst>
              <a:gd name="connsiteX0" fmla="*/ 0 w 4343400"/>
              <a:gd name="connsiteY0" fmla="*/ 2133600 h 2504440"/>
              <a:gd name="connsiteX1" fmla="*/ 381000 w 4343400"/>
              <a:gd name="connsiteY1" fmla="*/ 1767840 h 2504440"/>
              <a:gd name="connsiteX2" fmla="*/ 731520 w 4343400"/>
              <a:gd name="connsiteY2" fmla="*/ 335280 h 2504440"/>
              <a:gd name="connsiteX3" fmla="*/ 1463040 w 4343400"/>
              <a:gd name="connsiteY3" fmla="*/ 1432560 h 2504440"/>
              <a:gd name="connsiteX4" fmla="*/ 1828800 w 4343400"/>
              <a:gd name="connsiteY4" fmla="*/ 1066800 h 2504440"/>
              <a:gd name="connsiteX5" fmla="*/ 2194560 w 4343400"/>
              <a:gd name="connsiteY5" fmla="*/ 1813560 h 2504440"/>
              <a:gd name="connsiteX6" fmla="*/ 3596640 w 4343400"/>
              <a:gd name="connsiteY6" fmla="*/ 2499360 h 2504440"/>
              <a:gd name="connsiteX7" fmla="*/ 3977640 w 4343400"/>
              <a:gd name="connsiteY7" fmla="*/ 1783080 h 2504440"/>
              <a:gd name="connsiteX8" fmla="*/ 4343400 w 4343400"/>
              <a:gd name="connsiteY8" fmla="*/ 0 h 250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3400" h="2504440">
                <a:moveTo>
                  <a:pt x="0" y="2133600"/>
                </a:moveTo>
                <a:cubicBezTo>
                  <a:pt x="129540" y="2100580"/>
                  <a:pt x="259080" y="2067560"/>
                  <a:pt x="381000" y="1767840"/>
                </a:cubicBezTo>
                <a:cubicBezTo>
                  <a:pt x="502920" y="1468120"/>
                  <a:pt x="551180" y="391160"/>
                  <a:pt x="731520" y="335280"/>
                </a:cubicBezTo>
                <a:cubicBezTo>
                  <a:pt x="911860" y="279400"/>
                  <a:pt x="1280160" y="1310640"/>
                  <a:pt x="1463040" y="1432560"/>
                </a:cubicBezTo>
                <a:cubicBezTo>
                  <a:pt x="1645920" y="1554480"/>
                  <a:pt x="1706880" y="1003300"/>
                  <a:pt x="1828800" y="1066800"/>
                </a:cubicBezTo>
                <a:cubicBezTo>
                  <a:pt x="1950720" y="1130300"/>
                  <a:pt x="1899920" y="1574800"/>
                  <a:pt x="2194560" y="1813560"/>
                </a:cubicBezTo>
                <a:cubicBezTo>
                  <a:pt x="2489200" y="2052320"/>
                  <a:pt x="3299460" y="2504440"/>
                  <a:pt x="3596640" y="2499360"/>
                </a:cubicBezTo>
                <a:cubicBezTo>
                  <a:pt x="3893820" y="2494280"/>
                  <a:pt x="3853180" y="2199640"/>
                  <a:pt x="3977640" y="1783080"/>
                </a:cubicBezTo>
                <a:cubicBezTo>
                  <a:pt x="4102100" y="1366520"/>
                  <a:pt x="4287520" y="299720"/>
                  <a:pt x="4343400" y="0"/>
                </a:cubicBezTo>
              </a:path>
            </a:pathLst>
          </a:custGeom>
          <a:noFill/>
          <a:ln w="44450" cap="flat" cmpd="sng" algn="ctr">
            <a:solidFill>
              <a:srgbClr val="005C2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655482" y="3969544"/>
            <a:ext cx="2341563" cy="2522541"/>
            <a:chOff x="968370" y="2708273"/>
            <a:chExt cx="2341563" cy="2522541"/>
          </a:xfrm>
        </p:grpSpPr>
        <p:sp>
          <p:nvSpPr>
            <p:cNvPr id="9" name="Line 25"/>
            <p:cNvSpPr>
              <a:spLocks noChangeShapeType="1"/>
            </p:cNvSpPr>
            <p:nvPr/>
          </p:nvSpPr>
          <p:spPr bwMode="auto">
            <a:xfrm>
              <a:off x="968370" y="4149726"/>
              <a:ext cx="2341563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 flipV="1">
              <a:off x="2049459" y="2708273"/>
              <a:ext cx="0" cy="2522541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endParaRPr>
            </a:p>
          </p:txBody>
        </p:sp>
      </p:grpSp>
      <p:pic>
        <p:nvPicPr>
          <p:cNvPr id="4103" name="Picture 7" descr="C:\Users\user-master\Desktop\55037863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10027"/>
            <a:ext cx="1008112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86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Квадратичная функция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796" y="1196752"/>
            <a:ext cx="5400600" cy="122413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3E3E3E"/>
                </a:solidFill>
                <a:latin typeface="Tahoma"/>
                <a:ea typeface="Calibri"/>
                <a:cs typeface="Times New Roman"/>
              </a:rPr>
              <a:t>Сопротивление встречного потока примерно пропорционально квадрату </a:t>
            </a:r>
            <a:r>
              <a:rPr lang="ru-RU" sz="2000" dirty="0" smtClean="0">
                <a:solidFill>
                  <a:srgbClr val="3E3E3E"/>
                </a:solidFill>
                <a:latin typeface="Tahoma"/>
                <a:ea typeface="Calibri"/>
                <a:cs typeface="Times New Roman"/>
              </a:rPr>
              <a:t>скорости</a:t>
            </a:r>
            <a:r>
              <a:rPr lang="ru-RU" sz="2000" dirty="0">
                <a:solidFill>
                  <a:srgbClr val="3E3E3E"/>
                </a:solidFill>
                <a:latin typeface="Tahoma"/>
                <a:ea typeface="Calibri"/>
                <a:cs typeface="Times New Roman"/>
              </a:rPr>
              <a:t> и</a:t>
            </a:r>
            <a:r>
              <a:rPr lang="ru-RU" sz="2000" dirty="0" smtClean="0">
                <a:solidFill>
                  <a:srgbClr val="3E3E3E"/>
                </a:solidFill>
                <a:latin typeface="Tahoma"/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srgbClr val="3E3E3E"/>
                </a:solidFill>
                <a:latin typeface="Tahoma"/>
                <a:ea typeface="Calibri"/>
                <a:cs typeface="Times New Roman"/>
              </a:rPr>
              <a:t>на тахометре и спидометре пропорционально выросли </a:t>
            </a:r>
            <a:r>
              <a:rPr lang="ru-RU" sz="2000" dirty="0" smtClean="0">
                <a:solidFill>
                  <a:srgbClr val="3E3E3E"/>
                </a:solidFill>
                <a:latin typeface="Tahoma"/>
                <a:ea typeface="Calibri"/>
                <a:cs typeface="Times New Roman"/>
              </a:rPr>
              <a:t>показатели.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lvl="0" indent="0">
              <a:spcBef>
                <a:spcPct val="0"/>
              </a:spcBef>
              <a:buNone/>
            </a:pPr>
            <a:endParaRPr lang="ru-RU" altLang="ru-RU" sz="2400" kern="1200" dirty="0">
              <a:solidFill>
                <a:srgbClr val="40458C"/>
              </a:solidFill>
              <a:latin typeface="Georgia" pitchFamily="18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altLang="ru-RU" sz="2400" kern="1200" dirty="0" smtClean="0">
                <a:solidFill>
                  <a:srgbClr val="40458C"/>
                </a:solidFill>
                <a:latin typeface="Georgia" pitchFamily="18" charset="0"/>
                <a:cs typeface="Arial" pitchFamily="34" charset="0"/>
              </a:rPr>
              <a:t>                                                     </a:t>
            </a:r>
            <a:r>
              <a:rPr lang="en-US" altLang="ru-RU" sz="2400" kern="1200" dirty="0" smtClean="0">
                <a:solidFill>
                  <a:srgbClr val="40458C"/>
                </a:solidFill>
                <a:latin typeface="Georgia" pitchFamily="18" charset="0"/>
                <a:cs typeface="Arial" pitchFamily="34" charset="0"/>
              </a:rPr>
              <a:t>f(x</a:t>
            </a:r>
            <a:r>
              <a:rPr lang="en-US" altLang="ru-RU" sz="2400" kern="1200" dirty="0">
                <a:solidFill>
                  <a:srgbClr val="40458C"/>
                </a:solidFill>
                <a:latin typeface="Georgia" pitchFamily="18" charset="0"/>
                <a:cs typeface="Arial" pitchFamily="34" charset="0"/>
              </a:rPr>
              <a:t>)</a:t>
            </a:r>
            <a:endParaRPr lang="ru-RU" altLang="ru-RU" sz="2400" kern="1200" dirty="0">
              <a:solidFill>
                <a:srgbClr val="40458C"/>
              </a:solidFill>
              <a:latin typeface="Georgia" pitchFamily="18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ru-RU" altLang="ru-RU" sz="2400" kern="1200" dirty="0">
              <a:solidFill>
                <a:srgbClr val="40458C"/>
              </a:solidFill>
              <a:latin typeface="Georgia" pitchFamily="18" charset="0"/>
              <a:cs typeface="Arial" pitchFamily="34" charset="0"/>
            </a:endParaRPr>
          </a:p>
          <a:p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004048" y="5589240"/>
            <a:ext cx="3312368" cy="0"/>
          </a:xfrm>
          <a:prstGeom prst="straightConnector1">
            <a:avLst/>
          </a:prstGeom>
          <a:noFill/>
          <a:ln w="25400" cap="flat" cmpd="sng" algn="ctr">
            <a:solidFill>
              <a:srgbClr val="990099"/>
            </a:solidFill>
            <a:prstDash val="solid"/>
            <a:tailEnd type="arrow"/>
          </a:ln>
          <a:effectLst/>
        </p:spPr>
      </p:cxnSp>
      <p:cxnSp>
        <p:nvCxnSpPr>
          <p:cNvPr id="5" name="Прямая со стрелкой 4"/>
          <p:cNvCxnSpPr/>
          <p:nvPr/>
        </p:nvCxnSpPr>
        <p:spPr>
          <a:xfrm flipV="1">
            <a:off x="5796136" y="2689002"/>
            <a:ext cx="0" cy="3744416"/>
          </a:xfrm>
          <a:prstGeom prst="straightConnector1">
            <a:avLst/>
          </a:prstGeom>
          <a:noFill/>
          <a:ln w="28575" cap="flat" cmpd="sng" algn="ctr">
            <a:solidFill>
              <a:srgbClr val="990099"/>
            </a:solidFill>
            <a:prstDash val="solid"/>
            <a:tailEnd type="arrow"/>
          </a:ln>
          <a:effectLst/>
        </p:spPr>
      </p:cxnSp>
      <p:sp>
        <p:nvSpPr>
          <p:cNvPr id="8" name="Прямоугольник 7"/>
          <p:cNvSpPr/>
          <p:nvPr/>
        </p:nvSpPr>
        <p:spPr>
          <a:xfrm>
            <a:off x="8532440" y="546003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altLang="ru-RU" sz="2400" dirty="0">
                <a:solidFill>
                  <a:srgbClr val="40458C"/>
                </a:solidFill>
                <a:latin typeface="Georgia" pitchFamily="18" charset="0"/>
                <a:cs typeface="Arial" pitchFamily="34" charset="0"/>
              </a:rPr>
              <a:t>х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5515690" y="3429000"/>
            <a:ext cx="2016224" cy="2923322"/>
          </a:xfrm>
          <a:custGeom>
            <a:avLst/>
            <a:gdLst>
              <a:gd name="connsiteX0" fmla="*/ 0 w 1419367"/>
              <a:gd name="connsiteY0" fmla="*/ 122829 h 2768220"/>
              <a:gd name="connsiteX1" fmla="*/ 723331 w 1419367"/>
              <a:gd name="connsiteY1" fmla="*/ 2756847 h 2768220"/>
              <a:gd name="connsiteX2" fmla="*/ 1419367 w 1419367"/>
              <a:gd name="connsiteY2" fmla="*/ 54591 h 2768220"/>
              <a:gd name="connsiteX3" fmla="*/ 1419367 w 1419367"/>
              <a:gd name="connsiteY3" fmla="*/ 54591 h 2768220"/>
              <a:gd name="connsiteX4" fmla="*/ 1419367 w 1419367"/>
              <a:gd name="connsiteY4" fmla="*/ 54591 h 2768220"/>
              <a:gd name="connsiteX5" fmla="*/ 1419367 w 1419367"/>
              <a:gd name="connsiteY5" fmla="*/ 0 h 276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9367" h="2768220">
                <a:moveTo>
                  <a:pt x="0" y="122829"/>
                </a:moveTo>
                <a:cubicBezTo>
                  <a:pt x="243385" y="1445524"/>
                  <a:pt x="486770" y="2768220"/>
                  <a:pt x="723331" y="2756847"/>
                </a:cubicBezTo>
                <a:cubicBezTo>
                  <a:pt x="959892" y="2745474"/>
                  <a:pt x="1419367" y="54591"/>
                  <a:pt x="1419367" y="54591"/>
                </a:cubicBezTo>
                <a:lnTo>
                  <a:pt x="1419367" y="54591"/>
                </a:lnTo>
                <a:lnTo>
                  <a:pt x="1419367" y="54591"/>
                </a:lnTo>
                <a:lnTo>
                  <a:pt x="141936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40152" y="2689002"/>
            <a:ext cx="336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altLang="ru-RU" sz="2400" dirty="0">
                <a:solidFill>
                  <a:srgbClr val="40458C"/>
                </a:solidFill>
                <a:latin typeface="Georgia" pitchFamily="18" charset="0"/>
                <a:cs typeface="Arial" pitchFamily="34" charset="0"/>
              </a:rPr>
              <a:t>у</a:t>
            </a:r>
          </a:p>
        </p:txBody>
      </p:sp>
      <p:pic>
        <p:nvPicPr>
          <p:cNvPr id="13" name="Picture 3" descr="j0349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545" y="4331147"/>
            <a:ext cx="2435150" cy="199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вал 15"/>
          <p:cNvSpPr/>
          <p:nvPr/>
        </p:nvSpPr>
        <p:spPr>
          <a:xfrm>
            <a:off x="6490821" y="6297077"/>
            <a:ext cx="142875" cy="142875"/>
          </a:xfrm>
          <a:prstGeom prst="ellipse">
            <a:avLst/>
          </a:prstGeom>
          <a:solidFill>
            <a:srgbClr val="ECD882"/>
          </a:solidFill>
          <a:ln w="25400" cap="flat" cmpd="sng" algn="ctr">
            <a:solidFill>
              <a:srgbClr val="ECD882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482446" y="5531092"/>
            <a:ext cx="142875" cy="142875"/>
          </a:xfrm>
          <a:prstGeom prst="ellipse">
            <a:avLst/>
          </a:prstGeom>
          <a:solidFill>
            <a:srgbClr val="ECD882"/>
          </a:solidFill>
          <a:ln w="25400" cap="flat" cmpd="sng" algn="ctr">
            <a:solidFill>
              <a:srgbClr val="ECD882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6124464" y="5976942"/>
            <a:ext cx="857250" cy="1588"/>
          </a:xfrm>
          <a:prstGeom prst="line">
            <a:avLst/>
          </a:prstGeom>
          <a:noFill/>
          <a:ln w="15875" cap="flat" cmpd="sng" algn="ctr">
            <a:solidFill>
              <a:srgbClr val="00B050"/>
            </a:solidFill>
            <a:prstDash val="dash"/>
          </a:ln>
          <a:effectLst/>
        </p:spPr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5796136" y="6406361"/>
            <a:ext cx="811765" cy="0"/>
          </a:xfrm>
          <a:prstGeom prst="line">
            <a:avLst/>
          </a:prstGeom>
          <a:noFill/>
          <a:ln w="15875" cap="flat" cmpd="sng" algn="ctr">
            <a:solidFill>
              <a:srgbClr val="00B050"/>
            </a:solidFill>
            <a:prstDash val="dash"/>
          </a:ln>
          <a:effectLst/>
        </p:spPr>
      </p:cxnSp>
      <p:pic>
        <p:nvPicPr>
          <p:cNvPr id="3074" name="Picture 2" descr="C:\Users\user-master\Desktop\speed_car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99697"/>
            <a:ext cx="2232248" cy="297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-master\Desktop\64367857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0497"/>
            <a:ext cx="1224136" cy="153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5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777875"/>
          </a:xfrm>
        </p:spPr>
        <p:txBody>
          <a:bodyPr/>
          <a:lstStyle/>
          <a:p>
            <a:r>
              <a:rPr lang="ru-RU" b="1" dirty="0" smtClean="0">
                <a:solidFill>
                  <a:schemeClr val="accent3"/>
                </a:solidFill>
                <a:latin typeface="Times New Roman"/>
                <a:ea typeface="Calibri"/>
              </a:rPr>
              <a:t>Параболоиды вращения</a:t>
            </a:r>
            <a:r>
              <a:rPr lang="ru-RU" b="1" dirty="0" smtClean="0">
                <a:latin typeface="Times New Roman"/>
                <a:ea typeface="Calibri"/>
              </a:rPr>
              <a:t>.</a:t>
            </a:r>
            <a:r>
              <a:rPr lang="ru-RU" b="1" dirty="0">
                <a:latin typeface="Times New Roman"/>
                <a:ea typeface="Calibri"/>
              </a:rPr>
              <a:t/>
            </a:r>
            <a:br>
              <a:rPr lang="ru-RU" b="1" dirty="0">
                <a:latin typeface="Times New Roman"/>
                <a:ea typeface="Calibri"/>
              </a:rPr>
            </a:b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96752"/>
            <a:ext cx="8208912" cy="4536504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000" dirty="0" smtClean="0">
                <a:solidFill>
                  <a:srgbClr val="00B0F0"/>
                </a:solidFill>
              </a:rPr>
              <a:t>Параболоид </a:t>
            </a:r>
            <a:r>
              <a:rPr lang="ru-RU" altLang="ru-RU" sz="2000" dirty="0">
                <a:solidFill>
                  <a:srgbClr val="00B0F0"/>
                </a:solidFill>
              </a:rPr>
              <a:t>вращения -это поверхность, которая образуется при вращении параболы вокруг ее </a:t>
            </a:r>
            <a:r>
              <a:rPr lang="ru-RU" altLang="ru-RU" sz="2000" dirty="0" smtClean="0">
                <a:solidFill>
                  <a:srgbClr val="00B0F0"/>
                </a:solidFill>
              </a:rPr>
              <a:t>оси. </a:t>
            </a:r>
            <a:r>
              <a:rPr lang="ru-RU" altLang="ru-RU" sz="2000" kern="1200" dirty="0" smtClean="0">
                <a:solidFill>
                  <a:srgbClr val="FFFFFF"/>
                </a:solidFill>
                <a:latin typeface="Arial" pitchFamily="34" charset="0"/>
                <a:ea typeface="Microsoft YaHei" pitchFamily="34" charset="-122"/>
              </a:rPr>
              <a:t>си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692696"/>
            <a:ext cx="3714478" cy="435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39725" algn="ctr" defTabSz="449263">
              <a:lnSpc>
                <a:spcPct val="93000"/>
              </a:lnSpc>
              <a:buSzPct val="1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kern="0" dirty="0">
                <a:solidFill>
                  <a:srgbClr val="4700B8"/>
                </a:solidFill>
                <a:latin typeface="Arial"/>
              </a:rPr>
              <a:t>Автомобильные фары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733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9" y="1844825"/>
            <a:ext cx="4860032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hangingPunct="0">
              <a:lnSpc>
                <a:spcPct val="93000"/>
              </a:lnSpc>
              <a:spcBef>
                <a:spcPts val="1000"/>
              </a:spcBef>
              <a:buSzPct val="100000"/>
            </a:pPr>
            <a:r>
              <a:rPr lang="ru-RU" altLang="ru-RU" sz="2000" dirty="0" smtClean="0"/>
              <a:t>Для </a:t>
            </a:r>
            <a:r>
              <a:rPr lang="ru-RU" altLang="ru-RU" sz="2000" dirty="0"/>
              <a:t>того, чтобы зеркало фар отражало лучи параллельным пучком, зеркалу нужно придать форму параболоида вращения, внутри которого в определенной точке ( в фокусе) находится лампочка</a:t>
            </a:r>
            <a:r>
              <a:rPr lang="ru-RU" altLang="ru-RU" sz="2000" dirty="0" smtClean="0"/>
              <a:t>.</a:t>
            </a:r>
            <a:r>
              <a:rPr lang="ru-RU" altLang="ru-RU" sz="2000" dirty="0" smtClean="0">
                <a:solidFill>
                  <a:srgbClr val="FFFFFF"/>
                </a:solidFill>
                <a:latin typeface="Arial" pitchFamily="34" charset="0"/>
                <a:ea typeface="Microsoft YaHei" pitchFamily="34" charset="-122"/>
              </a:rPr>
              <a:t> </a:t>
            </a:r>
            <a:r>
              <a:rPr lang="ru-RU" altLang="ru-RU" sz="2000" dirty="0">
                <a:solidFill>
                  <a:srgbClr val="FFFFFF"/>
                </a:solidFill>
                <a:latin typeface="Arial" pitchFamily="34" charset="0"/>
                <a:ea typeface="Microsoft YaHei" pitchFamily="34" charset="-122"/>
              </a:rPr>
              <a:t>нужно придать форму параболоида вращения, внутри которого в определенной точке ( в фокусе) находится лампочка.</a:t>
            </a:r>
          </a:p>
        </p:txBody>
      </p:sp>
      <p:pic>
        <p:nvPicPr>
          <p:cNvPr id="4098" name="Picture 2" descr="C:\Users\user-master\Desktop\49808342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4"/>
            <a:ext cx="792088" cy="105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12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817" y="-233186"/>
            <a:ext cx="1214438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C:\Users\user-master\Desktop\paraboloid-rotate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485" y="386104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hnika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Tehnika</Template>
  <TotalTime>598</TotalTime>
  <Words>633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Tehnika</vt:lpstr>
      <vt:lpstr>Функции в моей профессии</vt:lpstr>
      <vt:lpstr>Функциональное описание реальных процессов автомобиля </vt:lpstr>
      <vt:lpstr>Две строгие математические зависимости</vt:lpstr>
      <vt:lpstr>. Золотое правило механики – функциональная зависимость </vt:lpstr>
      <vt:lpstr>Функция скорости гоночного  автомобиля </vt:lpstr>
      <vt:lpstr>Логарифмическая зависимость</vt:lpstr>
      <vt:lpstr>Непрерывность функции</vt:lpstr>
      <vt:lpstr>Квадратичная функция</vt:lpstr>
      <vt:lpstr>Параболоиды вращения. </vt:lpstr>
      <vt:lpstr>Лампы для фар</vt:lpstr>
      <vt:lpstr>Линейная функция в системе охлаждения</vt:lpstr>
      <vt:lpstr>Рассматривать современные моторы под капотами автомобилей – сплошное удовольствие  </vt:lpstr>
      <vt:lpstr>Внимание! Синусоида в поршневой системе!</vt:lpstr>
      <vt:lpstr>Функция денежной прибыли от объёма продаж товара  </vt:lpstr>
      <vt:lpstr>Статистика - родная дочь математической функции!  </vt:lpstr>
      <vt:lpstr>Кривая уровня мотивации к учебе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Функции в моей профессии</dc:title>
  <dc:creator>user-master</dc:creator>
  <cp:lastModifiedBy>user-master</cp:lastModifiedBy>
  <cp:revision>6</cp:revision>
  <dcterms:created xsi:type="dcterms:W3CDTF">2014-12-03T09:09:27Z</dcterms:created>
  <dcterms:modified xsi:type="dcterms:W3CDTF">2014-12-09T10:21:59Z</dcterms:modified>
</cp:coreProperties>
</file>