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5" r:id="rId3"/>
  </p:sldMasterIdLst>
  <p:notesMasterIdLst>
    <p:notesMasterId r:id="rId14"/>
  </p:notesMasterIdLst>
  <p:sldIdLst>
    <p:sldId id="263" r:id="rId4"/>
    <p:sldId id="260" r:id="rId5"/>
    <p:sldId id="261" r:id="rId6"/>
    <p:sldId id="256" r:id="rId7"/>
    <p:sldId id="262" r:id="rId8"/>
    <p:sldId id="266" r:id="rId9"/>
    <p:sldId id="258" r:id="rId10"/>
    <p:sldId id="265" r:id="rId11"/>
    <p:sldId id="259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77" autoAdjust="0"/>
  </p:normalViewPr>
  <p:slideViewPr>
    <p:cSldViewPr snapToGrid="0">
      <p:cViewPr varScale="1">
        <p:scale>
          <a:sx n="80" d="100"/>
          <a:sy n="80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4B47C-1BDD-433A-868D-3F52696C9858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C187-2520-4760-8D7D-031E18CA5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0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C187-2520-4760-8D7D-031E18CA5AE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4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3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08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121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70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0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45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2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996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4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09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34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33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73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70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491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81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44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192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43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43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5689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079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34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51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69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4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105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41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3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32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24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44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08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35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6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3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01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5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6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71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4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15FDACF-E47E-4081-8160-7CCEF7ACA2A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436A24A-F127-4B08-8446-D95B1C310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5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486721" y="179513"/>
            <a:ext cx="7181385" cy="906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2700" cmpd="sng">
                  <a:solidFill>
                    <a:srgbClr val="6AAC90"/>
                  </a:solidFill>
                  <a:prstDash val="solid"/>
                </a:ln>
                <a:gradFill>
                  <a:gsLst>
                    <a:gs pos="0">
                      <a:srgbClr val="6AAC90"/>
                    </a:gs>
                    <a:gs pos="4000">
                      <a:srgbClr val="6AAC90">
                        <a:lumMod val="60000"/>
                        <a:lumOff val="40000"/>
                      </a:srgbClr>
                    </a:gs>
                    <a:gs pos="87000">
                      <a:srgbClr val="6AAC9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12700" cmpd="sng">
                  <a:solidFill>
                    <a:srgbClr val="6AAC90"/>
                  </a:solidFill>
                  <a:prstDash val="solid"/>
                </a:ln>
                <a:gradFill>
                  <a:gsLst>
                    <a:gs pos="0">
                      <a:srgbClr val="6AAC90"/>
                    </a:gs>
                    <a:gs pos="4000">
                      <a:srgbClr val="6AAC90">
                        <a:lumMod val="60000"/>
                        <a:lumOff val="40000"/>
                      </a:srgbClr>
                    </a:gs>
                    <a:gs pos="87000">
                      <a:srgbClr val="6AAC9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  <a:t>Hangman game </a:t>
            </a:r>
            <a:endParaRPr kumimoji="0" lang="ru-RU" sz="5400" b="1" i="0" u="none" strike="noStrike" kern="1200" cap="none" spc="0" normalizeH="0" baseline="0" noProof="0" dirty="0">
              <a:ln w="12700" cmpd="sng">
                <a:solidFill>
                  <a:srgbClr val="6AAC90"/>
                </a:solidFill>
                <a:prstDash val="solid"/>
              </a:ln>
              <a:gradFill>
                <a:gsLst>
                  <a:gs pos="0">
                    <a:srgbClr val="6AAC90"/>
                  </a:gs>
                  <a:gs pos="4000">
                    <a:srgbClr val="6AAC90">
                      <a:lumMod val="60000"/>
                      <a:lumOff val="40000"/>
                    </a:srgbClr>
                  </a:gs>
                  <a:gs pos="87000">
                    <a:srgbClr val="6AAC9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648" t="3551" r="11879" b="15375"/>
          <a:stretch/>
        </p:blipFill>
        <p:spPr>
          <a:xfrm>
            <a:off x="3389970" y="814038"/>
            <a:ext cx="5096108" cy="5160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81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5">
              <a:lumMod val="60000"/>
              <a:lumOff val="40000"/>
            </a:schemeClr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5590" y="258336"/>
            <a:ext cx="11716215" cy="63680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8717" y="840497"/>
            <a:ext cx="117979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omic Sans MS" panose="030F0702030302020204" pitchFamily="66" charset="0"/>
              </a:rPr>
              <a:t>Thank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s everybody</a:t>
            </a:r>
            <a:r>
              <a:rPr kumimoji="0" lang="ru-RU" sz="5400" b="1" i="0" u="none" strike="noStrike" kern="120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5400" b="1" i="0" u="none" strike="noStrike" kern="120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omic Sans MS" panose="030F0702030302020204" pitchFamily="66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I hope you’ve enjoyed  our lesson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>
              <a:defRPr/>
            </a:pP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omic Sans MS" panose="030F0702030302020204" pitchFamily="66" charset="0"/>
              </a:rPr>
              <a:t>Goodbye. Have a nice day!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81" y="4273470"/>
            <a:ext cx="2914883" cy="2584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7" y="437507"/>
            <a:ext cx="2469545" cy="1700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20" y="4574148"/>
            <a:ext cx="2060685" cy="14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519" y="244883"/>
            <a:ext cx="4025461" cy="906114"/>
          </a:xfrm>
        </p:spPr>
        <p:txBody>
          <a:bodyPr/>
          <a:lstStyle/>
          <a:p>
            <a:r>
              <a:rPr lang="en-US" sz="5400" b="1" dirty="0" smtClean="0">
                <a:latin typeface="Copperplate Gothic Bold" panose="020E0705020206020404" pitchFamily="34" charset="0"/>
              </a:rPr>
              <a:t> Holidays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067" y="3849879"/>
            <a:ext cx="2786107" cy="2763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05" y="3492814"/>
            <a:ext cx="3520735" cy="2838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177" t="10041" r="13338"/>
          <a:stretch/>
        </p:blipFill>
        <p:spPr>
          <a:xfrm>
            <a:off x="646586" y="3661972"/>
            <a:ext cx="3702206" cy="2794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7" y="1294822"/>
            <a:ext cx="3390678" cy="199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3317" y="257570"/>
            <a:ext cx="3304042" cy="906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pperplate Gothic Bold" panose="020E0705020206020404" pitchFamily="34" charset="0"/>
              </a:rPr>
              <a:t>Feasts -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314" y="1351875"/>
            <a:ext cx="455050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it’s time</a:t>
            </a:r>
          </a:p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to celebrate some special occasions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822" y="1068542"/>
            <a:ext cx="32099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51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2317" y="649695"/>
            <a:ext cx="8073483" cy="906114"/>
          </a:xfrm>
          <a:effectLst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5400" b="1" dirty="0" smtClean="0">
                <a:solidFill>
                  <a:srgbClr val="002060"/>
                </a:solidFill>
                <a:latin typeface="Copperplate Gothic Bold" panose="020E0705020206020404" pitchFamily="34" charset="0"/>
              </a:rPr>
              <a:t>  </a:t>
            </a:r>
            <a:r>
              <a:rPr lang="en-US" sz="4400" b="1" dirty="0" smtClean="0">
                <a:solidFill>
                  <a:srgbClr val="002060"/>
                </a:solidFill>
                <a:latin typeface="Copperplate Gothic Bold" panose="020E0705020206020404" pitchFamily="34" charset="0"/>
              </a:rPr>
              <a:t>making preparations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6117" y="-58137"/>
            <a:ext cx="5519854" cy="906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2700" cmpd="sng">
                  <a:solidFill>
                    <a:srgbClr val="6AAC90"/>
                  </a:solidFill>
                  <a:prstDash val="solid"/>
                </a:ln>
                <a:gradFill>
                  <a:gsLst>
                    <a:gs pos="0">
                      <a:srgbClr val="6AAC90"/>
                    </a:gs>
                    <a:gs pos="4000">
                      <a:srgbClr val="6AAC90">
                        <a:lumMod val="60000"/>
                        <a:lumOff val="40000"/>
                      </a:srgbClr>
                    </a:gs>
                    <a:gs pos="87000">
                      <a:srgbClr val="6AAC9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  <a:t>Before Feasts </a:t>
            </a:r>
            <a:r>
              <a:rPr kumimoji="0" lang="en-US" sz="5400" b="1" i="0" u="none" strike="noStrike" kern="1200" cap="none" spc="0" normalizeH="0" baseline="0" noProof="0" dirty="0" smtClean="0">
                <a:ln w="12700" cmpd="sng">
                  <a:solidFill>
                    <a:srgbClr val="6AAC90"/>
                  </a:solidFill>
                  <a:prstDash val="solid"/>
                </a:ln>
                <a:gradFill>
                  <a:gsLst>
                    <a:gs pos="0">
                      <a:srgbClr val="6AAC90"/>
                    </a:gs>
                    <a:gs pos="4000">
                      <a:srgbClr val="6AAC90">
                        <a:lumMod val="60000"/>
                        <a:lumOff val="40000"/>
                      </a:srgbClr>
                    </a:gs>
                    <a:gs pos="87000">
                      <a:srgbClr val="6AAC9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  <a:t>-</a:t>
            </a:r>
            <a:endParaRPr kumimoji="0" lang="ru-RU" sz="5400" b="1" i="0" u="none" strike="noStrike" kern="1200" cap="none" spc="0" normalizeH="0" baseline="0" noProof="0" dirty="0">
              <a:ln w="12700" cmpd="sng">
                <a:solidFill>
                  <a:srgbClr val="6AAC90"/>
                </a:solidFill>
                <a:prstDash val="solid"/>
              </a:ln>
              <a:gradFill>
                <a:gsLst>
                  <a:gs pos="0">
                    <a:srgbClr val="6AAC90"/>
                  </a:gs>
                  <a:gs pos="4000">
                    <a:srgbClr val="6AAC90">
                      <a:lumMod val="60000"/>
                      <a:lumOff val="40000"/>
                    </a:srgbClr>
                  </a:gs>
                  <a:gs pos="87000">
                    <a:srgbClr val="6AAC9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9" y="4023129"/>
            <a:ext cx="2599838" cy="259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09" y="1102752"/>
            <a:ext cx="2943726" cy="23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688" y="4386436"/>
            <a:ext cx="2570873" cy="22880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0433" t="5053" r="11791" b="5052"/>
          <a:stretch/>
        </p:blipFill>
        <p:spPr>
          <a:xfrm>
            <a:off x="3497757" y="4320900"/>
            <a:ext cx="2837431" cy="2302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187" y="1555809"/>
            <a:ext cx="2681461" cy="25600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721" y="1703230"/>
            <a:ext cx="3087779" cy="22154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9557" y="1585250"/>
            <a:ext cx="2299125" cy="24514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799" y="4282954"/>
            <a:ext cx="2145538" cy="23915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600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2316" y="213152"/>
            <a:ext cx="2628241" cy="54780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make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4033" y="847494"/>
            <a:ext cx="4334378" cy="238636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decorations 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tea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a special dish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a cake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80358" y="213152"/>
            <a:ext cx="1366024" cy="53932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do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57512" y="847493"/>
            <a:ext cx="4663339" cy="285471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dusting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my/your homework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gardening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washing-up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shopping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255" y="3797224"/>
            <a:ext cx="9026658" cy="2800767"/>
          </a:xfrm>
          <a:prstGeom prst="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to make </a:t>
            </a:r>
            <a:r>
              <a:rPr lang="en-US" sz="3600" b="1" dirty="0"/>
              <a:t>means to produce something</a:t>
            </a:r>
          </a:p>
          <a:p>
            <a:r>
              <a:rPr lang="en-US" sz="3600" b="1" dirty="0"/>
              <a:t> (</a:t>
            </a:r>
            <a:r>
              <a:rPr lang="ru-RU" sz="3600" b="1" dirty="0"/>
              <a:t>изготавливать, </a:t>
            </a:r>
            <a:r>
              <a:rPr lang="ru-RU" sz="3600" b="1" dirty="0" smtClean="0"/>
              <a:t>создавать) ;</a:t>
            </a:r>
            <a:endParaRPr lang="en-US" sz="3600" b="1" dirty="0"/>
          </a:p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n-US" sz="3600" b="1" dirty="0"/>
              <a:t>means to perform an action </a:t>
            </a:r>
            <a:endParaRPr lang="en-US" sz="3600" b="1" dirty="0" smtClean="0"/>
          </a:p>
          <a:p>
            <a:r>
              <a:rPr lang="en-US" sz="3600" b="1" dirty="0" smtClean="0"/>
              <a:t>(</a:t>
            </a:r>
            <a:r>
              <a:rPr lang="ru-RU" sz="3600" b="1" dirty="0"/>
              <a:t>выполнять </a:t>
            </a:r>
            <a:r>
              <a:rPr lang="ru-RU" sz="3600" b="1" dirty="0" smtClean="0"/>
              <a:t>действие, выполнять работу). </a:t>
            </a: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770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2316" y="213152"/>
            <a:ext cx="2628241" cy="54780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make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4033" y="847494"/>
            <a:ext cx="4334378" cy="238636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decorations 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tea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a special dish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a cake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80358" y="213152"/>
            <a:ext cx="1366024" cy="53932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do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57512" y="847493"/>
            <a:ext cx="4663339" cy="285471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dusting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my/your homework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gardening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washing-up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the shopping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255" y="3797224"/>
            <a:ext cx="3740979" cy="2554545"/>
          </a:xfrm>
          <a:prstGeom prst="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 expressions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make</a:t>
            </a:r>
            <a:r>
              <a:rPr lang="en-US" sz="3200" b="1" dirty="0">
                <a:solidFill>
                  <a:prstClr val="black"/>
                </a:solidFill>
              </a:rPr>
              <a:t> a phone call                               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make</a:t>
            </a:r>
            <a:r>
              <a:rPr lang="en-US" sz="3200" b="1" dirty="0">
                <a:solidFill>
                  <a:prstClr val="black"/>
                </a:solidFill>
              </a:rPr>
              <a:t> the bed                                       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make</a:t>
            </a:r>
            <a:r>
              <a:rPr lang="en-US" sz="3200" b="1" dirty="0">
                <a:solidFill>
                  <a:prstClr val="black"/>
                </a:solidFill>
              </a:rPr>
              <a:t> a mistake                                   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make</a:t>
            </a:r>
            <a:r>
              <a:rPr lang="en-US" sz="3200" b="1" dirty="0">
                <a:solidFill>
                  <a:prstClr val="black"/>
                </a:solidFill>
              </a:rPr>
              <a:t> a fire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08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758" y="109099"/>
            <a:ext cx="8702060" cy="78472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 Black" panose="020B0A04020102020204" pitchFamily="34" charset="0"/>
              </a:rPr>
              <a:t> </a:t>
            </a:r>
            <a:r>
              <a:rPr lang="ru-RU" sz="4000" b="1" dirty="0" smtClean="0">
                <a:latin typeface="Arial Black" panose="020B0A04020102020204" pitchFamily="34" charset="0"/>
              </a:rPr>
              <a:t> </a:t>
            </a:r>
            <a:r>
              <a:rPr lang="en-US" sz="4000" b="1" dirty="0" smtClean="0">
                <a:latin typeface="Arial Black" panose="020B0A04020102020204" pitchFamily="34" charset="0"/>
              </a:rPr>
              <a:t>What are the people doing?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724" y="1111310"/>
            <a:ext cx="11694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woman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libri" panose="020F0502020204030204"/>
              </a:rPr>
              <a:t>  The man                            in picture ….    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is 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/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/>
              </a:rPr>
              <a:t>making 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/>
              </a:rPr>
              <a:t>….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The man&amp; the woman                 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/>
              </a:rPr>
              <a:t> The children 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96854" y="1179095"/>
            <a:ext cx="36093" cy="22860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03370" y="1179095"/>
            <a:ext cx="36093" cy="22860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567865" y="1181761"/>
            <a:ext cx="36093" cy="22860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62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1395" y="29100"/>
            <a:ext cx="6628574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1.How often do you ….?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453390"/>
              </p:ext>
            </p:extLst>
          </p:nvPr>
        </p:nvGraphicFramePr>
        <p:xfrm>
          <a:off x="697375" y="964994"/>
          <a:ext cx="898540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956">
                  <a:extLst>
                    <a:ext uri="{9D8B030D-6E8A-4147-A177-3AD203B41FA5}">
                      <a16:colId xmlns:a16="http://schemas.microsoft.com/office/drawing/2014/main" val="4183104384"/>
                    </a:ext>
                  </a:extLst>
                </a:gridCol>
                <a:gridCol w="1996068">
                  <a:extLst>
                    <a:ext uri="{9D8B030D-6E8A-4147-A177-3AD203B41FA5}">
                      <a16:colId xmlns:a16="http://schemas.microsoft.com/office/drawing/2014/main" val="1674297767"/>
                    </a:ext>
                  </a:extLst>
                </a:gridCol>
                <a:gridCol w="1650381">
                  <a:extLst>
                    <a:ext uri="{9D8B030D-6E8A-4147-A177-3AD203B41FA5}">
                      <a16:colId xmlns:a16="http://schemas.microsoft.com/office/drawing/2014/main" val="377595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How often do you …?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A/ S / N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points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3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1. do the washing-up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S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386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2.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01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…..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9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SCORE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62888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30243" y="0"/>
            <a:ext cx="6628574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1.How often do you ….?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sz="half" idx="2"/>
          </p:nvPr>
        </p:nvSpPr>
        <p:spPr>
          <a:xfrm>
            <a:off x="2653030" y="4331847"/>
            <a:ext cx="5552506" cy="225929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A </a:t>
            </a:r>
            <a:r>
              <a:rPr lang="en-US" sz="4000" b="1" dirty="0" smtClean="0"/>
              <a:t>– for always/ often   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S </a:t>
            </a:r>
            <a:r>
              <a:rPr lang="en-US" sz="4000" b="1" dirty="0" smtClean="0"/>
              <a:t>–for sometimes  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N</a:t>
            </a:r>
            <a:r>
              <a:rPr lang="en-US" sz="4000" b="1" dirty="0" smtClean="0"/>
              <a:t> – for never 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2859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141" y="383017"/>
            <a:ext cx="5416046" cy="7847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 Black" panose="020B0A04020102020204" pitchFamily="34" charset="0"/>
              </a:rPr>
              <a:t>How to score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43582" y="1657938"/>
            <a:ext cx="4334378" cy="59629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Write in your paper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4999" y="2336765"/>
            <a:ext cx="5958662" cy="287588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A </a:t>
            </a:r>
            <a:r>
              <a:rPr lang="en-US" sz="4400" b="1" dirty="0" smtClean="0"/>
              <a:t>– for always/ often   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 </a:t>
            </a:r>
            <a:r>
              <a:rPr lang="en-US" sz="4400" b="1" dirty="0" smtClean="0"/>
              <a:t>–for sometimes  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N</a:t>
            </a:r>
            <a:r>
              <a:rPr lang="en-US" sz="4400" b="1" dirty="0" smtClean="0"/>
              <a:t> – for never  </a:t>
            </a:r>
            <a:endParaRPr lang="ru-RU" sz="4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335750" y="1620478"/>
            <a:ext cx="1667107" cy="63375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</a:t>
            </a:r>
            <a:r>
              <a:rPr lang="en-US" sz="3600" dirty="0" smtClean="0"/>
              <a:t>Points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313661" y="2336765"/>
            <a:ext cx="3042212" cy="287588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2</a:t>
            </a:r>
            <a:r>
              <a:rPr lang="en-US" sz="4400" b="1" dirty="0" smtClean="0"/>
              <a:t> points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1</a:t>
            </a:r>
            <a:r>
              <a:rPr lang="en-US" sz="4400" b="1" dirty="0" smtClean="0"/>
              <a:t> point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0</a:t>
            </a:r>
            <a:r>
              <a:rPr lang="en-US" sz="4400" b="1" dirty="0" smtClean="0"/>
              <a:t> point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993802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4225" y="169257"/>
            <a:ext cx="7125688" cy="7847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 Black" panose="020B0A04020102020204" pitchFamily="34" charset="0"/>
              </a:rPr>
              <a:t> What your score means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10" y="801154"/>
            <a:ext cx="116604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13 -18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think, …. really helps his/her parents because  he/she has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points. His/her parents can be proud of him/her.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– 12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think, ….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his/her parents because  he/she has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But he/she should help more.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–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think, …. 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oesn’t help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his/her parents because  he/she has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points.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His/her poor parents work hard, like slaves, and he/she doesn’t think about them.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53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330</Words>
  <Application>Microsoft Office PowerPoint</Application>
  <PresentationFormat>Широкоэкранный</PresentationFormat>
  <Paragraphs>78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Comic Sans MS</vt:lpstr>
      <vt:lpstr>Copperplate Gothic Bold</vt:lpstr>
      <vt:lpstr>Corbel</vt:lpstr>
      <vt:lpstr>Trebuchet MS</vt:lpstr>
      <vt:lpstr>Wingdings 3</vt:lpstr>
      <vt:lpstr>Ион</vt:lpstr>
      <vt:lpstr>Аспект</vt:lpstr>
      <vt:lpstr>Базис</vt:lpstr>
      <vt:lpstr>Презентация PowerPoint</vt:lpstr>
      <vt:lpstr> Holidays</vt:lpstr>
      <vt:lpstr>  making preparations</vt:lpstr>
      <vt:lpstr>Презентация PowerPoint</vt:lpstr>
      <vt:lpstr>Презентация PowerPoint</vt:lpstr>
      <vt:lpstr>  What are the people doing?</vt:lpstr>
      <vt:lpstr>Презентация PowerPoint</vt:lpstr>
      <vt:lpstr>How to score</vt:lpstr>
      <vt:lpstr> What your score means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Попова</dc:creator>
  <cp:lastModifiedBy>Ольга Попова</cp:lastModifiedBy>
  <cp:revision>49</cp:revision>
  <dcterms:created xsi:type="dcterms:W3CDTF">2016-01-05T17:06:06Z</dcterms:created>
  <dcterms:modified xsi:type="dcterms:W3CDTF">2017-03-12T16:57:48Z</dcterms:modified>
</cp:coreProperties>
</file>