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handoutMasterIdLst>
    <p:handoutMasterId r:id="rId22"/>
  </p:handoutMasterIdLst>
  <p:sldIdLst>
    <p:sldId id="257" r:id="rId2"/>
    <p:sldId id="280" r:id="rId3"/>
    <p:sldId id="258" r:id="rId4"/>
    <p:sldId id="285" r:id="rId5"/>
    <p:sldId id="276" r:id="rId6"/>
    <p:sldId id="281" r:id="rId7"/>
    <p:sldId id="283" r:id="rId8"/>
    <p:sldId id="277" r:id="rId9"/>
    <p:sldId id="259" r:id="rId10"/>
    <p:sldId id="286" r:id="rId11"/>
    <p:sldId id="261" r:id="rId12"/>
    <p:sldId id="262" r:id="rId13"/>
    <p:sldId id="274" r:id="rId14"/>
    <p:sldId id="263" r:id="rId15"/>
    <p:sldId id="287" r:id="rId16"/>
    <p:sldId id="284" r:id="rId17"/>
    <p:sldId id="278" r:id="rId18"/>
    <p:sldId id="272" r:id="rId19"/>
    <p:sldId id="279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84E427A-3D55-4303-BF80-6455036E1DE7}" styleName="Стиль из темы 1 - акцент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69CF1AB2-1976-4502-BF36-3FF5EA218861}" styleName="Средний стиль 4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552" autoAdjust="0"/>
    <p:restoredTop sz="94660"/>
  </p:normalViewPr>
  <p:slideViewPr>
    <p:cSldViewPr>
      <p:cViewPr>
        <p:scale>
          <a:sx n="80" d="100"/>
          <a:sy n="80" d="100"/>
        </p:scale>
        <p:origin x="-870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C0C951A-2E8A-4B8F-AFAA-DE6E21E6D33B}" type="datetimeFigureOut">
              <a:rPr lang="ru-RU" smtClean="0"/>
              <a:t>14.03.2017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7441880-4262-4994-AB49-E1AD727324E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6739626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233A616-594C-4A41-97E8-1E246C59934F}" type="datetimeFigureOut">
              <a:rPr lang="ru-RU" smtClean="0"/>
              <a:t>14.03.2017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55AF574-3EB4-4A95-9D4B-E879F0F45E8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832363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А-Подводящий диалог:</a:t>
            </a:r>
            <a:endParaRPr lang="ru-R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Рассмотрите изображение человека в репродукции картины Ивана Фирсова «Юный живописец».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 каком жанре работает художник? </a:t>
            </a:r>
            <a:r>
              <a:rPr lang="ru-RU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(портрет)</a:t>
            </a:r>
            <a:endParaRPr lang="ru-R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Как вы это определили? </a:t>
            </a:r>
            <a:r>
              <a:rPr lang="ru-RU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(показывают знание определения понятия «портрет»)</a:t>
            </a:r>
            <a:endParaRPr lang="ru-R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5AF574-3EB4-4A95-9D4B-E879F0F45E8A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8782141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b="1" u="sng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А-Анализ выполненных работ (5 мин):</a:t>
            </a:r>
            <a:endParaRPr lang="ru-R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- Какие работы больше всего соответствуют правилам (канонам) в изображении головы и лица? 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Что в работе является самым трудным для вас? 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Что получилось легко?</a:t>
            </a:r>
          </a:p>
          <a:p>
            <a:r>
              <a:rPr lang="ru-RU" sz="1200" b="1" u="sng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Б-</a:t>
            </a:r>
            <a:r>
              <a:rPr lang="ru-RU" sz="1200" b="1" u="sng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Деятельностная</a:t>
            </a:r>
            <a:r>
              <a:rPr lang="ru-RU" sz="1200" b="1" u="sng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рефлексия (1 мин)</a:t>
            </a:r>
            <a:endParaRPr lang="ru-R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ru-RU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прием «Знание-незнание/умение-неумение»</a:t>
            </a:r>
            <a:endParaRPr lang="ru-R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стр. 36 пункт 1 рабочая тетрадь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5AF574-3EB4-4A95-9D4B-E879F0F45E8A}" type="slidenum">
              <a:rPr lang="ru-RU" smtClean="0"/>
              <a:t>17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4692515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b="1" u="sng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В-Выдача домашнего задания(2 мин): </a:t>
            </a:r>
            <a:endParaRPr lang="ru-R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Меняя пропорции,  выполни построение лица, не забывая об основных правилах конструкции головы, придай лицам живое выражение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5AF574-3EB4-4A95-9D4B-E879F0F45E8A}" type="slidenum">
              <a:rPr lang="ru-RU" smtClean="0"/>
              <a:t>18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6364536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b="1" u="sng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Г-Содержательная рефлексия (2 мин)</a:t>
            </a:r>
            <a:endParaRPr lang="ru-R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ru-RU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Прием «Рюкзак»</a:t>
            </a:r>
            <a:endParaRPr lang="ru-R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Что с сегодняшнего урока вы положите в рюкзак для использования в своей жизни.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5AF574-3EB4-4A95-9D4B-E879F0F45E8A}" type="slidenum">
              <a:rPr lang="ru-RU" smtClean="0"/>
              <a:t>19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2317594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Давайте рассмотрим ваши рисунки, где изображены люди, как вы думаете, смогли ли бы мы найти в жизни изображенных на этих листках людей?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– Как вы думаете, какими знаниями и умениями нужно обладать, чтобы научиться рисовать портрет?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Есть ли у нас полные знания по этому вопросу? Сможем ли мы без них выполнить портрет?</a:t>
            </a:r>
          </a:p>
          <a:p>
            <a:r>
              <a:rPr lang="ru-RU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Б-Формулирование проблемы</a:t>
            </a:r>
            <a:endParaRPr lang="ru-R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</a:t>
            </a:r>
            <a:r>
              <a:rPr lang="ru-RU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прием 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5AF574-3EB4-4A95-9D4B-E879F0F45E8A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2793454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«Знание-незнание/умение-неумение»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стр. 36 пункт 1 рабочая тетрадь</a:t>
            </a:r>
          </a:p>
          <a:p>
            <a:r>
              <a:rPr lang="ru-RU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В-Постановка цели</a:t>
            </a:r>
            <a:endParaRPr lang="ru-R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ru-RU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Г-Выдвижение гипотез о пропорциональных соотношений частей головы</a:t>
            </a:r>
            <a:endParaRPr lang="ru-R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Какие правила должны знать художники, чтобы изображать портрет человека? 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5AF574-3EB4-4A95-9D4B-E879F0F45E8A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9685242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2.Составление правил изображения головы человека 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(13 мин.)</a:t>
            </a:r>
            <a:r>
              <a:rPr lang="ru-RU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(работа в паре).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5AF574-3EB4-4A95-9D4B-E879F0F45E8A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9343676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Работают в парах (взаимопроверка  пропорций, сравнивают и анализируют таблицу пропорций).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5AF574-3EB4-4A95-9D4B-E879F0F45E8A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9050598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5AF574-3EB4-4A95-9D4B-E879F0F45E8A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7503534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Работа с портретом – анализ</a:t>
            </a:r>
          </a:p>
          <a:p>
            <a:r>
              <a:rPr lang="ru-RU" dirty="0" smtClean="0"/>
              <a:t> (учебник стр. 103 рисунок «Пропорции лица человека»).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5AF574-3EB4-4A95-9D4B-E879F0F45E8A}" type="slidenum">
              <a:rPr lang="ru-RU" smtClean="0"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1057356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4.Творческая практическая деятельность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(13 минут)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(рабочая тетрадь – стр. 36 задания № 1).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5AF574-3EB4-4A95-9D4B-E879F0F45E8A}" type="slidenum">
              <a:rPr lang="ru-RU" smtClean="0"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3075361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5AF574-3EB4-4A95-9D4B-E879F0F45E8A}" type="slidenum">
              <a:rPr lang="ru-RU" smtClean="0"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443216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DB80E9-5D1E-4BAF-B62A-AE01F5A97047}" type="datetimeFigureOut">
              <a:rPr lang="ru-RU" smtClean="0"/>
              <a:t>14.03.2017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1F0C38-E61E-48F2-BEC6-42732B110F8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060611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DB80E9-5D1E-4BAF-B62A-AE01F5A97047}" type="datetimeFigureOut">
              <a:rPr lang="ru-RU" smtClean="0"/>
              <a:t>14.03.2017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1F0C38-E61E-48F2-BEC6-42732B110F8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667733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DB80E9-5D1E-4BAF-B62A-AE01F5A97047}" type="datetimeFigureOut">
              <a:rPr lang="ru-RU" smtClean="0"/>
              <a:t>14.03.2017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1F0C38-E61E-48F2-BEC6-42732B110F8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742813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DB80E9-5D1E-4BAF-B62A-AE01F5A97047}" type="datetimeFigureOut">
              <a:rPr lang="ru-RU" smtClean="0"/>
              <a:t>14.03.2017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1F0C38-E61E-48F2-BEC6-42732B110F8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600294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DB80E9-5D1E-4BAF-B62A-AE01F5A97047}" type="datetimeFigureOut">
              <a:rPr lang="ru-RU" smtClean="0"/>
              <a:t>14.03.2017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1F0C38-E61E-48F2-BEC6-42732B110F8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421753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DB80E9-5D1E-4BAF-B62A-AE01F5A97047}" type="datetimeFigureOut">
              <a:rPr lang="ru-RU" smtClean="0"/>
              <a:t>14.03.2017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1F0C38-E61E-48F2-BEC6-42732B110F8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169877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DB80E9-5D1E-4BAF-B62A-AE01F5A97047}" type="datetimeFigureOut">
              <a:rPr lang="ru-RU" smtClean="0"/>
              <a:t>14.03.2017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1F0C38-E61E-48F2-BEC6-42732B110F8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468914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DB80E9-5D1E-4BAF-B62A-AE01F5A97047}" type="datetimeFigureOut">
              <a:rPr lang="ru-RU" smtClean="0"/>
              <a:t>14.03.2017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1F0C38-E61E-48F2-BEC6-42732B110F8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919169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DB80E9-5D1E-4BAF-B62A-AE01F5A97047}" type="datetimeFigureOut">
              <a:rPr lang="ru-RU" smtClean="0"/>
              <a:t>14.03.2017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1F0C38-E61E-48F2-BEC6-42732B110F8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403038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DB80E9-5D1E-4BAF-B62A-AE01F5A97047}" type="datetimeFigureOut">
              <a:rPr lang="ru-RU" smtClean="0"/>
              <a:t>14.03.2017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1F0C38-E61E-48F2-BEC6-42732B110F8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132009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DB80E9-5D1E-4BAF-B62A-AE01F5A97047}" type="datetimeFigureOut">
              <a:rPr lang="ru-RU" smtClean="0"/>
              <a:t>14.03.2017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1F0C38-E61E-48F2-BEC6-42732B110F8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374081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DB80E9-5D1E-4BAF-B62A-AE01F5A97047}" type="datetimeFigureOut">
              <a:rPr lang="ru-RU" smtClean="0"/>
              <a:t>14.03.2017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1F0C38-E61E-48F2-BEC6-42732B110F8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938890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gi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478px-Young_painter_by_Ivan_Firsov_(1760s)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357686" y="571480"/>
            <a:ext cx="4552950" cy="5705475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357158" y="857232"/>
            <a:ext cx="4018536" cy="230832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8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Изображение </a:t>
            </a:r>
          </a:p>
          <a:p>
            <a:pPr algn="ctr"/>
            <a:r>
              <a:rPr lang="ru-RU" sz="48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Человека</a:t>
            </a:r>
          </a:p>
          <a:p>
            <a:pPr algn="ctr"/>
            <a:endParaRPr lang="ru-RU" sz="48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-126621" y="2500306"/>
            <a:ext cx="4751943" cy="187743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endParaRPr lang="ru-RU" sz="4000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algn="ctr"/>
            <a:r>
              <a:rPr lang="ru-RU" sz="4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Иван Фирсов</a:t>
            </a:r>
          </a:p>
          <a:p>
            <a:pPr algn="ctr"/>
            <a:r>
              <a:rPr lang="ru-RU" sz="3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«Юный живописец»</a:t>
            </a:r>
            <a:endParaRPr lang="ru-RU" sz="36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27308" y="5353625"/>
            <a:ext cx="344408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портрет</a:t>
            </a:r>
            <a:endParaRPr lang="ru-RU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6935393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547664" y="399130"/>
            <a:ext cx="523726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Анализ портрета</a:t>
            </a:r>
            <a:endParaRPr lang="ru-RU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1477982"/>
            <a:ext cx="3732094" cy="48170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210595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217054" y="692693"/>
            <a:ext cx="2433680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800" b="1" dirty="0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II</a:t>
            </a:r>
            <a:r>
              <a:rPr lang="ru-RU" sz="2800" b="1" dirty="0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этап работы </a:t>
            </a:r>
          </a:p>
          <a:p>
            <a:pPr algn="ctr"/>
            <a:r>
              <a:rPr lang="ru-RU" sz="2800" b="1" dirty="0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ПРОПОРЦИИ</a:t>
            </a:r>
            <a:endParaRPr lang="ru-RU" sz="2800" b="1" dirty="0">
              <a:ln w="1905"/>
              <a:solidFill>
                <a:srgbClr val="0070C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55" r="53173"/>
          <a:stretch/>
        </p:blipFill>
        <p:spPr>
          <a:xfrm>
            <a:off x="5038543" y="1645343"/>
            <a:ext cx="2790702" cy="4454489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99" r="53847"/>
          <a:stretch/>
        </p:blipFill>
        <p:spPr>
          <a:xfrm>
            <a:off x="971600" y="1680216"/>
            <a:ext cx="2786073" cy="4489931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1223028" y="692694"/>
            <a:ext cx="266429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I </a:t>
            </a:r>
            <a:r>
              <a:rPr lang="ru-RU" sz="2800" b="1" dirty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этап работы </a:t>
            </a:r>
          </a:p>
          <a:p>
            <a:pPr algn="ctr"/>
            <a:r>
              <a:rPr lang="ru-RU" sz="2800" b="1" dirty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КОНСТРУКЦИЯ</a:t>
            </a:r>
          </a:p>
        </p:txBody>
      </p:sp>
    </p:spTree>
    <p:extLst>
      <p:ext uri="{BB962C8B-B14F-4D97-AF65-F5344CB8AC3E}">
        <p14:creationId xmlns:p14="http://schemas.microsoft.com/office/powerpoint/2010/main" val="27224346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824" y="164068"/>
            <a:ext cx="4554902" cy="58790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6" name="Прямая соединительная линия 5"/>
          <p:cNvCxnSpPr/>
          <p:nvPr/>
        </p:nvCxnSpPr>
        <p:spPr>
          <a:xfrm flipH="1">
            <a:off x="1799406" y="980728"/>
            <a:ext cx="2093934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/>
          <p:cNvCxnSpPr/>
          <p:nvPr/>
        </p:nvCxnSpPr>
        <p:spPr>
          <a:xfrm>
            <a:off x="1771564" y="980728"/>
            <a:ext cx="27842" cy="3335568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>
            <a:off x="755576" y="908720"/>
            <a:ext cx="3866950" cy="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/>
          <p:cNvCxnSpPr/>
          <p:nvPr/>
        </p:nvCxnSpPr>
        <p:spPr>
          <a:xfrm>
            <a:off x="843816" y="3429000"/>
            <a:ext cx="3778710" cy="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3857620" y="980728"/>
            <a:ext cx="1" cy="3335568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/>
          <p:cNvCxnSpPr/>
          <p:nvPr/>
        </p:nvCxnSpPr>
        <p:spPr>
          <a:xfrm flipH="1">
            <a:off x="1785485" y="4297557"/>
            <a:ext cx="2022493" cy="37479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/>
          <p:nvPr/>
        </p:nvCxnSpPr>
        <p:spPr>
          <a:xfrm rot="5400000">
            <a:off x="159879" y="2928946"/>
            <a:ext cx="5286412" cy="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/>
          <p:cNvCxnSpPr/>
          <p:nvPr/>
        </p:nvCxnSpPr>
        <p:spPr>
          <a:xfrm flipV="1">
            <a:off x="860295" y="2614450"/>
            <a:ext cx="3724815" cy="6981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7" name="Прямая соединительная линия 26"/>
          <p:cNvCxnSpPr/>
          <p:nvPr/>
        </p:nvCxnSpPr>
        <p:spPr>
          <a:xfrm>
            <a:off x="843817" y="4293096"/>
            <a:ext cx="3741293" cy="2320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31" name="Прямая соединительная линия 30"/>
          <p:cNvCxnSpPr/>
          <p:nvPr/>
        </p:nvCxnSpPr>
        <p:spPr>
          <a:xfrm>
            <a:off x="863321" y="1772816"/>
            <a:ext cx="3721789" cy="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37" name="Прямая соединительная линия 36"/>
          <p:cNvCxnSpPr/>
          <p:nvPr/>
        </p:nvCxnSpPr>
        <p:spPr>
          <a:xfrm>
            <a:off x="3059831" y="624862"/>
            <a:ext cx="71439" cy="4304336"/>
          </a:xfrm>
          <a:prstGeom prst="line">
            <a:avLst/>
          </a:prstGeom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39" name="Прямая соединительная линия 38"/>
          <p:cNvCxnSpPr/>
          <p:nvPr/>
        </p:nvCxnSpPr>
        <p:spPr>
          <a:xfrm>
            <a:off x="2113277" y="624862"/>
            <a:ext cx="0" cy="4304336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41" name="Прямая соединительная линия 40"/>
          <p:cNvCxnSpPr/>
          <p:nvPr/>
        </p:nvCxnSpPr>
        <p:spPr>
          <a:xfrm flipH="1">
            <a:off x="3528169" y="624862"/>
            <a:ext cx="71438" cy="4304335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44" name="Прямая соединительная линия 43"/>
          <p:cNvCxnSpPr/>
          <p:nvPr/>
        </p:nvCxnSpPr>
        <p:spPr>
          <a:xfrm>
            <a:off x="2555776" y="624862"/>
            <a:ext cx="0" cy="4304335"/>
          </a:xfrm>
          <a:prstGeom prst="line">
            <a:avLst/>
          </a:prstGeom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35" name="Прямая соединительная линия 34"/>
          <p:cNvCxnSpPr/>
          <p:nvPr/>
        </p:nvCxnSpPr>
        <p:spPr>
          <a:xfrm>
            <a:off x="1013304" y="3682505"/>
            <a:ext cx="3609222" cy="0"/>
          </a:xfrm>
          <a:prstGeom prst="line">
            <a:avLst/>
          </a:prstGeom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17" name="Прямоугольник 16"/>
          <p:cNvSpPr/>
          <p:nvPr/>
        </p:nvSpPr>
        <p:spPr>
          <a:xfrm>
            <a:off x="5148064" y="447055"/>
            <a:ext cx="310296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Проверка</a:t>
            </a:r>
            <a:endParaRPr lang="ru-RU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2050" name="Picture 2" descr="Картинки по запросу белые человечки для презентаций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91726" y="1719262"/>
            <a:ext cx="3810000" cy="3419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475731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4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4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5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8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6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68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4500" y="147637"/>
            <a:ext cx="5715000" cy="6562725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5635132" y="295665"/>
            <a:ext cx="3488455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8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Нос в форме призмы</a:t>
            </a:r>
            <a:endParaRPr lang="ru-RU" sz="28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0177917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1226369"/>
            <a:ext cx="5937250" cy="2652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479569" y="4365104"/>
            <a:ext cx="3444360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dirty="0" smtClean="0">
                <a:effectLst/>
                <a:latin typeface="Times New Roman" pitchFamily="18" charset="0"/>
                <a:ea typeface="Arial Unicode MS"/>
                <a:cs typeface="Times New Roman" pitchFamily="18" charset="0"/>
              </a:rPr>
              <a:t>На этом рисунке показано, каким образом,</a:t>
            </a:r>
          </a:p>
          <a:p>
            <a:pPr algn="ctr"/>
            <a:r>
              <a:rPr lang="ru-RU" dirty="0">
                <a:latin typeface="Times New Roman" pitchFamily="18" charset="0"/>
                <a:cs typeface="Times New Roman" pitchFamily="18" charset="0"/>
              </a:rPr>
              <a:t>используя ширину глаза, можно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определить</a:t>
            </a:r>
          </a:p>
          <a:p>
            <a:pPr algn="ctr"/>
            <a:r>
              <a:rPr lang="ru-RU" dirty="0">
                <a:latin typeface="Times New Roman" pitchFamily="18" charset="0"/>
                <a:cs typeface="Times New Roman" pitchFamily="18" charset="0"/>
              </a:rPr>
              <a:t>расположение тех или иных частей лица.</a:t>
            </a:r>
            <a:endParaRPr lang="ru-RU" b="1" cap="none" spc="0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691343" y="4509120"/>
            <a:ext cx="3384376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  <a:tabLst>
                <a:tab pos="3535680" algn="l"/>
              </a:tabLst>
            </a:pPr>
            <a:r>
              <a:rPr lang="ru-RU" kern="0" dirty="0" smtClean="0">
                <a:effectLst/>
                <a:latin typeface="Times New Roman" pitchFamily="18" charset="0"/>
                <a:ea typeface="Arial Unicode MS"/>
                <a:cs typeface="Century Schoolbook"/>
              </a:rPr>
              <a:t>Здесь изображено лицо </a:t>
            </a:r>
          </a:p>
          <a:p>
            <a:pPr algn="ctr">
              <a:spcAft>
                <a:spcPts val="0"/>
              </a:spcAft>
              <a:tabLst>
                <a:tab pos="3535680" algn="l"/>
              </a:tabLst>
            </a:pPr>
            <a:r>
              <a:rPr lang="ru-RU" kern="0" dirty="0" smtClean="0">
                <a:effectLst/>
                <a:latin typeface="Times New Roman" pitchFamily="18" charset="0"/>
                <a:ea typeface="Arial Unicode MS"/>
                <a:cs typeface="Century Schoolbook"/>
              </a:rPr>
              <a:t>с чертами,</a:t>
            </a:r>
            <a:endParaRPr lang="ru-RU" kern="0" dirty="0" smtClean="0">
              <a:effectLst/>
              <a:latin typeface="Times New Roman" pitchFamily="18" charset="0"/>
              <a:ea typeface="Times New Roman"/>
              <a:cs typeface="Times New Roman"/>
            </a:endParaRPr>
          </a:p>
          <a:p>
            <a:pPr algn="ctr">
              <a:spcAft>
                <a:spcPts val="0"/>
              </a:spcAft>
              <a:tabLst>
                <a:tab pos="3931920" algn="l"/>
              </a:tabLst>
            </a:pPr>
            <a:r>
              <a:rPr lang="ru-RU" kern="0" dirty="0" smtClean="0">
                <a:effectLst/>
                <a:latin typeface="Times New Roman" pitchFamily="18" charset="0"/>
                <a:ea typeface="Times New Roman"/>
                <a:cs typeface="Century Schoolbook"/>
              </a:rPr>
              <a:t>которые мы разместили согласно</a:t>
            </a:r>
            <a:endParaRPr lang="ru-RU" kern="0" dirty="0" smtClean="0">
              <a:effectLst/>
              <a:latin typeface="Times New Roman" pitchFamily="18" charset="0"/>
              <a:ea typeface="Times New Roman"/>
              <a:cs typeface="Times New Roman"/>
            </a:endParaRPr>
          </a:p>
          <a:p>
            <a:pPr algn="ctr">
              <a:spcAft>
                <a:spcPts val="0"/>
              </a:spcAft>
              <a:tabLst>
                <a:tab pos="3931920" algn="l"/>
              </a:tabLst>
            </a:pPr>
            <a:r>
              <a:rPr lang="ru-RU" kern="0" dirty="0" smtClean="0">
                <a:effectLst/>
                <a:latin typeface="Times New Roman" pitchFamily="18" charset="0"/>
                <a:ea typeface="Times New Roman"/>
                <a:cs typeface="Century Schoolbook"/>
              </a:rPr>
              <a:t>вышеприведенным </a:t>
            </a:r>
          </a:p>
          <a:p>
            <a:pPr algn="ctr">
              <a:spcAft>
                <a:spcPts val="0"/>
              </a:spcAft>
              <a:tabLst>
                <a:tab pos="3931920" algn="l"/>
              </a:tabLst>
            </a:pPr>
            <a:r>
              <a:rPr lang="ru-RU" kern="0" dirty="0" smtClean="0">
                <a:effectLst/>
                <a:latin typeface="Times New Roman" pitchFamily="18" charset="0"/>
                <a:ea typeface="Times New Roman"/>
                <a:cs typeface="Century Schoolbook"/>
              </a:rPr>
              <a:t>принципам.</a:t>
            </a:r>
            <a:endParaRPr lang="ru-RU" kern="0" dirty="0">
              <a:effectLst/>
              <a:latin typeface="Times New Roman" pitchFamily="18" charset="0"/>
              <a:ea typeface="Times New Roman"/>
              <a:cs typeface="Times New Roman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127967" y="346771"/>
            <a:ext cx="533992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Это интересно!</a:t>
            </a:r>
            <a:endParaRPr lang="ru-RU" sz="5400" b="1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191460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475656" y="1187762"/>
            <a:ext cx="6480684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Творческая </a:t>
            </a:r>
          </a:p>
          <a:p>
            <a:pPr algn="ctr"/>
            <a:r>
              <a:rPr lang="ru-RU" sz="5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практическая работа</a:t>
            </a:r>
            <a:endParaRPr lang="ru-RU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3808" y="3284984"/>
            <a:ext cx="3456384" cy="26882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63910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71600" y="260648"/>
            <a:ext cx="3406189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ВЫСТАВКА</a:t>
            </a:r>
          </a:p>
          <a:p>
            <a:pPr algn="ctr"/>
            <a:r>
              <a:rPr lang="ru-RU" sz="5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РАБОТ</a:t>
            </a:r>
            <a:endParaRPr lang="ru-RU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20311" y="2924944"/>
            <a:ext cx="9023689" cy="261084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457200" indent="-457200">
              <a:lnSpc>
                <a:spcPct val="150000"/>
              </a:lnSpc>
              <a:buFontTx/>
              <a:buChar char="-"/>
            </a:pPr>
            <a:r>
              <a:rPr lang="ru-RU" sz="2800" b="1" dirty="0" smtClean="0">
                <a:solidFill>
                  <a:srgbClr val="0070C0"/>
                </a:solidFill>
              </a:rPr>
              <a:t>Какие </a:t>
            </a:r>
            <a:r>
              <a:rPr lang="ru-RU" sz="2800" b="1" dirty="0">
                <a:solidFill>
                  <a:srgbClr val="0070C0"/>
                </a:solidFill>
              </a:rPr>
              <a:t>работы больше всего соответствуют правилам </a:t>
            </a:r>
            <a:endParaRPr lang="ru-RU" sz="2800" b="1" dirty="0" smtClean="0">
              <a:solidFill>
                <a:srgbClr val="0070C0"/>
              </a:solidFill>
            </a:endParaRPr>
          </a:p>
          <a:p>
            <a:pPr>
              <a:lnSpc>
                <a:spcPct val="150000"/>
              </a:lnSpc>
            </a:pPr>
            <a:r>
              <a:rPr lang="ru-RU" sz="2800" b="1" dirty="0" smtClean="0">
                <a:solidFill>
                  <a:srgbClr val="0070C0"/>
                </a:solidFill>
                <a:ea typeface="Calibri"/>
                <a:cs typeface="Times New Roman"/>
              </a:rPr>
              <a:t>      построения </a:t>
            </a:r>
            <a:r>
              <a:rPr lang="ru-RU" sz="2800" b="1" dirty="0">
                <a:solidFill>
                  <a:srgbClr val="0070C0"/>
                </a:solidFill>
                <a:ea typeface="Calibri"/>
                <a:cs typeface="Times New Roman"/>
              </a:rPr>
              <a:t>конструкции головы</a:t>
            </a:r>
            <a:r>
              <a:rPr lang="ru-RU" sz="2800" b="1" dirty="0" smtClean="0">
                <a:solidFill>
                  <a:srgbClr val="0070C0"/>
                </a:solidFill>
              </a:rPr>
              <a:t>? </a:t>
            </a:r>
            <a:endParaRPr lang="ru-RU" sz="2800" b="1" dirty="0">
              <a:solidFill>
                <a:srgbClr val="0070C0"/>
              </a:solidFill>
            </a:endParaRPr>
          </a:p>
          <a:p>
            <a:pPr>
              <a:lnSpc>
                <a:spcPct val="150000"/>
              </a:lnSpc>
            </a:pPr>
            <a:r>
              <a:rPr lang="ru-RU" sz="2800" b="1" dirty="0">
                <a:solidFill>
                  <a:srgbClr val="0070C0"/>
                </a:solidFill>
              </a:rPr>
              <a:t>- Что в работе является самым трудным для вас? </a:t>
            </a:r>
          </a:p>
          <a:p>
            <a:pPr>
              <a:lnSpc>
                <a:spcPct val="150000"/>
              </a:lnSpc>
            </a:pPr>
            <a:r>
              <a:rPr lang="ru-RU" sz="2800" b="1" dirty="0">
                <a:solidFill>
                  <a:srgbClr val="0070C0"/>
                </a:solidFill>
              </a:rPr>
              <a:t>- Что получилось легко?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836" b="9105"/>
          <a:stretch/>
        </p:blipFill>
        <p:spPr>
          <a:xfrm>
            <a:off x="4788024" y="239292"/>
            <a:ext cx="3570936" cy="2830159"/>
          </a:xfrm>
          <a:prstGeom prst="rect">
            <a:avLst/>
          </a:prstGeom>
          <a:effectLst>
            <a:softEdge rad="63500"/>
          </a:effectLst>
        </p:spPr>
      </p:pic>
      <p:sp>
        <p:nvSpPr>
          <p:cNvPr id="9" name="Прямоугольник 8"/>
          <p:cNvSpPr/>
          <p:nvPr/>
        </p:nvSpPr>
        <p:spPr>
          <a:xfrm>
            <a:off x="5796136" y="862846"/>
            <a:ext cx="288032" cy="54993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6243030" y="862846"/>
            <a:ext cx="288032" cy="54993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6660232" y="862846"/>
            <a:ext cx="288032" cy="54993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78422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0192" y="3861048"/>
            <a:ext cx="2649125" cy="2585619"/>
          </a:xfrm>
          <a:prstGeom prst="rect">
            <a:avLst/>
          </a:prstGeom>
        </p:spPr>
      </p:pic>
      <p:sp>
        <p:nvSpPr>
          <p:cNvPr id="5" name="Овал 4"/>
          <p:cNvSpPr/>
          <p:nvPr/>
        </p:nvSpPr>
        <p:spPr>
          <a:xfrm>
            <a:off x="457900" y="2852936"/>
            <a:ext cx="1440160" cy="1296144"/>
          </a:xfrm>
          <a:prstGeom prst="ellipse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Овал 3"/>
          <p:cNvSpPr/>
          <p:nvPr/>
        </p:nvSpPr>
        <p:spPr>
          <a:xfrm>
            <a:off x="717656" y="1556792"/>
            <a:ext cx="1368152" cy="1296144"/>
          </a:xfrm>
          <a:prstGeom prst="ellipse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2411760" y="312737"/>
            <a:ext cx="4546693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Работа с заданием </a:t>
            </a:r>
          </a:p>
          <a:p>
            <a:pPr algn="ctr"/>
            <a:r>
              <a:rPr lang="ru-RU" sz="4000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в тетради на стр. 36</a:t>
            </a:r>
            <a:endParaRPr lang="ru-RU" sz="4000" b="1" cap="none" spc="0" dirty="0">
              <a:ln w="1905"/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57038" y="1636176"/>
            <a:ext cx="8029955" cy="323165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«+»</a:t>
            </a:r>
            <a:r>
              <a:rPr lang="ru-RU" sz="5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- </a:t>
            </a:r>
            <a:r>
              <a:rPr lang="ru-RU" sz="32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Умею выполнять конструктивное </a:t>
            </a:r>
          </a:p>
          <a:p>
            <a:pPr algn="ctr"/>
            <a:r>
              <a:rPr lang="ru-RU" sz="32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построение лица человека</a:t>
            </a:r>
          </a:p>
          <a:p>
            <a:pPr algn="ctr"/>
            <a:r>
              <a:rPr lang="ru-RU" sz="5400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«-»</a:t>
            </a:r>
            <a:r>
              <a:rPr lang="ru-RU" sz="3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- не умею </a:t>
            </a:r>
            <a:r>
              <a:rPr lang="ru-RU" sz="32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выполнять конструктивное </a:t>
            </a:r>
          </a:p>
          <a:p>
            <a:pPr algn="ctr"/>
            <a:r>
              <a:rPr lang="ru-RU" sz="32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построение лица </a:t>
            </a:r>
            <a:r>
              <a:rPr lang="ru-RU" sz="3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человека</a:t>
            </a:r>
            <a:endParaRPr lang="ru-RU" sz="32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algn="ctr"/>
            <a:endParaRPr lang="ru-RU" sz="32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6" name="AutoShape 2" descr="Картинки по запросу белые человечки для презентаций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" name="AutoShape 4" descr="Картинки по запросу белые человечки для презентаций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" name="AutoShape 6" descr="Картинки по запросу белые человечки для презентаций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9" name="AutoShape 8" descr="Картинки по запросу белые человечки для презентаций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649927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4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83454" y="468306"/>
            <a:ext cx="8280920" cy="369331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Домашнее задание</a:t>
            </a:r>
          </a:p>
          <a:p>
            <a:r>
              <a:rPr lang="ru-RU" sz="3600" b="1" dirty="0" smtClean="0">
                <a:ln w="1905"/>
                <a:solidFill>
                  <a:schemeClr val="tx2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 В рабочей тетради на стр.37 ,  размести в нарисованных </a:t>
            </a:r>
            <a:r>
              <a:rPr lang="ru-RU" sz="3600" b="1" u="sng" dirty="0" smtClean="0">
                <a:ln w="1905"/>
                <a:solidFill>
                  <a:schemeClr val="tx2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абрисах основные части лица, применяя пропорции, постарайся придать этим лицам живое выражение.</a:t>
            </a:r>
            <a:endParaRPr lang="ru-RU" sz="3600" b="1" cap="none" spc="0" dirty="0" smtClean="0">
              <a:ln w="1905"/>
              <a:solidFill>
                <a:schemeClr val="tx2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4168" y="4437112"/>
            <a:ext cx="2217207" cy="16518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76576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9501" y="836712"/>
            <a:ext cx="5704788" cy="47525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57824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771800" y="476672"/>
            <a:ext cx="4272516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3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Определение понятия </a:t>
            </a:r>
          </a:p>
          <a:p>
            <a:pPr algn="ctr"/>
            <a:r>
              <a:rPr lang="ru-RU" sz="3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«ПОРТРЕТ»</a:t>
            </a:r>
            <a:endParaRPr lang="ru-RU" sz="32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16789339"/>
              </p:ext>
            </p:extLst>
          </p:nvPr>
        </p:nvGraphicFramePr>
        <p:xfrm>
          <a:off x="827584" y="1523175"/>
          <a:ext cx="7344816" cy="115212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78219"/>
                <a:gridCol w="2242102"/>
                <a:gridCol w="3324495"/>
              </a:tblGrid>
              <a:tr h="1152128">
                <a:tc>
                  <a:txBody>
                    <a:bodyPr/>
                    <a:lstStyle/>
                    <a:p>
                      <a:r>
                        <a:rPr lang="ru-RU" sz="2800" dirty="0" smtClean="0"/>
                        <a:t>Понятие</a:t>
                      </a:r>
                      <a:endParaRPr lang="ru-RU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800" dirty="0" smtClean="0"/>
                        <a:t>Что такое?</a:t>
                      </a:r>
                      <a:endParaRPr lang="ru-RU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800" dirty="0" smtClean="0"/>
                        <a:t>Существенные признаки</a:t>
                      </a:r>
                      <a:endParaRPr lang="ru-RU" sz="2800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31486705"/>
              </p:ext>
            </p:extLst>
          </p:nvPr>
        </p:nvGraphicFramePr>
        <p:xfrm>
          <a:off x="827584" y="2708921"/>
          <a:ext cx="7344816" cy="1440159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1778219"/>
                <a:gridCol w="2242102"/>
                <a:gridCol w="3324495"/>
              </a:tblGrid>
              <a:tr h="1440159">
                <a:tc>
                  <a:txBody>
                    <a:bodyPr/>
                    <a:lstStyle/>
                    <a:p>
                      <a:r>
                        <a:rPr lang="ru-RU" sz="2800" dirty="0" smtClean="0"/>
                        <a:t>ПОРТРЕТ</a:t>
                      </a:r>
                      <a:endParaRPr lang="ru-RU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800" dirty="0" smtClean="0"/>
                        <a:t>ЖАНР</a:t>
                      </a:r>
                      <a:endParaRPr lang="ru-RU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800" dirty="0" smtClean="0"/>
                        <a:t>отображающий образ реального человека</a:t>
                      </a:r>
                      <a:endParaRPr lang="ru-RU" sz="28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487015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78269" y="513406"/>
            <a:ext cx="3114204" cy="2335654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37" t="3837"/>
          <a:stretch/>
        </p:blipFill>
        <p:spPr>
          <a:xfrm>
            <a:off x="6228184" y="223862"/>
            <a:ext cx="2228192" cy="3021216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817516" y="3756532"/>
            <a:ext cx="3194802" cy="2396102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-90438" y="3770556"/>
            <a:ext cx="3307015" cy="2480261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82" r="2916"/>
          <a:stretch/>
        </p:blipFill>
        <p:spPr>
          <a:xfrm>
            <a:off x="3370073" y="161253"/>
            <a:ext cx="2314821" cy="3132019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0073" y="3357179"/>
            <a:ext cx="2479430" cy="33059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93520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398090" y="836712"/>
            <a:ext cx="630441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Что можно сделать?</a:t>
            </a:r>
            <a:endParaRPr lang="ru-RU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2204864"/>
            <a:ext cx="3173636" cy="31736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44781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817704" y="654817"/>
            <a:ext cx="5508624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Работа с заданием № 1 </a:t>
            </a:r>
          </a:p>
          <a:p>
            <a:pPr algn="ctr"/>
            <a:r>
              <a:rPr lang="ru-RU" sz="4000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в тетради на стр. 36</a:t>
            </a:r>
            <a:endParaRPr lang="ru-RU" sz="4000" b="1" cap="none" spc="0" dirty="0">
              <a:ln w="1905"/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57038" y="1988840"/>
            <a:ext cx="8029955" cy="323165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«+»</a:t>
            </a:r>
            <a:r>
              <a:rPr lang="ru-RU" sz="5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- </a:t>
            </a:r>
            <a:r>
              <a:rPr lang="ru-RU" sz="32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Умею выполнять конструктивное </a:t>
            </a:r>
          </a:p>
          <a:p>
            <a:pPr algn="ctr"/>
            <a:r>
              <a:rPr lang="ru-RU" sz="32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построение лица человека</a:t>
            </a:r>
          </a:p>
          <a:p>
            <a:pPr algn="ctr"/>
            <a:r>
              <a:rPr lang="ru-RU" sz="5400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«-»</a:t>
            </a:r>
            <a:r>
              <a:rPr lang="ru-RU" sz="3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- не умею </a:t>
            </a:r>
            <a:r>
              <a:rPr lang="ru-RU" sz="32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выполнять конструктивное </a:t>
            </a:r>
          </a:p>
          <a:p>
            <a:pPr algn="ctr"/>
            <a:r>
              <a:rPr lang="ru-RU" sz="32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построение лица человека</a:t>
            </a:r>
          </a:p>
          <a:p>
            <a:pPr algn="ctr"/>
            <a:endParaRPr lang="ru-RU" sz="32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2936809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88515" y="404664"/>
            <a:ext cx="4800417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Формулируем понятия</a:t>
            </a:r>
          </a:p>
          <a:p>
            <a:endParaRPr lang="ru-RU" sz="2800" b="1" dirty="0">
              <a:ln w="1905"/>
              <a:solidFill>
                <a:srgbClr val="0070C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74798622"/>
              </p:ext>
            </p:extLst>
          </p:nvPr>
        </p:nvGraphicFramePr>
        <p:xfrm>
          <a:off x="638248" y="2150859"/>
          <a:ext cx="7872534" cy="271830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24178"/>
                <a:gridCol w="2624178"/>
                <a:gridCol w="2624178"/>
              </a:tblGrid>
              <a:tr h="591840">
                <a:tc>
                  <a:txBody>
                    <a:bodyPr/>
                    <a:lstStyle/>
                    <a:p>
                      <a:r>
                        <a:rPr lang="ru-RU" sz="2800" dirty="0" smtClean="0"/>
                        <a:t>Понятие</a:t>
                      </a:r>
                      <a:endParaRPr lang="ru-RU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800" dirty="0" smtClean="0"/>
                        <a:t>Что такое?</a:t>
                      </a:r>
                      <a:endParaRPr lang="ru-RU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800" dirty="0" smtClean="0"/>
                        <a:t>Существенные признаки</a:t>
                      </a:r>
                      <a:endParaRPr lang="ru-RU" sz="2800" dirty="0"/>
                    </a:p>
                  </a:txBody>
                  <a:tcPr/>
                </a:tc>
              </a:tr>
              <a:tr h="927328">
                <a:tc>
                  <a:txBody>
                    <a:bodyPr/>
                    <a:lstStyle/>
                    <a:p>
                      <a:r>
                        <a:rPr lang="ru-RU" sz="2800" dirty="0" smtClean="0"/>
                        <a:t>Конструкция</a:t>
                      </a:r>
                      <a:endParaRPr lang="ru-RU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800" dirty="0"/>
                    </a:p>
                  </a:txBody>
                  <a:tcPr/>
                </a:tc>
              </a:tr>
              <a:tr h="846093">
                <a:tc>
                  <a:txBody>
                    <a:bodyPr/>
                    <a:lstStyle/>
                    <a:p>
                      <a:r>
                        <a:rPr lang="ru-RU" sz="2800" dirty="0" smtClean="0"/>
                        <a:t>Пропорция</a:t>
                      </a:r>
                      <a:endParaRPr lang="ru-RU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8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Прямоугольник 3"/>
          <p:cNvSpPr/>
          <p:nvPr/>
        </p:nvSpPr>
        <p:spPr>
          <a:xfrm>
            <a:off x="2288515" y="1196752"/>
            <a:ext cx="4572000" cy="95410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2800" b="1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Работа с учебником </a:t>
            </a:r>
          </a:p>
          <a:p>
            <a:pPr algn="ctr"/>
            <a:r>
              <a:rPr lang="ru-RU" sz="2800" b="1" dirty="0">
                <a:ln w="1905"/>
                <a:solidFill>
                  <a:schemeClr val="tx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(с.102-104)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1678273" y="5013176"/>
            <a:ext cx="5792483" cy="138499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800" b="1" cap="none" spc="0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Взаимопроверка:</a:t>
            </a:r>
          </a:p>
          <a:p>
            <a:pPr algn="ctr"/>
            <a:r>
              <a:rPr lang="ru-RU" sz="2800" b="1" cap="none" spc="0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согласен - </a:t>
            </a:r>
            <a:r>
              <a:rPr lang="ru-RU" sz="2800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«+» или не согласен - «-»</a:t>
            </a:r>
          </a:p>
          <a:p>
            <a:pPr algn="ctr"/>
            <a:r>
              <a:rPr lang="ru-RU" sz="2800" b="1" cap="none" spc="0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ПОЧЕМУ?</a:t>
            </a:r>
            <a:endParaRPr lang="ru-RU" sz="2800" b="1" cap="none" spc="0" dirty="0">
              <a:ln w="1905"/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9088552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301545" y="188640"/>
            <a:ext cx="4800417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Формулируем понятия</a:t>
            </a:r>
          </a:p>
          <a:p>
            <a:endParaRPr lang="ru-RU" sz="28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42114854"/>
              </p:ext>
            </p:extLst>
          </p:nvPr>
        </p:nvGraphicFramePr>
        <p:xfrm>
          <a:off x="323528" y="1412776"/>
          <a:ext cx="8352928" cy="4541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32248"/>
                <a:gridCol w="3024336"/>
                <a:gridCol w="3096344"/>
              </a:tblGrid>
              <a:tr h="591840">
                <a:tc>
                  <a:txBody>
                    <a:bodyPr/>
                    <a:lstStyle/>
                    <a:p>
                      <a:r>
                        <a:rPr lang="ru-RU" sz="2800" dirty="0" smtClean="0"/>
                        <a:t>Понятие</a:t>
                      </a:r>
                      <a:endParaRPr lang="ru-RU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800" dirty="0" smtClean="0"/>
                        <a:t>Что такое?</a:t>
                      </a:r>
                      <a:endParaRPr lang="ru-RU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800" dirty="0" smtClean="0"/>
                        <a:t>Существенные признаки</a:t>
                      </a:r>
                      <a:endParaRPr lang="ru-RU" sz="2800" dirty="0"/>
                    </a:p>
                  </a:txBody>
                  <a:tcPr/>
                </a:tc>
              </a:tr>
              <a:tr h="1935440">
                <a:tc>
                  <a:txBody>
                    <a:bodyPr/>
                    <a:lstStyle/>
                    <a:p>
                      <a:r>
                        <a:rPr lang="ru-RU" sz="2800" dirty="0" smtClean="0"/>
                        <a:t>Конструкция</a:t>
                      </a:r>
                      <a:endParaRPr lang="ru-RU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800" dirty="0" smtClean="0"/>
                        <a:t>пространственная форма</a:t>
                      </a:r>
                    </a:p>
                    <a:p>
                      <a:endParaRPr lang="ru-RU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800" dirty="0" smtClean="0"/>
                        <a:t>которая сводится к простым </a:t>
                      </a:r>
                    </a:p>
                    <a:p>
                      <a:r>
                        <a:rPr lang="ru-RU" sz="2800" dirty="0" smtClean="0"/>
                        <a:t>геометрическим телам</a:t>
                      </a:r>
                    </a:p>
                    <a:p>
                      <a:endParaRPr lang="ru-RU" sz="2800" dirty="0"/>
                    </a:p>
                  </a:txBody>
                  <a:tcPr/>
                </a:tc>
              </a:tr>
              <a:tr h="1183100">
                <a:tc>
                  <a:txBody>
                    <a:bodyPr/>
                    <a:lstStyle/>
                    <a:p>
                      <a:r>
                        <a:rPr lang="ru-RU" sz="2800" dirty="0" smtClean="0"/>
                        <a:t>Пропорция</a:t>
                      </a:r>
                      <a:endParaRPr lang="ru-RU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800" dirty="0" smtClean="0"/>
                        <a:t>соотношение величин частей</a:t>
                      </a:r>
                      <a:endParaRPr lang="ru-RU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800" dirty="0" smtClean="0"/>
                        <a:t>составляющих одно целое</a:t>
                      </a:r>
                    </a:p>
                    <a:p>
                      <a:endParaRPr lang="ru-RU" sz="28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601367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195736" y="404664"/>
            <a:ext cx="4572000" cy="107721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3200" b="1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Работа с учебником </a:t>
            </a:r>
          </a:p>
          <a:p>
            <a:pPr algn="ctr"/>
            <a:r>
              <a:rPr lang="ru-RU" sz="3200" b="1" dirty="0">
                <a:ln w="1905"/>
                <a:solidFill>
                  <a:schemeClr val="tx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(с.102-104)</a:t>
            </a: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17080485"/>
              </p:ext>
            </p:extLst>
          </p:nvPr>
        </p:nvGraphicFramePr>
        <p:xfrm>
          <a:off x="1043608" y="1988840"/>
          <a:ext cx="7416561" cy="3530600"/>
        </p:xfrm>
        <a:graphic>
          <a:graphicData uri="http://schemas.openxmlformats.org/drawingml/2006/table">
            <a:tbl>
              <a:tblPr firstRow="1" firstCol="1" bandRow="1"/>
              <a:tblGrid>
                <a:gridCol w="792088"/>
                <a:gridCol w="6624473"/>
              </a:tblGrid>
              <a:tr h="33718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№ </a:t>
                      </a:r>
                      <a:endParaRPr lang="ru-RU" sz="2400" b="1" dirty="0" smtClean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п/п</a:t>
                      </a:r>
                      <a:endParaRPr lang="ru-RU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Правила  построения конструкции головы</a:t>
                      </a:r>
                      <a:endParaRPr lang="ru-RU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7505">
                <a:tc>
                  <a:txBody>
                    <a:bodyPr/>
                    <a:lstStyle/>
                    <a:p>
                      <a:pPr marL="7200" lvl="0" indent="0"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6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1.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7185">
                <a:tc>
                  <a:txBody>
                    <a:bodyPr/>
                    <a:lstStyle/>
                    <a:p>
                      <a:pPr marL="7200" lvl="0" indent="0"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6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2.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7505">
                <a:tc>
                  <a:txBody>
                    <a:bodyPr/>
                    <a:lstStyle/>
                    <a:p>
                      <a:pPr marL="7200" lvl="0" indent="0"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6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3.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7185">
                <a:tc>
                  <a:txBody>
                    <a:bodyPr/>
                    <a:lstStyle/>
                    <a:p>
                      <a:pPr marL="7200" lvl="0" indent="0"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6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4.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7505">
                <a:tc>
                  <a:txBody>
                    <a:bodyPr/>
                    <a:lstStyle/>
                    <a:p>
                      <a:pPr marL="7200" lvl="0" indent="0"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6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5.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7505">
                <a:tc>
                  <a:txBody>
                    <a:bodyPr/>
                    <a:lstStyle/>
                    <a:p>
                      <a:pPr marL="7200" lvl="0" indent="0"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6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6.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7185">
                <a:tc>
                  <a:txBody>
                    <a:bodyPr/>
                    <a:lstStyle/>
                    <a:p>
                      <a:pPr marL="7200" lvl="0" indent="0"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6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7.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7505">
                <a:tc>
                  <a:txBody>
                    <a:bodyPr/>
                    <a:lstStyle/>
                    <a:p>
                      <a:pPr marL="7200" lvl="0" indent="0"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6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8.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4" name="Picture 2" descr="Белый Мужчина, 3D Человек, Изолированный, 3D, Модель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581" r="4882" b="13150"/>
          <a:stretch/>
        </p:blipFill>
        <p:spPr bwMode="auto">
          <a:xfrm>
            <a:off x="6588224" y="34391"/>
            <a:ext cx="1987761" cy="1640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98522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347864" y="188639"/>
            <a:ext cx="2922402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Работа с учебником </a:t>
            </a:r>
          </a:p>
          <a:p>
            <a:pPr algn="ctr"/>
            <a:r>
              <a:rPr lang="ru-RU" sz="2400" b="1" cap="none" spc="0" dirty="0" smtClean="0">
                <a:ln w="1905"/>
                <a:solidFill>
                  <a:schemeClr val="tx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(с.102-104)</a:t>
            </a:r>
            <a:endParaRPr lang="ru-RU" sz="2400" b="1" cap="none" spc="0" dirty="0">
              <a:ln w="1905"/>
              <a:solidFill>
                <a:schemeClr val="tx2">
                  <a:lumMod val="7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80380548"/>
              </p:ext>
            </p:extLst>
          </p:nvPr>
        </p:nvGraphicFramePr>
        <p:xfrm>
          <a:off x="755576" y="1196752"/>
          <a:ext cx="7488820" cy="362296"/>
        </p:xfrm>
        <a:graphic>
          <a:graphicData uri="http://schemas.openxmlformats.org/drawingml/2006/table">
            <a:tbl>
              <a:tblPr firstRow="1" firstCol="1" bandRow="1"/>
              <a:tblGrid>
                <a:gridCol w="1013042"/>
                <a:gridCol w="6475778"/>
              </a:tblGrid>
              <a:tr h="362296">
                <a:tc>
                  <a:txBody>
                    <a:bodyPr/>
                    <a:lstStyle/>
                    <a:p>
                      <a:pPr marL="0" algn="ctr" rtl="0" eaLnBrk="1" fontAlgn="t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6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№ п/п</a:t>
                      </a:r>
                      <a:endParaRPr lang="ru-RU" sz="1800" b="0" i="0" u="none" strike="noStrike" dirty="0">
                        <a:effectLst/>
                        <a:latin typeface="Arial"/>
                      </a:endParaRPr>
                    </a:p>
                  </a:txBody>
                  <a:tcPr marL="68580" marR="68580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rtl="0" eaLnBrk="1" fontAlgn="t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6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Правила  построения конструкции головы</a:t>
                      </a:r>
                      <a:endParaRPr lang="ru-RU" sz="1800" b="0" i="0" u="none" strike="noStrike" dirty="0">
                        <a:effectLst/>
                        <a:latin typeface="Arial"/>
                      </a:endParaRPr>
                    </a:p>
                  </a:txBody>
                  <a:tcPr marL="68580" marR="68580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05107461"/>
              </p:ext>
            </p:extLst>
          </p:nvPr>
        </p:nvGraphicFramePr>
        <p:xfrm>
          <a:off x="755576" y="1556792"/>
          <a:ext cx="7488832" cy="357505"/>
        </p:xfrm>
        <a:graphic>
          <a:graphicData uri="http://schemas.openxmlformats.org/drawingml/2006/table">
            <a:tbl>
              <a:tblPr firstRow="1" firstCol="1" bandRow="1"/>
              <a:tblGrid>
                <a:gridCol w="1003300"/>
                <a:gridCol w="6485532"/>
              </a:tblGrid>
              <a:tr h="357505">
                <a:tc>
                  <a:txBody>
                    <a:bodyPr/>
                    <a:lstStyle/>
                    <a:p>
                      <a:pPr marL="9144" indent="0" algn="l" rtl="0" eaLnBrk="1" fontAlgn="t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1.</a:t>
                      </a:r>
                      <a:endParaRPr lang="ru-RU" sz="1800" b="0" i="0" u="none" strike="noStrike" dirty="0">
                        <a:effectLst/>
                        <a:latin typeface="Arial"/>
                      </a:endParaRPr>
                    </a:p>
                  </a:txBody>
                  <a:tcPr marL="68580" marR="68580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rtl="0" eaLnBrk="1" fontAlgn="t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 Определяем форму голову (овал похожий на форму яйца)</a:t>
                      </a:r>
                      <a:endParaRPr lang="ru-RU" sz="1800" b="0" i="0" u="none" strike="noStrike" dirty="0">
                        <a:effectLst/>
                        <a:latin typeface="Arial"/>
                      </a:endParaRPr>
                    </a:p>
                  </a:txBody>
                  <a:tcPr marL="68580" marR="68580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98413254"/>
              </p:ext>
            </p:extLst>
          </p:nvPr>
        </p:nvGraphicFramePr>
        <p:xfrm>
          <a:off x="755576" y="1916832"/>
          <a:ext cx="7488832" cy="487680"/>
        </p:xfrm>
        <a:graphic>
          <a:graphicData uri="http://schemas.openxmlformats.org/drawingml/2006/table">
            <a:tbl>
              <a:tblPr firstRow="1" firstCol="1" bandRow="1"/>
              <a:tblGrid>
                <a:gridCol w="1014093"/>
                <a:gridCol w="6474739"/>
              </a:tblGrid>
              <a:tr h="337185">
                <a:tc>
                  <a:txBody>
                    <a:bodyPr/>
                    <a:lstStyle/>
                    <a:p>
                      <a:pPr marL="7200" lvl="0" indent="0"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6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2.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r>
                        <a:rPr lang="ru-RU" sz="16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Линия</a:t>
                      </a:r>
                      <a:r>
                        <a:rPr lang="ru-RU" sz="1600" baseline="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глаз находится (приблизительно) посередине общего абриса головы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57579347"/>
              </p:ext>
            </p:extLst>
          </p:nvPr>
        </p:nvGraphicFramePr>
        <p:xfrm>
          <a:off x="755576" y="2420888"/>
          <a:ext cx="7488832" cy="975360"/>
        </p:xfrm>
        <a:graphic>
          <a:graphicData uri="http://schemas.openxmlformats.org/drawingml/2006/table">
            <a:tbl>
              <a:tblPr firstRow="1" firstCol="1" bandRow="1"/>
              <a:tblGrid>
                <a:gridCol w="1004306"/>
                <a:gridCol w="6484526"/>
              </a:tblGrid>
              <a:tr h="357505">
                <a:tc>
                  <a:txBody>
                    <a:bodyPr/>
                    <a:lstStyle/>
                    <a:p>
                      <a:pPr marL="7200" lvl="0" indent="0"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6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3.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Над</a:t>
                      </a:r>
                      <a:r>
                        <a:rPr lang="ru-RU" sz="1600" baseline="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линией глаз находятся почти две равные </a:t>
                      </a:r>
                      <a:r>
                        <a:rPr lang="ru-RU" sz="1600" baseline="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части, </a:t>
                      </a:r>
                      <a:r>
                        <a:rPr lang="ru-RU" sz="1600" baseline="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высота лба и волосяного покрова до темени, и вниз от линии глаз  до подбородка  тоже можно разделить на две равные части (конструкция головы человека делится приблизительно на 4 равные части)  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93096945"/>
              </p:ext>
            </p:extLst>
          </p:nvPr>
        </p:nvGraphicFramePr>
        <p:xfrm>
          <a:off x="755576" y="3429000"/>
          <a:ext cx="7488832" cy="337185"/>
        </p:xfrm>
        <a:graphic>
          <a:graphicData uri="http://schemas.openxmlformats.org/drawingml/2006/table">
            <a:tbl>
              <a:tblPr firstRow="1" firstCol="1" bandRow="1"/>
              <a:tblGrid>
                <a:gridCol w="1003300"/>
                <a:gridCol w="6485532"/>
              </a:tblGrid>
              <a:tr h="337185">
                <a:tc>
                  <a:txBody>
                    <a:bodyPr/>
                    <a:lstStyle/>
                    <a:p>
                      <a:pPr marL="9144" indent="0" algn="l" rtl="0" eaLnBrk="1" fontAlgn="t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4.</a:t>
                      </a:r>
                      <a:endParaRPr lang="ru-RU" sz="1800" b="0" i="0" u="none" strike="noStrike" dirty="0">
                        <a:effectLst/>
                        <a:latin typeface="Arial"/>
                      </a:endParaRPr>
                    </a:p>
                  </a:txBody>
                  <a:tcPr marL="68580" marR="68580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rtl="0" eaLnBrk="1" fontAlgn="t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 Расстояние между глазами приблизительно равно длине</a:t>
                      </a:r>
                      <a:r>
                        <a:rPr lang="ru-RU" sz="1600" b="0" i="0" u="none" strike="noStrike" kern="1200" baseline="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 глаза</a:t>
                      </a:r>
                      <a:endParaRPr lang="ru-RU" sz="1800" b="0" i="0" u="none" strike="noStrike" dirty="0">
                        <a:effectLst/>
                        <a:latin typeface="Arial"/>
                      </a:endParaRPr>
                    </a:p>
                  </a:txBody>
                  <a:tcPr marL="68580" marR="68580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10" name="Таблица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62283686"/>
              </p:ext>
            </p:extLst>
          </p:nvPr>
        </p:nvGraphicFramePr>
        <p:xfrm>
          <a:off x="755576" y="3789040"/>
          <a:ext cx="7488832" cy="357505"/>
        </p:xfrm>
        <a:graphic>
          <a:graphicData uri="http://schemas.openxmlformats.org/drawingml/2006/table">
            <a:tbl>
              <a:tblPr firstRow="1" firstCol="1" bandRow="1"/>
              <a:tblGrid>
                <a:gridCol w="1003300"/>
                <a:gridCol w="6485532"/>
              </a:tblGrid>
              <a:tr h="357505">
                <a:tc>
                  <a:txBody>
                    <a:bodyPr/>
                    <a:lstStyle/>
                    <a:p>
                      <a:pPr marL="9144" indent="0" algn="l" rtl="0" eaLnBrk="1" fontAlgn="t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5.</a:t>
                      </a:r>
                      <a:endParaRPr lang="ru-RU" sz="1800" b="0" i="0" u="none" strike="noStrike" dirty="0">
                        <a:effectLst/>
                        <a:latin typeface="Arial"/>
                      </a:endParaRPr>
                    </a:p>
                  </a:txBody>
                  <a:tcPr marL="68580" marR="68580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rtl="0" eaLnBrk="1" fontAlgn="t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 Ширина носа равна </a:t>
                      </a:r>
                      <a:r>
                        <a:rPr lang="ru-RU" sz="16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длине </a:t>
                      </a:r>
                      <a:r>
                        <a:rPr lang="ru-RU" sz="1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глаза</a:t>
                      </a:r>
                      <a:endParaRPr lang="ru-RU" sz="1800" b="0" i="0" u="none" strike="noStrike" dirty="0">
                        <a:effectLst/>
                        <a:latin typeface="Arial"/>
                      </a:endParaRPr>
                    </a:p>
                  </a:txBody>
                  <a:tcPr marL="68580" marR="68580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11" name="Таблица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04650917"/>
              </p:ext>
            </p:extLst>
          </p:nvPr>
        </p:nvGraphicFramePr>
        <p:xfrm>
          <a:off x="755576" y="4149080"/>
          <a:ext cx="7488832" cy="357505"/>
        </p:xfrm>
        <a:graphic>
          <a:graphicData uri="http://schemas.openxmlformats.org/drawingml/2006/table">
            <a:tbl>
              <a:tblPr firstRow="1" firstCol="1" bandRow="1"/>
              <a:tblGrid>
                <a:gridCol w="1003300"/>
                <a:gridCol w="6485532"/>
              </a:tblGrid>
              <a:tr h="357505">
                <a:tc>
                  <a:txBody>
                    <a:bodyPr/>
                    <a:lstStyle/>
                    <a:p>
                      <a:pPr marL="9144" indent="0" algn="l" rtl="0" eaLnBrk="1" fontAlgn="t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6.</a:t>
                      </a:r>
                      <a:endParaRPr lang="ru-RU" sz="1800" b="0" i="0" u="none" strike="noStrike" dirty="0">
                        <a:effectLst/>
                        <a:latin typeface="Arial"/>
                      </a:endParaRPr>
                    </a:p>
                  </a:txBody>
                  <a:tcPr marL="68580" marR="68580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rtl="0" eaLnBrk="1" fontAlgn="t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 Нос человека имеет форму призмы.</a:t>
                      </a:r>
                      <a:endParaRPr lang="ru-RU" sz="1800" b="0" i="0" u="none" strike="noStrike" dirty="0">
                        <a:effectLst/>
                        <a:latin typeface="Arial"/>
                      </a:endParaRPr>
                    </a:p>
                  </a:txBody>
                  <a:tcPr marL="68580" marR="68580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12" name="Таблица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81558026"/>
              </p:ext>
            </p:extLst>
          </p:nvPr>
        </p:nvGraphicFramePr>
        <p:xfrm>
          <a:off x="755576" y="5013176"/>
          <a:ext cx="7488832" cy="357505"/>
        </p:xfrm>
        <a:graphic>
          <a:graphicData uri="http://schemas.openxmlformats.org/drawingml/2006/table">
            <a:tbl>
              <a:tblPr firstRow="1" firstCol="1" bandRow="1"/>
              <a:tblGrid>
                <a:gridCol w="1003300"/>
                <a:gridCol w="6485532"/>
              </a:tblGrid>
              <a:tr h="357505">
                <a:tc>
                  <a:txBody>
                    <a:bodyPr/>
                    <a:lstStyle/>
                    <a:p>
                      <a:pPr marL="9144" indent="0" algn="l" rtl="0" eaLnBrk="1" fontAlgn="t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8.</a:t>
                      </a:r>
                      <a:endParaRPr lang="ru-RU" sz="1800" b="0" i="0" u="none" strike="noStrike" dirty="0">
                        <a:effectLst/>
                        <a:latin typeface="Arial"/>
                      </a:endParaRPr>
                    </a:p>
                  </a:txBody>
                  <a:tcPr marL="68580" marR="68580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rtl="0" eaLnBrk="1" fontAlgn="t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 Уши совпадают по длине  с расстоянием от бровей до основания носа</a:t>
                      </a:r>
                      <a:endParaRPr lang="ru-RU" sz="1800" b="0" i="0" u="none" strike="noStrike" dirty="0">
                        <a:effectLst/>
                        <a:latin typeface="Arial"/>
                      </a:endParaRPr>
                    </a:p>
                  </a:txBody>
                  <a:tcPr marL="68580" marR="68580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13" name="Таблица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14792519"/>
              </p:ext>
            </p:extLst>
          </p:nvPr>
        </p:nvGraphicFramePr>
        <p:xfrm>
          <a:off x="755576" y="4509120"/>
          <a:ext cx="7488832" cy="497205"/>
        </p:xfrm>
        <a:graphic>
          <a:graphicData uri="http://schemas.openxmlformats.org/drawingml/2006/table">
            <a:tbl>
              <a:tblPr firstRow="1" firstCol="1" bandRow="1"/>
              <a:tblGrid>
                <a:gridCol w="1003300"/>
                <a:gridCol w="6485532"/>
              </a:tblGrid>
              <a:tr h="337185">
                <a:tc>
                  <a:txBody>
                    <a:bodyPr/>
                    <a:lstStyle/>
                    <a:p>
                      <a:pPr marL="9144" indent="0" algn="l" rtl="0" eaLnBrk="1" fontAlgn="t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7.</a:t>
                      </a:r>
                      <a:endParaRPr lang="ru-RU" sz="1800" b="0" i="0" u="none" strike="noStrike" dirty="0">
                        <a:effectLst/>
                        <a:latin typeface="Arial"/>
                      </a:endParaRPr>
                    </a:p>
                  </a:txBody>
                  <a:tcPr marL="68580" marR="68580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rtl="0" eaLnBrk="1" fontAlgn="t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 Рот находится (приблизительно) посередине между основанием носа и  линией подбородка.</a:t>
                      </a:r>
                      <a:endParaRPr lang="ru-RU" sz="1800" b="0" i="0" u="none" strike="noStrike" dirty="0">
                        <a:effectLst/>
                        <a:latin typeface="Arial"/>
                      </a:endParaRPr>
                    </a:p>
                  </a:txBody>
                  <a:tcPr marL="68580" marR="68580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550685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281</TotalTime>
  <Words>611</Words>
  <Application>Microsoft Office PowerPoint</Application>
  <PresentationFormat>Экран (4:3)</PresentationFormat>
  <Paragraphs>152</Paragraphs>
  <Slides>19</Slides>
  <Notes>12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Пользователь</cp:lastModifiedBy>
  <cp:revision>25</cp:revision>
  <cp:lastPrinted>2017-01-26T15:05:19Z</cp:lastPrinted>
  <dcterms:created xsi:type="dcterms:W3CDTF">2017-01-23T16:55:07Z</dcterms:created>
  <dcterms:modified xsi:type="dcterms:W3CDTF">2017-03-14T17:03:43Z</dcterms:modified>
</cp:coreProperties>
</file>