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1" r:id="rId3"/>
    <p:sldId id="273" r:id="rId4"/>
    <p:sldId id="274" r:id="rId5"/>
    <p:sldId id="275" r:id="rId6"/>
    <p:sldId id="269" r:id="rId7"/>
    <p:sldId id="262" r:id="rId8"/>
    <p:sldId id="276" r:id="rId9"/>
    <p:sldId id="277" r:id="rId10"/>
    <p:sldId id="272" r:id="rId11"/>
    <p:sldId id="278" r:id="rId12"/>
    <p:sldId id="271" r:id="rId13"/>
    <p:sldId id="265" r:id="rId14"/>
    <p:sldId id="266" r:id="rId15"/>
    <p:sldId id="267" r:id="rId16"/>
    <p:sldId id="264" r:id="rId17"/>
    <p:sldId id="259" r:id="rId18"/>
    <p:sldId id="26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OL-MIL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1656-CEDC-4F0F-9720-B2D4B8D6E9BC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36EC-FA59-494D-AACF-979CD148A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Последовательность введения ФГОС НОО ОВЗ и ФГОС с у</a:t>
            </a:r>
            <a:r>
              <a:rPr lang="en-US" dirty="0" smtClean="0"/>
              <a:t>/</a:t>
            </a:r>
            <a:r>
              <a:rPr lang="ru-RU" dirty="0" smtClean="0"/>
              <a:t>о:2016-2017уч.г.- 1 классы 2017-2018 </a:t>
            </a:r>
            <a:r>
              <a:rPr lang="ru-RU" dirty="0" err="1" smtClean="0"/>
              <a:t>уч.г</a:t>
            </a:r>
            <a:r>
              <a:rPr lang="ru-RU" dirty="0" smtClean="0"/>
              <a:t>. 1 и 2 классы 2018-2019 – 1.2. и 3 классы 2019-2020 </a:t>
            </a:r>
            <a:r>
              <a:rPr lang="ru-RU" dirty="0" err="1" smtClean="0"/>
              <a:t>уч</a:t>
            </a:r>
            <a:r>
              <a:rPr lang="ru-RU" dirty="0" smtClean="0"/>
              <a:t>. г- 1.2.3 и 4 классы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36EC-FA59-494D-AACF-979CD148A22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37809D-6485-4779-9738-62BFFE4EDFDF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065D4B-F1F3-443E-836F-3E805F332E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374441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Особенности организации адаптивных программ, направленных на коррекцию  нарушений детей с ОВЗ на всех ступенях обучения в рамках реализации ФГОС в ГБОУ ВЛГ №1389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97152"/>
            <a:ext cx="6558880" cy="1584176"/>
          </a:xfrm>
        </p:spPr>
        <p:txBody>
          <a:bodyPr/>
          <a:lstStyle/>
          <a:p>
            <a:r>
              <a:rPr lang="ru-RU" b="1" dirty="0" smtClean="0"/>
              <a:t>Учитель- логопед   </a:t>
            </a:r>
            <a:r>
              <a:rPr lang="ru-RU" b="1" dirty="0" err="1" smtClean="0"/>
              <a:t>Николашева</a:t>
            </a:r>
            <a:r>
              <a:rPr lang="ru-RU" b="1" dirty="0" smtClean="0"/>
              <a:t> Л.С.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Перечень примерных образовательных программ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512" y="980727"/>
          <a:ext cx="8712968" cy="585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5380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Примерная  основная образовательная программа НОО для детей с ЗПР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9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Примерная  основная образовательная программа НОО для</a:t>
                      </a:r>
                      <a:r>
                        <a:rPr lang="ru-RU" sz="1600" b="1" baseline="0" dirty="0" smtClean="0"/>
                        <a:t> детей с нарушениями ОДА</a:t>
                      </a:r>
                      <a:endParaRPr lang="ru-RU" sz="1600" b="1" dirty="0" smtClean="0"/>
                    </a:p>
                    <a:p>
                      <a:endParaRPr lang="ru-RU" b="1" dirty="0"/>
                    </a:p>
                  </a:txBody>
                  <a:tcPr/>
                </a:tc>
              </a:tr>
              <a:tr h="5380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Примерная  основная образовательная программа НОО для</a:t>
                      </a:r>
                      <a:r>
                        <a:rPr lang="ru-RU" b="1" baseline="0" dirty="0" smtClean="0"/>
                        <a:t> детей с РАС</a:t>
                      </a:r>
                      <a:endParaRPr lang="ru-RU" b="1" dirty="0"/>
                    </a:p>
                  </a:txBody>
                  <a:tcPr/>
                </a:tc>
              </a:tr>
              <a:tr h="52342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Примерная  основная образовательная программа НОО для</a:t>
                      </a:r>
                      <a:r>
                        <a:rPr lang="ru-RU" b="1" baseline="0" dirty="0" smtClean="0"/>
                        <a:t> детей с ТНР</a:t>
                      </a:r>
                      <a:endParaRPr lang="ru-RU" b="1" dirty="0"/>
                    </a:p>
                  </a:txBody>
                  <a:tcPr/>
                </a:tc>
              </a:tr>
              <a:tr h="6888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Примерная  основная образовательная программа НОО для</a:t>
                      </a:r>
                      <a:r>
                        <a:rPr lang="ru-RU" b="1" baseline="0" dirty="0" smtClean="0"/>
                        <a:t> детей слабовидящих</a:t>
                      </a:r>
                      <a:endParaRPr lang="ru-RU" b="1" dirty="0"/>
                    </a:p>
                  </a:txBody>
                  <a:tcPr/>
                </a:tc>
              </a:tr>
              <a:tr h="7241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Примерная  основная образовательная программа НОО для</a:t>
                      </a:r>
                      <a:r>
                        <a:rPr lang="ru-RU" b="1" baseline="0" dirty="0" smtClean="0"/>
                        <a:t> детей слабослышащих и позднооглохших</a:t>
                      </a:r>
                      <a:endParaRPr lang="ru-RU" b="1" dirty="0"/>
                    </a:p>
                  </a:txBody>
                  <a:tcPr/>
                </a:tc>
              </a:tr>
              <a:tr h="5380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Примерная  основная образовательная программа НОО для слепых</a:t>
                      </a:r>
                      <a:r>
                        <a:rPr lang="ru-RU" b="1" baseline="0" dirty="0" smtClean="0"/>
                        <a:t> детей </a:t>
                      </a:r>
                      <a:endParaRPr lang="ru-RU" b="1" dirty="0"/>
                    </a:p>
                  </a:txBody>
                  <a:tcPr/>
                </a:tc>
              </a:tr>
              <a:tr h="7241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Примерная  основная образовательная программа НОО для</a:t>
                      </a:r>
                      <a:r>
                        <a:rPr lang="ru-RU" b="1" baseline="0" dirty="0" smtClean="0"/>
                        <a:t>  умственно отсталых детей </a:t>
                      </a:r>
                      <a:endParaRPr lang="ru-RU" b="1" dirty="0"/>
                    </a:p>
                  </a:txBody>
                  <a:tcPr/>
                </a:tc>
              </a:tr>
              <a:tr h="7241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Примерная  адаптированная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основная</a:t>
                      </a:r>
                      <a:r>
                        <a:rPr lang="ru-RU" b="1" baseline="0" dirty="0" smtClean="0"/>
                        <a:t> образовательная программа  для дошкольников ТНР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87824" y="1628800"/>
            <a:ext cx="5256584" cy="16561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en-US" sz="4400" dirty="0" smtClean="0"/>
              <a:t>C</a:t>
            </a:r>
            <a:r>
              <a:rPr lang="ru-RU" sz="4400" dirty="0" err="1" smtClean="0"/>
              <a:t>айт</a:t>
            </a:r>
            <a:r>
              <a:rPr lang="ru-RU" sz="4400" dirty="0" smtClean="0"/>
              <a:t> :</a:t>
            </a:r>
            <a:r>
              <a:rPr lang="en-US" sz="4400" dirty="0" smtClean="0"/>
              <a:t>    www.</a:t>
            </a:r>
            <a:r>
              <a:rPr lang="ru-RU" sz="4400" dirty="0" smtClean="0"/>
              <a:t> </a:t>
            </a:r>
            <a:r>
              <a:rPr lang="en-US" sz="4400" dirty="0" smtClean="0"/>
              <a:t>fgosreestr.ru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692696"/>
            <a:ext cx="8352928" cy="57606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Последовательность введения ФГОС НОО ОВЗ и ФГОС с 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о:</a:t>
            </a: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2016-2017уч.г - 1 классы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2017-2018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уч.г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- 1 и 2 классы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2018-2019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уч.г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– 1,2 и 3 классы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2019-2020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г – 1,2,3 и 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классы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ВК №452 от 11 марта 2016г «О введении ФГОС ОВЗ»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49685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12968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1) Создание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рабочей группы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2)Анализ требований ФГОС , определение проблемных точек, объёма и характера изменений в информационно- методическом оснащении, потенциала образовательной организации.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3Разработка необходимой документации,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утверждение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документов в образовательной организации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4)Подготовка каждого педагога в коллективе к реализации ФГОС НОО ОВЗ и ФГОС О 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5)Разработка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учебно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- методического оснащения процесса, с учетом рекомендаций разработанный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рабочей группой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соответствующих внутренних локальных актов учреждения.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6)Мониторинг готовности ОУ к функционированию ФГОС,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лицензия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на право осуществление образовательной деятельности.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7)Информирование родителей об особенностях и перспективах обучения детей с ОВЗ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8)Набор обучающихся с ОВЗ и инвалидностью (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заключение ЦПМПК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8789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Основные ступени организационно содержательных мероприятий 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141277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3528" y="177281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3528" y="263691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321297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3528" y="3789040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3528" y="472514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537321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23528" y="587727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419872" y="4725144"/>
            <a:ext cx="244827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+mn-lt"/>
              </a:rPr>
              <a:t>ЦПМПК         контакты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+mj-lt"/>
              </a:rPr>
              <a:t>Москва  ул. </a:t>
            </a:r>
            <a:r>
              <a:rPr lang="ru-RU" sz="3200" dirty="0" err="1" smtClean="0">
                <a:latin typeface="+mj-lt"/>
              </a:rPr>
              <a:t>Долгоруковская</a:t>
            </a:r>
            <a:r>
              <a:rPr lang="ru-RU" sz="3200" dirty="0" smtClean="0">
                <a:latin typeface="+mj-lt"/>
              </a:rPr>
              <a:t> , 5 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М. Маяковская (вход Фадеева 2)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Тел. 8 499 322 34 30</a:t>
            </a:r>
          </a:p>
          <a:p>
            <a:pPr algn="ctr">
              <a:buNone/>
            </a:pPr>
            <a:r>
              <a:rPr lang="ru-RU" sz="3200" dirty="0" smtClean="0">
                <a:latin typeface="+mj-lt"/>
              </a:rPr>
              <a:t>Регистрация для родителей на портале </a:t>
            </a:r>
            <a:r>
              <a:rPr lang="ru-RU" sz="3200" dirty="0" err="1" smtClean="0">
                <a:latin typeface="+mj-lt"/>
              </a:rPr>
              <a:t>гос.услуга</a:t>
            </a:r>
            <a:endParaRPr lang="ru-RU" sz="3200" dirty="0" smtClean="0">
              <a:latin typeface="+mj-lt"/>
            </a:endParaRPr>
          </a:p>
          <a:p>
            <a:pPr algn="ctr">
              <a:buNone/>
            </a:pPr>
            <a:r>
              <a:rPr lang="en-US" sz="3200" dirty="0" smtClean="0">
                <a:latin typeface="+mj-lt"/>
              </a:rPr>
              <a:t>MOS</a:t>
            </a:r>
            <a:r>
              <a:rPr lang="ru-RU" sz="3200" dirty="0" smtClean="0">
                <a:latin typeface="+mj-lt"/>
              </a:rPr>
              <a:t>.</a:t>
            </a:r>
            <a:r>
              <a:rPr lang="en-US" sz="3200" dirty="0" err="1" smtClean="0">
                <a:latin typeface="+mj-lt"/>
              </a:rPr>
              <a:t>ru</a:t>
            </a:r>
            <a:endParaRPr lang="en-US" sz="3200" dirty="0" smtClean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 октября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408712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Новая папка (2)\18 октября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7606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7643192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>
                <a:latin typeface="+mn-lt"/>
              </a:rPr>
              <a:t>Спасибо за внимание!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CAM00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35163"/>
            <a:ext cx="4032448" cy="4590181"/>
          </a:xfrm>
        </p:spPr>
      </p:pic>
      <p:pic>
        <p:nvPicPr>
          <p:cNvPr id="5" name="Рисунок 4" descr="CAM01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17646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370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C00000"/>
                </a:solidFill>
              </a:rPr>
              <a:t>С 1 сентября 2016 года </a:t>
            </a:r>
            <a:r>
              <a:rPr lang="ru-RU" sz="2400" dirty="0"/>
              <a:t>на территории Российской Федерации </a:t>
            </a:r>
            <a:r>
              <a:rPr lang="ru-RU" sz="2400" dirty="0" smtClean="0"/>
              <a:t>вступили </a:t>
            </a:r>
            <a:r>
              <a:rPr lang="ru-RU" sz="2400" dirty="0"/>
              <a:t>в силу ФГОС начального общего образования обучающихся с ограниченными здоровья и ФГОС </a:t>
            </a:r>
            <a:r>
              <a:rPr lang="ru-RU" sz="2400" dirty="0" err="1" smtClean="0"/>
              <a:t>обучаю-щихся</a:t>
            </a:r>
            <a:r>
              <a:rPr lang="ru-RU" sz="2400" dirty="0" smtClean="0"/>
              <a:t> </a:t>
            </a:r>
            <a:r>
              <a:rPr lang="ru-RU" sz="2400" dirty="0"/>
              <a:t>с умственной отсталостью (интеллектуальными </a:t>
            </a:r>
            <a:r>
              <a:rPr lang="ru-RU" sz="2400" dirty="0" err="1" smtClean="0"/>
              <a:t>нару-шениями</a:t>
            </a:r>
            <a:r>
              <a:rPr lang="ru-RU" sz="2400" dirty="0"/>
              <a:t>).</a:t>
            </a:r>
          </a:p>
          <a:p>
            <a:pPr lvl="1" fontAlgn="base"/>
            <a:r>
              <a:rPr lang="ru-RU" sz="2400" dirty="0"/>
              <a:t>Принятие данных нормативных документов позволяет предъявлять </a:t>
            </a:r>
            <a:r>
              <a:rPr lang="ru-RU" sz="2400" dirty="0">
                <a:solidFill>
                  <a:srgbClr val="C00000"/>
                </a:solidFill>
              </a:rPr>
              <a:t>единые требования </a:t>
            </a:r>
            <a:r>
              <a:rPr lang="ru-RU" sz="2400" dirty="0"/>
              <a:t>к реализации адаптированных основных общеобразовательных программ для разных категорий детей с ОВЗ/ инвалидностью.</a:t>
            </a:r>
          </a:p>
          <a:p>
            <a:pPr fontAlgn="base"/>
            <a:r>
              <a:rPr lang="ru-RU" sz="2400" dirty="0">
                <a:solidFill>
                  <a:srgbClr val="C00000"/>
                </a:solidFill>
              </a:rPr>
              <a:t>ФГОС обучающихся с ОВЗ</a:t>
            </a:r>
            <a:r>
              <a:rPr lang="ru-RU" sz="2400" dirty="0"/>
              <a:t>/ инвалидностью является той основой, которая позволяет выстраивать систему образования с учетом особенностей психофизического развития для каждого ребенка, учитывая его </a:t>
            </a:r>
            <a:r>
              <a:rPr lang="ru-RU" sz="2400" dirty="0" err="1" smtClean="0"/>
              <a:t>индивиду-альные</a:t>
            </a:r>
            <a:r>
              <a:rPr lang="ru-RU" sz="2400" dirty="0" smtClean="0"/>
              <a:t> </a:t>
            </a:r>
            <a:r>
              <a:rPr lang="ru-RU" sz="2400" dirty="0"/>
              <a:t>возможности и потребности, обеспечивая </a:t>
            </a:r>
            <a:r>
              <a:rPr lang="ru-RU" sz="2400" dirty="0" smtClean="0"/>
              <a:t>полноценную </a:t>
            </a:r>
            <a:r>
              <a:rPr lang="ru-RU" sz="2400" dirty="0"/>
              <a:t>коррекцию нарушений развития и социальную адаптацию.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51520" y="5733256"/>
            <a:ext cx="84969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797152"/>
            <a:ext cx="84969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89040"/>
            <a:ext cx="84969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708920"/>
            <a:ext cx="84969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4969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Документы, регламентирующие написание и реализацию</a:t>
            </a:r>
          </a:p>
          <a:p>
            <a:pPr algn="ctr"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рабочей программы учебного курса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Нормативные федеральные документы:</a:t>
            </a:r>
          </a:p>
          <a:p>
            <a:pPr marL="457200" indent="-457200">
              <a:buNone/>
            </a:pPr>
            <a:r>
              <a:rPr lang="ru-RU" sz="1900" b="1" dirty="0" smtClean="0">
                <a:latin typeface="Arial" pitchFamily="34" charset="0"/>
                <a:cs typeface="Aharoni" pitchFamily="2" charset="-79"/>
              </a:rPr>
              <a:t>1)Закон РФ «Об образовании» ст. 32 п. 5 (в ред. ФЗ от 01.12.2007 №309 ФЗ);</a:t>
            </a:r>
          </a:p>
          <a:p>
            <a:pPr marL="457200" indent="-457200">
              <a:buAutoNum type="arabicParenR"/>
            </a:pPr>
            <a:endParaRPr lang="ru-RU" sz="1900" b="1" dirty="0" smtClean="0">
              <a:latin typeface="Arial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1900" b="1" dirty="0" smtClean="0">
                <a:latin typeface="Arial" pitchFamily="34" charset="0"/>
                <a:cs typeface="Aharoni" pitchFamily="2" charset="-79"/>
              </a:rPr>
              <a:t>2) Федеральный государственный образовательный стандарт начального общего образования, п. 19.5;</a:t>
            </a:r>
          </a:p>
          <a:p>
            <a:pPr>
              <a:buNone/>
            </a:pPr>
            <a:endParaRPr lang="ru-RU" sz="1900" b="1" dirty="0" smtClean="0">
              <a:latin typeface="Arial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haroni" pitchFamily="2" charset="-79"/>
              </a:rPr>
              <a:t>3) Базисный учебный план общеобразовательных учреждений РФ, утвержденный приказом </a:t>
            </a:r>
            <a:r>
              <a:rPr lang="ru-RU" sz="1800" b="1" dirty="0" err="1" smtClean="0">
                <a:latin typeface="Arial" pitchFamily="34" charset="0"/>
                <a:cs typeface="Aharoni" pitchFamily="2" charset="-79"/>
              </a:rPr>
              <a:t>Минобрнауки</a:t>
            </a:r>
            <a:r>
              <a:rPr lang="ru-RU" sz="1800" b="1" dirty="0" smtClean="0">
                <a:latin typeface="Arial" pitchFamily="34" charset="0"/>
                <a:cs typeface="Aharoni" pitchFamily="2" charset="-79"/>
              </a:rPr>
              <a:t> РФ, приказы об изменениях в базисном учебном плане;</a:t>
            </a:r>
          </a:p>
          <a:p>
            <a:pPr>
              <a:buNone/>
            </a:pPr>
            <a:endParaRPr lang="ru-RU" sz="1900" b="1" dirty="0" smtClean="0">
              <a:latin typeface="Arial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1900" b="1" dirty="0" smtClean="0">
                <a:latin typeface="Arial" pitchFamily="34" charset="0"/>
                <a:cs typeface="Aharoni" pitchFamily="2" charset="-79"/>
              </a:rPr>
              <a:t>4) Перечень учебников, рекомендованных и допущенных к использованию, утвержденный приказом </a:t>
            </a:r>
            <a:r>
              <a:rPr lang="ru-RU" sz="1900" b="1" dirty="0" err="1" smtClean="0">
                <a:latin typeface="Arial" pitchFamily="34" charset="0"/>
                <a:cs typeface="Aharoni" pitchFamily="2" charset="-79"/>
              </a:rPr>
              <a:t>Минобрнауки</a:t>
            </a:r>
            <a:r>
              <a:rPr lang="ru-RU" sz="1900" b="1" dirty="0" smtClean="0">
                <a:latin typeface="Arial" pitchFamily="34" charset="0"/>
                <a:cs typeface="Aharoni" pitchFamily="2" charset="-79"/>
              </a:rPr>
              <a:t> РФ;</a:t>
            </a:r>
          </a:p>
          <a:p>
            <a:pPr>
              <a:buNone/>
            </a:pPr>
            <a:endParaRPr lang="ru-RU" sz="1900" b="1" dirty="0" smtClean="0">
              <a:latin typeface="Arial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1900" b="1" dirty="0" smtClean="0">
                <a:latin typeface="Arial" pitchFamily="34" charset="0"/>
                <a:cs typeface="Aharoni" pitchFamily="2" charset="-79"/>
              </a:rPr>
              <a:t>5) Письмо </a:t>
            </a:r>
            <a:r>
              <a:rPr lang="ru-RU" sz="1900" b="1" dirty="0" err="1" smtClean="0">
                <a:latin typeface="Arial" pitchFamily="34" charset="0"/>
                <a:cs typeface="Aharoni" pitchFamily="2" charset="-79"/>
              </a:rPr>
              <a:t>Минобрнауки</a:t>
            </a:r>
            <a:r>
              <a:rPr lang="ru-RU" sz="1900" b="1" dirty="0" smtClean="0">
                <a:latin typeface="Arial" pitchFamily="34" charset="0"/>
                <a:cs typeface="Aharoni" pitchFamily="2" charset="-79"/>
              </a:rPr>
              <a:t> РФ от 07.07.2005 г. «О примерных программах по учебным предметам федерального учебного плана</a:t>
            </a:r>
            <a:r>
              <a:rPr lang="ru-RU" sz="2200" b="1" dirty="0" smtClean="0">
                <a:latin typeface="Arial" pitchFamily="34" charset="0"/>
                <a:cs typeface="Aharoni" pitchFamily="2" charset="-79"/>
              </a:rPr>
              <a:t>».</a:t>
            </a:r>
            <a:endParaRPr lang="ru-RU" sz="2200" b="1" dirty="0"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27584" y="4509120"/>
            <a:ext cx="78488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3429000"/>
            <a:ext cx="78488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772816"/>
            <a:ext cx="78488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Локальные акты образовательного учреждения:</a:t>
            </a:r>
          </a:p>
          <a:p>
            <a:pPr algn="ctr">
              <a:buNone/>
            </a:pPr>
            <a:r>
              <a:rPr lang="ru-RU" b="1" dirty="0" smtClean="0"/>
              <a:t>Основная образовательная программа начального общего образования образовательного учреждения;</a:t>
            </a:r>
          </a:p>
          <a:p>
            <a:endParaRPr lang="ru-RU" dirty="0" smtClean="0"/>
          </a:p>
          <a:p>
            <a:pPr algn="ctr">
              <a:buNone/>
            </a:pPr>
            <a:r>
              <a:rPr lang="en-US" sz="2400" b="1" dirty="0" smtClean="0"/>
              <a:t>     </a:t>
            </a:r>
            <a:r>
              <a:rPr lang="ru-RU" sz="2400" b="1" dirty="0" smtClean="0"/>
              <a:t>Положение </a:t>
            </a:r>
            <a:r>
              <a:rPr lang="ru-RU" sz="2400" b="1" dirty="0" smtClean="0"/>
              <a:t>о рабочей программе учебного курса</a:t>
            </a:r>
            <a:r>
              <a:rPr lang="ru-RU" b="1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b="1" dirty="0" smtClean="0"/>
              <a:t>Приказ руководителя образовательного учреждения об утверждении </a:t>
            </a:r>
            <a:r>
              <a:rPr lang="ru-RU" sz="2800" b="1" i="1" dirty="0" smtClean="0"/>
              <a:t>Рабочей программы учебного курса.</a:t>
            </a:r>
            <a:endParaRPr lang="ru-RU" sz="28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499992" y="3284984"/>
            <a:ext cx="48463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4221088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3"/>
            <a:ext cx="8568952" cy="5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9"/>
            <a:ext cx="7704856" cy="4983832"/>
          </a:xfrm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Алгоритм составления программы</a:t>
            </a:r>
          </a:p>
          <a:p>
            <a:pPr algn="ctr"/>
            <a:r>
              <a:rPr lang="ru-RU" sz="2000" b="1" dirty="0" smtClean="0"/>
              <a:t>Для учащихся с особыми образовательными потребностями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0767"/>
            <a:ext cx="8208912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Примерная структура и содержание структурных</a:t>
            </a:r>
          </a:p>
          <a:p>
            <a:pPr algn="ctr"/>
            <a:r>
              <a:rPr lang="ru-RU" sz="2400" b="1" dirty="0" smtClean="0"/>
              <a:t>единиц рабочей программы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92696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</TotalTime>
  <Words>615</Words>
  <Application>Microsoft Office PowerPoint</Application>
  <PresentationFormat>Экран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Особенности организации адаптивных программ, направленных на коррекцию  нарушений детей с ОВЗ на всех ступенях обучения в рамках реализации ФГОС в ГБОУ ВЛГ №1389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Перечень примерных образовательных программ</vt:lpstr>
      <vt:lpstr>Слайд 12</vt:lpstr>
      <vt:lpstr>Слайд 13</vt:lpstr>
      <vt:lpstr>Слайд 14</vt:lpstr>
      <vt:lpstr>Слайд 15</vt:lpstr>
      <vt:lpstr>          ЦПМПК         контакты</vt:lpstr>
      <vt:lpstr>Слайд 17</vt:lpstr>
      <vt:lpstr>Слайд 18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SCOOL-MILA</dc:creator>
  <cp:lastModifiedBy>МИЛА</cp:lastModifiedBy>
  <cp:revision>49</cp:revision>
  <dcterms:created xsi:type="dcterms:W3CDTF">2017-02-20T07:13:33Z</dcterms:created>
  <dcterms:modified xsi:type="dcterms:W3CDTF">2017-02-22T12:05:36Z</dcterms:modified>
</cp:coreProperties>
</file>