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105" d="100"/>
          <a:sy n="105" d="100"/>
        </p:scale>
        <p:origin x="124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chemeClr val="bg2">
                <a:lumMod val="50000"/>
                <a:alpha val="67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DF592-92A5-4E16-8A38-FC7214EBA20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82091-EDB0-4E85-89C5-4B08C367F6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4"/>
            <a:ext cx="7772400" cy="2643207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Грамматическая сказка</a:t>
            </a:r>
            <a:r>
              <a:rPr lang="en-US" sz="6000" b="1" dirty="0" smtClean="0"/>
              <a:t> </a:t>
            </a:r>
            <a:r>
              <a:rPr lang="en-US" sz="6000" b="1" dirty="0"/>
              <a:t>«</a:t>
            </a:r>
            <a:r>
              <a:rPr lang="ru-RU" sz="6000" b="1" dirty="0"/>
              <a:t>Остров сокровищ</a:t>
            </a:r>
            <a:r>
              <a:rPr lang="en-US" sz="6000" b="1" dirty="0" smtClean="0"/>
              <a:t>»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5429264"/>
            <a:ext cx="7643866" cy="1214446"/>
          </a:xfrm>
        </p:spPr>
        <p:txBody>
          <a:bodyPr/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Изучаемые грамматические и лексические единицы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have got, has got, have, has, ‘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got, ‘s got, I, you, we, they, he, she, it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Алексеева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М.В.</a:t>
            </a:r>
          </a:p>
          <a:p>
            <a:endParaRPr lang="ru-RU" dirty="0"/>
          </a:p>
        </p:txBody>
      </p:sp>
      <p:pic>
        <p:nvPicPr>
          <p:cNvPr id="4" name="Рисунок 3" descr="Остр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953094"/>
            <a:ext cx="5114451" cy="340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Долго ли, коротко ли, вышли наконец наши верные друзья на берег моря бурного. Видят, стоит на том берегу большой корабль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</a:t>
            </a:r>
            <a:r>
              <a:rPr lang="ru-RU" sz="2800" dirty="0">
                <a:latin typeface="+mj-lt"/>
                <a:ea typeface="+mj-ea"/>
                <a:cs typeface="+mj-cs"/>
              </a:rPr>
              <a:t>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ave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726552"/>
            <a:ext cx="6029115" cy="5131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Корабль им и говорит: «Помогу я вам, отвезу вас на остров сокровищ, но только по одному». Обрадовалось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ru-RU" sz="2800" dirty="0">
                <a:latin typeface="+mj-lt"/>
                <a:ea typeface="+mj-ea"/>
                <a:cs typeface="+mj-cs"/>
              </a:rPr>
              <a:t>, поднялось на борт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,</a:t>
            </a:r>
          </a:p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ave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1682503"/>
            <a:ext cx="5857916" cy="4985179"/>
          </a:xfrm>
          <a:prstGeom prst="rect">
            <a:avLst/>
          </a:prstGeom>
        </p:spPr>
      </p:pic>
      <p:pic>
        <p:nvPicPr>
          <p:cNvPr id="6" name="Рисунок 5" descr="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2310">
            <a:off x="3522961" y="1942845"/>
            <a:ext cx="2214578" cy="3139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переплыло море бурное, ступило на остров желанный, нашло сундук с золотыми монетами и набрало себе их целый мешок! Закричало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радостно: 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 have got </a:t>
            </a:r>
            <a:r>
              <a:rPr lang="en-US" sz="2800" dirty="0">
                <a:latin typeface="+mj-lt"/>
                <a:ea typeface="+mj-ea"/>
                <a:cs typeface="+mj-cs"/>
              </a:rPr>
              <a:t>coins</a:t>
            </a:r>
            <a:r>
              <a:rPr lang="ru-RU" sz="2800" dirty="0">
                <a:latin typeface="+mj-lt"/>
                <a:ea typeface="+mj-ea"/>
                <a:cs typeface="+mj-cs"/>
              </a:rPr>
              <a:t>!” (или по-русски «Я имею монеты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!»)</a:t>
            </a: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sz="4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rot="775805">
            <a:off x="3888100" y="3165898"/>
            <a:ext cx="4857784" cy="163890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 HAVE 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786058"/>
            <a:ext cx="2711140" cy="3843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Следом за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корабль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ru-RU" sz="2800" dirty="0">
                <a:latin typeface="+mj-lt"/>
                <a:ea typeface="+mj-ea"/>
                <a:cs typeface="+mj-cs"/>
              </a:rPr>
              <a:t>переправил на остров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тройняшек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endParaRPr lang="en-US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ave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500174"/>
            <a:ext cx="6072165" cy="5167508"/>
          </a:xfrm>
          <a:prstGeom prst="rect">
            <a:avLst/>
          </a:prstGeom>
        </p:spPr>
      </p:pic>
      <p:pic>
        <p:nvPicPr>
          <p:cNvPr id="6" name="Рисунок 5" descr="You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5314">
            <a:off x="2721964" y="2305362"/>
            <a:ext cx="1718351" cy="2537958"/>
          </a:xfrm>
          <a:prstGeom prst="rect">
            <a:avLst/>
          </a:prstGeom>
        </p:spPr>
      </p:pic>
      <p:pic>
        <p:nvPicPr>
          <p:cNvPr id="7" name="Рисунок 6" descr="You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32584">
            <a:off x="3821708" y="2605672"/>
            <a:ext cx="1554538" cy="2433012"/>
          </a:xfrm>
          <a:prstGeom prst="rect">
            <a:avLst/>
          </a:prstGeom>
        </p:spPr>
      </p:pic>
      <p:pic>
        <p:nvPicPr>
          <p:cNvPr id="8" name="Рисунок 7" descr="You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32584">
            <a:off x="4892920" y="2824580"/>
            <a:ext cx="1614097" cy="2433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Стали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обладателями монет и закричали от радости одинаково: 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 have got</a:t>
            </a:r>
            <a:r>
              <a:rPr lang="en-US" sz="2800" dirty="0">
                <a:latin typeface="+mj-lt"/>
                <a:ea typeface="+mj-ea"/>
                <a:cs typeface="+mj-cs"/>
              </a:rPr>
              <a:t> coins</a:t>
            </a:r>
            <a:r>
              <a:rPr lang="ru-RU" sz="2800" dirty="0">
                <a:latin typeface="+mj-lt"/>
                <a:ea typeface="+mj-ea"/>
                <a:cs typeface="+mj-cs"/>
              </a:rPr>
              <a:t>!» («Ты имеешь монеты!» и «Вы имеете монеты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!»)</a:t>
            </a:r>
            <a:endParaRPr lang="en-US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en-US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en-US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 rot="474952">
            <a:off x="5537083" y="2519094"/>
            <a:ext cx="3489861" cy="1941847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You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428868"/>
            <a:ext cx="1714512" cy="3655501"/>
          </a:xfrm>
          <a:prstGeom prst="rect">
            <a:avLst/>
          </a:prstGeom>
        </p:spPr>
      </p:pic>
      <p:pic>
        <p:nvPicPr>
          <p:cNvPr id="8" name="Рисунок 7" descr="You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2428868"/>
            <a:ext cx="1785950" cy="3574722"/>
          </a:xfrm>
          <a:prstGeom prst="rect">
            <a:avLst/>
          </a:prstGeom>
        </p:spPr>
      </p:pic>
      <p:pic>
        <p:nvPicPr>
          <p:cNvPr id="9" name="Рисунок 8" descr="You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428868"/>
            <a:ext cx="1785950" cy="3574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Третьим оказалось на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борту корабля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endParaRPr lang="ru-RU" sz="2800" dirty="0"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ave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00108"/>
            <a:ext cx="6575832" cy="5596136"/>
          </a:xfrm>
          <a:prstGeom prst="rect">
            <a:avLst/>
          </a:prstGeom>
        </p:spPr>
      </p:pic>
      <p:pic>
        <p:nvPicPr>
          <p:cNvPr id="6" name="Рисунок 5" descr="W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4431">
            <a:off x="3035125" y="2157332"/>
            <a:ext cx="3786214" cy="2645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Набрав себе мешок монет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,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закричало: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 have got </a:t>
            </a:r>
            <a:r>
              <a:rPr lang="en-US" sz="2800" dirty="0">
                <a:latin typeface="+mj-lt"/>
                <a:ea typeface="+mj-ea"/>
                <a:cs typeface="+mj-cs"/>
              </a:rPr>
              <a:t>coins</a:t>
            </a:r>
            <a:r>
              <a:rPr lang="ru-RU" sz="2800" dirty="0">
                <a:latin typeface="+mj-lt"/>
                <a:ea typeface="+mj-ea"/>
                <a:cs typeface="+mj-cs"/>
              </a:rPr>
              <a:t>!” («Мы имеем монеты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!»)</a:t>
            </a: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rot="420533">
            <a:off x="3974402" y="1926073"/>
            <a:ext cx="4755572" cy="190610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W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57" y="2928934"/>
            <a:ext cx="4829083" cy="337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Следующим благодаря </a:t>
            </a:r>
            <a:r>
              <a:rPr lang="ru-RU" sz="2800" dirty="0">
                <a:latin typeface="+mj-lt"/>
                <a:ea typeface="+mj-ea"/>
                <a:cs typeface="+mj-cs"/>
              </a:rPr>
              <a:t>кораблю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</a:t>
            </a: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оказалось на острове и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THEY</a:t>
            </a: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4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have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378529"/>
            <a:ext cx="6215106" cy="5479471"/>
          </a:xfrm>
          <a:prstGeom prst="rect">
            <a:avLst/>
          </a:prstGeom>
        </p:spPr>
      </p:pic>
      <p:pic>
        <p:nvPicPr>
          <p:cNvPr id="6" name="Рисунок 5" descr="Th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3679">
            <a:off x="3000364" y="2285992"/>
            <a:ext cx="3000396" cy="268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Взяло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THEY</a:t>
            </a:r>
            <a:r>
              <a:rPr lang="ru-RU" dirty="0" smtClean="0"/>
              <a:t> себе гору монет</a:t>
            </a:r>
            <a:r>
              <a:rPr lang="en-US" dirty="0" smtClean="0"/>
              <a:t>, </a:t>
            </a:r>
            <a:r>
              <a:rPr lang="ru-RU" dirty="0"/>
              <a:t>после чего прокричало</a:t>
            </a:r>
            <a:r>
              <a:rPr lang="en-US" dirty="0"/>
              <a:t>: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They have got </a:t>
            </a:r>
            <a:r>
              <a:rPr lang="en-US" dirty="0"/>
              <a:t>coins!”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(«</a:t>
            </a:r>
            <a:r>
              <a:rPr lang="ru-RU" dirty="0"/>
              <a:t>Они имеют монеты</a:t>
            </a:r>
            <a:r>
              <a:rPr lang="ru-RU" dirty="0" smtClean="0"/>
              <a:t>!»)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 rot="20954895">
            <a:off x="271339" y="3044483"/>
            <a:ext cx="5313905" cy="1761703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THEY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The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2928934"/>
            <a:ext cx="4145524" cy="371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Остались на берегу моря </a:t>
            </a:r>
            <a:r>
              <a:rPr lang="ru-RU" dirty="0" smtClean="0"/>
              <a:t>бурного </a:t>
            </a:r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</a:t>
            </a:r>
            <a:r>
              <a:rPr lang="ru-RU" dirty="0"/>
              <a:t>,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</a:t>
            </a:r>
            <a:r>
              <a:rPr lang="ru-RU" dirty="0"/>
              <a:t> и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ru-RU" dirty="0"/>
              <a:t>. </a:t>
            </a:r>
            <a:endParaRPr lang="en-US" dirty="0" smtClean="0"/>
          </a:p>
          <a:p>
            <a:pPr algn="ctr">
              <a:buNone/>
            </a:pPr>
            <a:r>
              <a:rPr lang="ru-RU" dirty="0" smtClean="0"/>
              <a:t>Вернулся </a:t>
            </a:r>
            <a:r>
              <a:rPr lang="ru-RU" dirty="0"/>
              <a:t>к ним корабль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ru-RU" dirty="0"/>
              <a:t>и вдруг нежданно-негаданно говорит: «Не могу я вас на остров сокровищ доставить, нет у меня места для вас, большие вы слишком для меня, тяжелые, не довезу я вас».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29642" cy="207170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Много-много </a:t>
            </a:r>
            <a:r>
              <a:rPr lang="ru-RU" sz="3100" dirty="0"/>
              <a:t>лет назад в славном королевстве, в котором все говорили на английском языке, появилась прекрасная легенда об острове чудесном, об острове сокровищ.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Остр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428868"/>
            <a:ext cx="6072230" cy="404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Расстроились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</a:t>
            </a:r>
            <a:r>
              <a:rPr lang="ru-RU" dirty="0"/>
              <a:t>,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</a:t>
            </a:r>
            <a:r>
              <a:rPr lang="ru-RU" dirty="0"/>
              <a:t>,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ru-RU" dirty="0"/>
              <a:t>, заплакали, а корабль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ru-RU" dirty="0"/>
              <a:t>их стал утешать, успокаивать и сказал: «Не расстраивайтесь, есть у меня брат мой родной, корабль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HAS GOT</a:t>
            </a:r>
            <a:r>
              <a:rPr lang="ru-RU" dirty="0"/>
              <a:t>. Он меня на год старше, места и сил у него больше, он вас перевезет. Я его позову на помощь».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Приплыл на зов этот к берегу большой могучий корабль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HAS GOT</a:t>
            </a:r>
            <a:r>
              <a:rPr lang="ru-RU" dirty="0"/>
              <a:t>. </a:t>
            </a:r>
            <a:endParaRPr lang="en-US" dirty="0" smtClean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as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1343010"/>
            <a:ext cx="5666085" cy="551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Сначала доставил он на заветный остров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</a:t>
            </a:r>
            <a:r>
              <a:rPr lang="ru-RU" dirty="0"/>
              <a:t>. </a:t>
            </a:r>
            <a:endParaRPr lang="en-US" dirty="0" smtClean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as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947695"/>
            <a:ext cx="6072230" cy="5910305"/>
          </a:xfrm>
          <a:prstGeom prst="rect">
            <a:avLst/>
          </a:prstGeom>
        </p:spPr>
      </p:pic>
      <p:pic>
        <p:nvPicPr>
          <p:cNvPr id="6" name="Рисунок 5" descr="H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8757">
            <a:off x="3546166" y="1285860"/>
            <a:ext cx="2500330" cy="3607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Набрало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</a:t>
            </a:r>
            <a:r>
              <a:rPr lang="ru-RU" dirty="0" smtClean="0"/>
              <a:t> </a:t>
            </a:r>
            <a:r>
              <a:rPr lang="ru-RU" dirty="0"/>
              <a:t>себе несколько горстей монет и прокричало: </a:t>
            </a:r>
            <a:endParaRPr lang="en-US" dirty="0" smtClean="0"/>
          </a:p>
          <a:p>
            <a:pPr algn="ctr">
              <a:buNone/>
            </a:pPr>
            <a:r>
              <a:rPr lang="ru-RU" dirty="0" smtClean="0"/>
              <a:t>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 has got </a:t>
            </a:r>
            <a:r>
              <a:rPr lang="en-US" dirty="0"/>
              <a:t>coins</a:t>
            </a:r>
            <a:r>
              <a:rPr lang="ru-RU" dirty="0"/>
              <a:t>!” («Он имеет монеты</a:t>
            </a:r>
            <a:r>
              <a:rPr lang="ru-RU" dirty="0" smtClean="0"/>
              <a:t>!»)</a:t>
            </a:r>
            <a:endParaRPr lang="en-US" dirty="0" smtClean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 rot="928885">
            <a:off x="3740390" y="2672444"/>
            <a:ext cx="5270045" cy="171712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 HAS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H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300331"/>
            <a:ext cx="3643338" cy="4271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Вторым на борту корабля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HAS GOT </a:t>
            </a:r>
            <a:r>
              <a:rPr lang="ru-RU" dirty="0" smtClean="0"/>
              <a:t>оказалось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</a:t>
            </a:r>
            <a:r>
              <a:rPr lang="ru-RU" dirty="0"/>
              <a:t>. </a:t>
            </a: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as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372537"/>
            <a:ext cx="5929354" cy="5771239"/>
          </a:xfrm>
          <a:prstGeom prst="rect">
            <a:avLst/>
          </a:prstGeom>
        </p:spPr>
      </p:pic>
      <p:pic>
        <p:nvPicPr>
          <p:cNvPr id="6" name="Рисунок 5" descr="Sh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7621">
            <a:off x="3691098" y="1473437"/>
            <a:ext cx="2434650" cy="3799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Набрало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</a:t>
            </a:r>
            <a:r>
              <a:rPr lang="ru-RU" dirty="0" smtClean="0"/>
              <a:t> </a:t>
            </a:r>
            <a:r>
              <a:rPr lang="ru-RU" dirty="0"/>
              <a:t>себе полные карманы золотых монет и крикнуло: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 has got </a:t>
            </a:r>
            <a:r>
              <a:rPr lang="en-US" dirty="0"/>
              <a:t>coins</a:t>
            </a:r>
            <a:r>
              <a:rPr lang="ru-RU" dirty="0"/>
              <a:t>!» («Она имеет монеты</a:t>
            </a:r>
            <a:r>
              <a:rPr lang="ru-RU" dirty="0" smtClean="0"/>
              <a:t>!»)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 rot="589451">
            <a:off x="3483522" y="2578571"/>
            <a:ext cx="5270045" cy="1929465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 HAS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Sh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184778"/>
            <a:ext cx="2857520" cy="44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Наконец, </a:t>
            </a:r>
            <a:r>
              <a:rPr lang="ru-RU" dirty="0" smtClean="0"/>
              <a:t>и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en-US" dirty="0"/>
              <a:t> </a:t>
            </a:r>
            <a:r>
              <a:rPr lang="ru-RU" dirty="0"/>
              <a:t>оказалось на корабле</a:t>
            </a:r>
            <a:r>
              <a:rPr lang="ru-RU" dirty="0" smtClean="0"/>
              <a:t>.</a:t>
            </a:r>
          </a:p>
          <a:p>
            <a:pPr algn="ctr">
              <a:buNone/>
            </a:pPr>
            <a:r>
              <a:rPr lang="ru-RU" dirty="0" smtClean="0"/>
              <a:t> 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as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801034"/>
            <a:ext cx="6500858" cy="6327503"/>
          </a:xfrm>
          <a:prstGeom prst="rect">
            <a:avLst/>
          </a:prstGeom>
        </p:spPr>
      </p:pic>
      <p:pic>
        <p:nvPicPr>
          <p:cNvPr id="6" name="Рисунок 5" descr="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1071546"/>
            <a:ext cx="2021928" cy="393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Став обладателем монет,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ru-RU" dirty="0" smtClean="0"/>
              <a:t> </a:t>
            </a:r>
            <a:r>
              <a:rPr lang="ru-RU" dirty="0"/>
              <a:t>прокричало: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«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 has got </a:t>
            </a:r>
            <a:r>
              <a:rPr lang="en-US" dirty="0"/>
              <a:t>coins</a:t>
            </a:r>
            <a:r>
              <a:rPr lang="ru-RU" dirty="0"/>
              <a:t>!” («Оно имеет монеты</a:t>
            </a:r>
            <a:r>
              <a:rPr lang="ru-RU" dirty="0" smtClean="0"/>
              <a:t>!»)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Овальная выноска 3"/>
          <p:cNvSpPr/>
          <p:nvPr/>
        </p:nvSpPr>
        <p:spPr>
          <a:xfrm rot="870534">
            <a:off x="3732209" y="2131588"/>
            <a:ext cx="5270045" cy="1802413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 HAS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GOT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coins!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910277"/>
            <a:ext cx="2357454" cy="4590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6072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С тех пор прошло много лет. За это время у корабля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GOT </a:t>
            </a:r>
            <a:r>
              <a:rPr lang="ru-RU" dirty="0" smtClean="0"/>
              <a:t>появились дети: </a:t>
            </a:r>
          </a:p>
          <a:p>
            <a:pPr algn="ctr">
              <a:buNone/>
            </a:pPr>
            <a:r>
              <a:rPr lang="ru-RU" dirty="0" smtClean="0"/>
              <a:t>дочь, корабль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</a:t>
            </a:r>
            <a:r>
              <a:rPr lang="ru-RU" dirty="0" smtClean="0"/>
              <a:t>, и сын, корабль 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 GOT</a:t>
            </a: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ave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495543"/>
            <a:ext cx="4286280" cy="3648101"/>
          </a:xfrm>
          <a:prstGeom prst="rect">
            <a:avLst/>
          </a:prstGeom>
        </p:spPr>
      </p:pic>
      <p:pic>
        <p:nvPicPr>
          <p:cNvPr id="6" name="Рисунок 5" descr="ve g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071810"/>
            <a:ext cx="3575229" cy="3042917"/>
          </a:xfrm>
          <a:prstGeom prst="rect">
            <a:avLst/>
          </a:prstGeom>
        </p:spPr>
      </p:pic>
      <p:pic>
        <p:nvPicPr>
          <p:cNvPr id="7" name="Рисунок 6" descr="hav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703" y="2928934"/>
            <a:ext cx="3759369" cy="3199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572560" cy="6072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А у корабля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HAS GOT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dirty="0" smtClean="0"/>
              <a:t>– </a:t>
            </a:r>
            <a:endParaRPr lang="en-US" dirty="0" smtClean="0"/>
          </a:p>
          <a:p>
            <a:pPr algn="ctr">
              <a:buNone/>
            </a:pPr>
            <a:r>
              <a:rPr lang="ru-RU" dirty="0" smtClean="0"/>
              <a:t>дочь, корабль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HAS</a:t>
            </a:r>
            <a:r>
              <a:rPr lang="ru-RU" dirty="0" smtClean="0"/>
              <a:t>, и сын, корабль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‘S GOT</a:t>
            </a: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en-US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en-US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as g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048" y="2214554"/>
            <a:ext cx="3967230" cy="3861438"/>
          </a:xfrm>
          <a:prstGeom prst="rect">
            <a:avLst/>
          </a:prstGeom>
        </p:spPr>
      </p:pic>
      <p:pic>
        <p:nvPicPr>
          <p:cNvPr id="6" name="Рисунок 5" descr="s g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535" y="2927029"/>
            <a:ext cx="3177497" cy="3092764"/>
          </a:xfrm>
          <a:prstGeom prst="rect">
            <a:avLst/>
          </a:prstGeom>
        </p:spPr>
      </p:pic>
      <p:pic>
        <p:nvPicPr>
          <p:cNvPr id="7" name="Рисунок 6" descr="ha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579" y="2928934"/>
            <a:ext cx="3271809" cy="3183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857256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Существовало поверье, что тот, кто попадёт на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него, станет </a:t>
            </a:r>
            <a:r>
              <a:rPr lang="ru-RU" sz="2800" dirty="0">
                <a:latin typeface="+mj-lt"/>
                <a:ea typeface="+mj-ea"/>
                <a:cs typeface="+mj-cs"/>
              </a:rPr>
              <a:t>несметно богат, потому что спрятан на том острове огромный сундук с золотыми монетами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69f12a648a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2053012"/>
            <a:ext cx="4062746" cy="451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Они выросли здоровыми и сильными и многому научились у своих отцов. Наши слова, которые стали обладателями золотых монет, и корабли стали за это время верными друзьями.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До сих пор, для того чтобы сказать «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Кто-то что-то имеет</a:t>
            </a:r>
            <a:r>
              <a:rPr lang="ru-RU" dirty="0" smtClean="0"/>
              <a:t>», кораблям нужно перевезти на своем борту слова на остров сокровищ. Ну а когда корабли-отцы устают, им с радостью помогают их дети, корабли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HAVE, ‘VE GOT, HAS, ‘S GOT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14366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Тут и сказке конец, а кто слушал – молодец!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Рисунок 3" descr="Остр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0" y="1000108"/>
            <a:ext cx="8429652" cy="561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Вопрос 1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ru-RU" dirty="0" smtClean="0"/>
              <a:t>Какие слова захотели попасть на остров сокровищ?</a:t>
            </a:r>
          </a:p>
          <a:p>
            <a:pPr lvl="0" algn="ctr">
              <a:buNone/>
            </a:pPr>
            <a:endParaRPr lang="ru-RU" dirty="0" smtClean="0"/>
          </a:p>
          <a:p>
            <a:pPr lvl="0" algn="ctr">
              <a:buNone/>
            </a:pPr>
            <a:r>
              <a:rPr lang="en-US" dirty="0" smtClean="0"/>
              <a:t>I, YOU, YOU, WE, THEY, HE, SHE, IT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Вопрос 2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525963"/>
          </a:xfrm>
        </p:spPr>
        <p:txBody>
          <a:bodyPr/>
          <a:lstStyle/>
          <a:p>
            <a:pPr lvl="0" algn="ctr">
              <a:buNone/>
            </a:pPr>
            <a:r>
              <a:rPr lang="ru-RU" dirty="0" smtClean="0"/>
              <a:t>Какой корабль перевез слова </a:t>
            </a:r>
            <a:r>
              <a:rPr lang="en-US" dirty="0" smtClean="0"/>
              <a:t>I, YOU, WE, THEY?</a:t>
            </a:r>
          </a:p>
          <a:p>
            <a:pPr lvl="0" algn="ctr">
              <a:buNone/>
            </a:pPr>
            <a:endParaRPr lang="en-US" dirty="0" smtClean="0"/>
          </a:p>
          <a:p>
            <a:pPr lvl="0" algn="ctr">
              <a:buNone/>
            </a:pPr>
            <a:r>
              <a:rPr lang="en-US" dirty="0" smtClean="0"/>
              <a:t>HAVE GOT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Вопрос 3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Какой корабль перевёз слова </a:t>
            </a:r>
            <a:r>
              <a:rPr lang="en-US" dirty="0" smtClean="0"/>
              <a:t>HE, SHE, IT?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HAS GOT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Вопрос 4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Как зовут детей корабля </a:t>
            </a:r>
            <a:r>
              <a:rPr lang="en-US" dirty="0" smtClean="0"/>
              <a:t>HAVE GOT?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‘VE GOT </a:t>
            </a:r>
            <a:r>
              <a:rPr lang="ru-RU" dirty="0" smtClean="0"/>
              <a:t>и </a:t>
            </a:r>
            <a:r>
              <a:rPr lang="en-US" dirty="0" smtClean="0"/>
              <a:t>HAVE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Вопрос 5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Как зовут детей корабля </a:t>
            </a:r>
            <a:r>
              <a:rPr lang="en-US" dirty="0" smtClean="0"/>
              <a:t>HAS GOT?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‘S GOT </a:t>
            </a:r>
            <a:r>
              <a:rPr lang="ru-RU" dirty="0" smtClean="0"/>
              <a:t>и </a:t>
            </a:r>
            <a:r>
              <a:rPr lang="en-US" dirty="0" smtClean="0"/>
              <a:t>HAS</a:t>
            </a: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 1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Помоги кораблю </a:t>
            </a:r>
            <a:r>
              <a:rPr lang="en-US" dirty="0" smtClean="0"/>
              <a:t>HAVE </a:t>
            </a:r>
            <a:r>
              <a:rPr lang="ru-RU" dirty="0" smtClean="0"/>
              <a:t>перевезти слова </a:t>
            </a:r>
            <a:r>
              <a:rPr lang="en-US" dirty="0" smtClean="0"/>
              <a:t>I, YOU, WE, THEY </a:t>
            </a:r>
            <a:r>
              <a:rPr lang="ru-RU" dirty="0" smtClean="0"/>
              <a:t>на остров и скажи, какие предложения с </a:t>
            </a:r>
            <a:r>
              <a:rPr lang="ru-RU" dirty="0" smtClean="0"/>
              <a:t>фразой «у меня есть» </a:t>
            </a:r>
            <a:r>
              <a:rPr lang="ru-RU" dirty="0" smtClean="0"/>
              <a:t>у тебя получились.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 2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Помоги кораблю </a:t>
            </a:r>
            <a:r>
              <a:rPr lang="en-US" dirty="0" smtClean="0"/>
              <a:t>HAS </a:t>
            </a:r>
            <a:r>
              <a:rPr lang="ru-RU" dirty="0" smtClean="0"/>
              <a:t>перевезти слова </a:t>
            </a:r>
            <a:r>
              <a:rPr lang="en-US" dirty="0" smtClean="0"/>
              <a:t>HE, SHE, IT </a:t>
            </a:r>
            <a:r>
              <a:rPr lang="ru-RU" dirty="0" smtClean="0"/>
              <a:t>на остров и скажи, какие предложения с </a:t>
            </a:r>
            <a:r>
              <a:rPr lang="ru-RU" dirty="0" smtClean="0"/>
              <a:t>фразой «у меня есть» </a:t>
            </a:r>
            <a:r>
              <a:rPr lang="ru-RU" dirty="0" smtClean="0"/>
              <a:t>у тебя получились.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929354"/>
          </a:xfrm>
        </p:spPr>
        <p:txBody>
          <a:bodyPr/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И вот однажды узнали об этой легенде старые добрые друзья-слова:</a:t>
            </a:r>
          </a:p>
          <a:p>
            <a:pPr algn="ctr">
              <a:buNone/>
            </a:pPr>
            <a:r>
              <a:rPr lang="ru-RU" dirty="0"/>
              <a:t>	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1357290" cy="2227906"/>
          </a:xfrm>
          <a:prstGeom prst="rect">
            <a:avLst/>
          </a:prstGeom>
        </p:spPr>
      </p:pic>
      <p:pic>
        <p:nvPicPr>
          <p:cNvPr id="6" name="Рисунок 5" descr="You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428736"/>
            <a:ext cx="1357322" cy="2104683"/>
          </a:xfrm>
          <a:prstGeom prst="rect">
            <a:avLst/>
          </a:prstGeom>
        </p:spPr>
      </p:pic>
      <p:pic>
        <p:nvPicPr>
          <p:cNvPr id="7" name="Рисунок 6" descr="You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1428736"/>
            <a:ext cx="1390570" cy="2108589"/>
          </a:xfrm>
          <a:prstGeom prst="rect">
            <a:avLst/>
          </a:prstGeom>
        </p:spPr>
      </p:pic>
      <p:pic>
        <p:nvPicPr>
          <p:cNvPr id="8" name="Рисунок 7" descr="You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1428736"/>
            <a:ext cx="1390570" cy="2108589"/>
          </a:xfrm>
          <a:prstGeom prst="rect">
            <a:avLst/>
          </a:prstGeom>
        </p:spPr>
      </p:pic>
      <p:pic>
        <p:nvPicPr>
          <p:cNvPr id="9" name="Рисунок 8" descr="W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7516" y="1428736"/>
            <a:ext cx="2023376" cy="2332026"/>
          </a:xfrm>
          <a:prstGeom prst="rect">
            <a:avLst/>
          </a:prstGeom>
        </p:spPr>
      </p:pic>
      <p:pic>
        <p:nvPicPr>
          <p:cNvPr id="10" name="Рисунок 9" descr="T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1357298"/>
            <a:ext cx="2000264" cy="2204265"/>
          </a:xfrm>
          <a:prstGeom prst="rect">
            <a:avLst/>
          </a:prstGeom>
        </p:spPr>
      </p:pic>
      <p:pic>
        <p:nvPicPr>
          <p:cNvPr id="11" name="Рисунок 10" descr="Sh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0" y="3214686"/>
            <a:ext cx="2093780" cy="3643314"/>
          </a:xfrm>
          <a:prstGeom prst="rect">
            <a:avLst/>
          </a:prstGeom>
        </p:spPr>
      </p:pic>
      <p:pic>
        <p:nvPicPr>
          <p:cNvPr id="12" name="Рисунок 11" descr="I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884" y="3570884"/>
            <a:ext cx="1714512" cy="3287116"/>
          </a:xfrm>
          <a:prstGeom prst="rect">
            <a:avLst/>
          </a:prstGeom>
        </p:spPr>
      </p:pic>
      <p:pic>
        <p:nvPicPr>
          <p:cNvPr id="13" name="Рисунок 12" descr="H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86" y="3643315"/>
            <a:ext cx="2824527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 3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Какие слова-корабли подходят для заполнения пропусков в этих предложениях</a:t>
            </a:r>
            <a:r>
              <a:rPr lang="ru-RU" dirty="0" smtClean="0"/>
              <a:t>?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I _____ a kangaroo.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He _____ a giraffe.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She _____ a zebra.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They _____ an elephant.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Задание 4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Исправь ошибки в предложениях</a:t>
            </a:r>
            <a:r>
              <a:rPr lang="ru-RU" dirty="0" smtClean="0"/>
              <a:t>:</a:t>
            </a:r>
            <a:endParaRPr lang="en-US" dirty="0" smtClean="0"/>
          </a:p>
          <a:p>
            <a:pPr marL="514350" indent="-514350" algn="ctr">
              <a:buAutoNum type="arabicPeriod"/>
            </a:pPr>
            <a:r>
              <a:rPr lang="en-US" dirty="0" smtClean="0"/>
              <a:t>I has got a cat.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She have got a dog.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They has got a panda.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He have got a rabbit.</a:t>
            </a:r>
          </a:p>
          <a:p>
            <a:pPr marL="514350" indent="-514350" algn="ctr">
              <a:buAutoNum type="arabicPeriod"/>
            </a:pPr>
            <a:r>
              <a:rPr lang="en-US" dirty="0" smtClean="0"/>
              <a:t>We has got a fish.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929354"/>
          </a:xfrm>
        </p:spPr>
        <p:txBody>
          <a:bodyPr/>
          <a:lstStyle/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(я)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ru-RU" dirty="0"/>
              <a:t>	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428736"/>
            <a:ext cx="3357586" cy="4759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братья-тройняшки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ru-RU" sz="2800" dirty="0">
                <a:latin typeface="+mj-lt"/>
                <a:ea typeface="+mj-ea"/>
                <a:cs typeface="+mj-cs"/>
              </a:rPr>
              <a:t> (ты) и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ru-RU" sz="2800" dirty="0">
                <a:latin typeface="+mj-lt"/>
                <a:ea typeface="+mj-ea"/>
                <a:cs typeface="+mj-cs"/>
              </a:rPr>
              <a:t> (вы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)</a:t>
            </a: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You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1357298"/>
            <a:ext cx="3071834" cy="4763231"/>
          </a:xfrm>
          <a:prstGeom prst="rect">
            <a:avLst/>
          </a:prstGeom>
        </p:spPr>
      </p:pic>
      <p:pic>
        <p:nvPicPr>
          <p:cNvPr id="6" name="Рисунок 5" descr="You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1357298"/>
            <a:ext cx="3143272" cy="4766296"/>
          </a:xfrm>
          <a:prstGeom prst="rect">
            <a:avLst/>
          </a:prstGeom>
        </p:spPr>
      </p:pic>
      <p:pic>
        <p:nvPicPr>
          <p:cNvPr id="9" name="Рисунок 8" descr="You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1357298"/>
            <a:ext cx="3143272" cy="476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(мы)  и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THEY</a:t>
            </a:r>
            <a:r>
              <a:rPr lang="ru-RU" sz="2800" dirty="0">
                <a:latin typeface="+mj-lt"/>
                <a:ea typeface="+mj-ea"/>
                <a:cs typeface="+mj-cs"/>
              </a:rPr>
              <a:t> (они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)</a:t>
            </a: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W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3" y="1357298"/>
            <a:ext cx="4214841" cy="4857784"/>
          </a:xfrm>
          <a:prstGeom prst="rect">
            <a:avLst/>
          </a:prstGeom>
        </p:spPr>
      </p:pic>
      <p:pic>
        <p:nvPicPr>
          <p:cNvPr id="7" name="Рисунок 6" descr="Th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428736"/>
            <a:ext cx="4343379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</a:t>
            </a:r>
            <a:r>
              <a:rPr lang="ru-RU" sz="2800" dirty="0">
                <a:latin typeface="+mj-lt"/>
                <a:ea typeface="+mj-ea"/>
                <a:cs typeface="+mj-cs"/>
              </a:rPr>
              <a:t> (он) ,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SHE</a:t>
            </a:r>
            <a:r>
              <a:rPr lang="ru-RU" sz="2800" dirty="0">
                <a:latin typeface="+mj-lt"/>
                <a:ea typeface="+mj-ea"/>
                <a:cs typeface="+mj-cs"/>
              </a:rPr>
              <a:t> (она)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и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ru-RU" sz="2800" dirty="0">
                <a:latin typeface="+mj-lt"/>
                <a:ea typeface="+mj-ea"/>
                <a:cs typeface="+mj-cs"/>
              </a:rPr>
              <a:t> (оно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)</a:t>
            </a: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Sh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1071546"/>
            <a:ext cx="3000396" cy="5400610"/>
          </a:xfrm>
          <a:prstGeom prst="rect">
            <a:avLst/>
          </a:prstGeom>
        </p:spPr>
      </p:pic>
      <p:pic>
        <p:nvPicPr>
          <p:cNvPr id="8" name="Рисунок 7" descr="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1500174"/>
            <a:ext cx="2428892" cy="5043420"/>
          </a:xfrm>
          <a:prstGeom prst="rect">
            <a:avLst/>
          </a:prstGeom>
        </p:spPr>
      </p:pic>
      <p:pic>
        <p:nvPicPr>
          <p:cNvPr id="6" name="Рисунок 5" descr="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" y="1571612"/>
            <a:ext cx="3786214" cy="4900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>
                <a:latin typeface="+mj-lt"/>
                <a:ea typeface="+mj-ea"/>
                <a:cs typeface="+mj-cs"/>
              </a:rPr>
              <a:t>Захотели они разбогатеть и завладеть этими монетами. Узнали они, где этот остров находится. Но оказалось, что попасть на него совсем не просто. Окружает остров этот море бурное, неспокойное.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И </a:t>
            </a:r>
            <a:r>
              <a:rPr lang="ru-RU" sz="2800" dirty="0">
                <a:latin typeface="+mj-lt"/>
                <a:ea typeface="+mj-ea"/>
                <a:cs typeface="+mj-cs"/>
              </a:rPr>
              <a:t>переплыть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его, чтобы завладеть монетами, </a:t>
            </a:r>
            <a:r>
              <a:rPr lang="ru-RU" sz="2800" dirty="0">
                <a:latin typeface="+mj-lt"/>
                <a:ea typeface="+mj-ea"/>
                <a:cs typeface="+mj-cs"/>
              </a:rPr>
              <a:t>можно только на большом и крепком корабле по имени </a:t>
            </a:r>
            <a:endParaRPr lang="ru-RU" sz="2800" dirty="0" smtClean="0"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HAVE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GOT </a:t>
            </a:r>
            <a:r>
              <a:rPr lang="ru-RU" sz="2800" dirty="0">
                <a:latin typeface="+mj-lt"/>
                <a:ea typeface="+mj-ea"/>
                <a:cs typeface="+mj-cs"/>
              </a:rPr>
              <a:t>(ИМЕТЬ).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Остр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82" y="2285992"/>
            <a:ext cx="3714744" cy="247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968</Words>
  <Application>Microsoft Office PowerPoint</Application>
  <PresentationFormat>Экран (4:3)</PresentationFormat>
  <Paragraphs>127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Arial</vt:lpstr>
      <vt:lpstr>Calibri</vt:lpstr>
      <vt:lpstr>Тема Office</vt:lpstr>
      <vt:lpstr>Грамматическая сказка «Остров сокровищ»  </vt:lpstr>
      <vt:lpstr>   Много-много лет назад в славном королевстве, в котором все говорили на английском языке, появилась прекрасная легенда об острове чудесном, об острове сокровищ.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1</vt:lpstr>
      <vt:lpstr>Вопрос 2</vt:lpstr>
      <vt:lpstr>Вопрос 3</vt:lpstr>
      <vt:lpstr>Вопрос 4</vt:lpstr>
      <vt:lpstr>Вопрос 5</vt:lpstr>
      <vt:lpstr>Задание 1</vt:lpstr>
      <vt:lpstr>Задание 2</vt:lpstr>
      <vt:lpstr>Задание 3</vt:lpstr>
      <vt:lpstr>Задание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alexeevshome@outlook.com</cp:lastModifiedBy>
  <cp:revision>148</cp:revision>
  <dcterms:created xsi:type="dcterms:W3CDTF">2014-08-09T15:36:17Z</dcterms:created>
  <dcterms:modified xsi:type="dcterms:W3CDTF">2017-02-19T16:31:19Z</dcterms:modified>
</cp:coreProperties>
</file>