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4" r:id="rId2"/>
    <p:sldId id="266" r:id="rId3"/>
    <p:sldId id="265" r:id="rId4"/>
    <p:sldId id="259" r:id="rId5"/>
    <p:sldId id="260" r:id="rId6"/>
    <p:sldId id="256" r:id="rId7"/>
    <p:sldId id="257" r:id="rId8"/>
    <p:sldId id="261" r:id="rId9"/>
    <p:sldId id="267" r:id="rId10"/>
    <p:sldId id="268" r:id="rId11"/>
    <p:sldId id="25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58077D-9F16-4DA3-BB91-876A9BB6CDCA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5A5DEC3-39BB-4FEA-BC66-CCEA2F62867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/>
              <a:t>     </a:t>
            </a:r>
            <a:r>
              <a:rPr lang="en-US" sz="9600" dirty="0" smtClean="0">
                <a:solidFill>
                  <a:schemeClr val="tx2"/>
                </a:solidFill>
              </a:rPr>
              <a:t>Road safety</a:t>
            </a:r>
            <a:endParaRPr lang="ru-RU" sz="96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36658"/>
            <a:ext cx="1296144" cy="40430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Picture 2" descr="http://animacii.com/Animacii/Animicii_12/Razn_5/Transport/5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1890">
            <a:off x="4544451" y="3632156"/>
            <a:ext cx="1285884" cy="1658113"/>
          </a:xfrm>
          <a:prstGeom prst="rect">
            <a:avLst/>
          </a:prstGeom>
          <a:noFill/>
        </p:spPr>
      </p:pic>
      <p:pic>
        <p:nvPicPr>
          <p:cNvPr id="5" name="Picture 4" descr="http://auto-ally.ru/pars_docs/refs/35/34356/34356_html_13e5da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071702" cy="207170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9243"/>
            <a:ext cx="325596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76370"/>
            <a:ext cx="2279560" cy="170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76370"/>
            <a:ext cx="2618507" cy="14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336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2492896"/>
            <a:ext cx="2448272" cy="7200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bicycle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4365104"/>
            <a:ext cx="2448272" cy="720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bus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2491074"/>
            <a:ext cx="2448272" cy="72008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car</a:t>
            </a:r>
            <a:endParaRPr lang="ru-RU" sz="2800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995411" y="1630622"/>
            <a:ext cx="360040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146159" y="1628800"/>
            <a:ext cx="259904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34376" y="4725144"/>
            <a:ext cx="113348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812360" y="1628800"/>
            <a:ext cx="360040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405519" y="4727263"/>
            <a:ext cx="87033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7020272" y="1630622"/>
            <a:ext cx="259904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2238655" y="3208022"/>
            <a:ext cx="259904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006960" y="5085184"/>
            <a:ext cx="259904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072264" y="3211154"/>
            <a:ext cx="259904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687838" y="3212976"/>
            <a:ext cx="360040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751784" y="5116482"/>
            <a:ext cx="360040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75228" y="3241491"/>
            <a:ext cx="360040" cy="8622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955248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Complete the </a:t>
            </a:r>
            <a:r>
              <a:rPr lang="en-US" dirty="0" err="1" smtClean="0"/>
              <a:t>spidergrams</a:t>
            </a:r>
            <a:r>
              <a:rPr lang="en-US" dirty="0" smtClean="0"/>
              <a:t> with the words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84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maxresdefault426-960x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772" y="2276872"/>
            <a:ext cx="8144228" cy="45811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77641" y="704890"/>
            <a:ext cx="7758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RULES OF SAFETY ON THE ROAD</a:t>
            </a:r>
            <a:endParaRPr lang="ru-RU" sz="4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2780928"/>
            <a:ext cx="289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Run onto the road</a:t>
            </a:r>
            <a:endParaRPr lang="ru-RU" sz="28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707904" y="4869160"/>
            <a:ext cx="2716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Talk to the driver</a:t>
            </a:r>
            <a:endParaRPr lang="ru-RU" sz="2800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3419872" y="5373216"/>
            <a:ext cx="3479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Walk on the pavement</a:t>
            </a:r>
            <a:endParaRPr lang="ru-RU" sz="2800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3203848" y="2276872"/>
            <a:ext cx="367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Lean out of the window</a:t>
            </a:r>
            <a:endParaRPr lang="ru-RU" sz="2800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3779912" y="5877272"/>
            <a:ext cx="257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Wear a seat belt</a:t>
            </a:r>
            <a:endParaRPr lang="ru-RU" sz="2800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3419872" y="393305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Walk straight across the road</a:t>
            </a:r>
            <a:endParaRPr lang="ru-RU" sz="28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3851920" y="3356992"/>
            <a:ext cx="249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Look both ways</a:t>
            </a:r>
            <a:endParaRPr lang="ru-RU" sz="2800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1835696" y="2276872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DON’T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61674" y="2780928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DON’T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89666" y="3933056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DON’T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39752" y="4869160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DON’T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9390"/>
            <a:ext cx="8110657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>
                <a:effectLst/>
              </a:rPr>
              <a:t/>
            </a:r>
            <a:br>
              <a:rPr lang="ru-RU" sz="2700" b="1" dirty="0">
                <a:effectLst/>
              </a:rPr>
            </a:br>
            <a:r>
              <a:rPr lang="ru-RU" sz="2700" b="1" dirty="0" smtClean="0">
                <a:effectLst/>
              </a:rPr>
              <a:t>Самооценка </a:t>
            </a:r>
            <a:r>
              <a:rPr lang="ru-RU" sz="2700" b="1" dirty="0" smtClean="0">
                <a:effectLst/>
              </a:rPr>
              <a:t>результатов </a:t>
            </a:r>
            <a:r>
              <a:rPr lang="ru-RU" sz="2700" b="1" dirty="0">
                <a:effectLst/>
              </a:rPr>
              <a:t>своей учебной деятельности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255" t="22071" r="42556" b="27793"/>
          <a:stretch/>
        </p:blipFill>
        <p:spPr bwMode="auto">
          <a:xfrm>
            <a:off x="107504" y="908720"/>
            <a:ext cx="8916670" cy="55613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041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912768" cy="1282154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 What are we going to do in our     lesson?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</a:t>
            </a:r>
            <a:r>
              <a:rPr lang="en-US" dirty="0"/>
              <a:t>read about road safety </a:t>
            </a:r>
          </a:p>
          <a:p>
            <a:r>
              <a:rPr lang="en-US" dirty="0" smtClean="0"/>
              <a:t>Learn </a:t>
            </a:r>
            <a:r>
              <a:rPr lang="en-US" dirty="0"/>
              <a:t>how to give instructions</a:t>
            </a:r>
          </a:p>
          <a:p>
            <a:r>
              <a:rPr lang="en-US" dirty="0" smtClean="0"/>
              <a:t>Learn </a:t>
            </a:r>
            <a:r>
              <a:rPr lang="en-US" dirty="0"/>
              <a:t>new words</a:t>
            </a:r>
          </a:p>
          <a:p>
            <a:r>
              <a:rPr lang="en-US" dirty="0" smtClean="0"/>
              <a:t>Sing </a:t>
            </a:r>
            <a:r>
              <a:rPr lang="en-US" dirty="0"/>
              <a:t>a song</a:t>
            </a:r>
          </a:p>
          <a:p>
            <a:r>
              <a:rPr lang="en-US" dirty="0" smtClean="0"/>
              <a:t>Play </a:t>
            </a:r>
            <a:r>
              <a:rPr lang="en-US" dirty="0"/>
              <a:t>games</a:t>
            </a:r>
          </a:p>
          <a:p>
            <a:r>
              <a:rPr lang="en-US" dirty="0" smtClean="0"/>
              <a:t>Write </a:t>
            </a:r>
            <a:r>
              <a:rPr lang="en-US" dirty="0"/>
              <a:t>some words</a:t>
            </a:r>
          </a:p>
          <a:p>
            <a:r>
              <a:rPr lang="en-US" dirty="0" err="1" smtClean="0"/>
              <a:t>Practise</a:t>
            </a:r>
            <a:r>
              <a:rPr lang="en-US" dirty="0" smtClean="0"/>
              <a:t> </a:t>
            </a:r>
            <a:r>
              <a:rPr lang="en-US" dirty="0"/>
              <a:t>grammar</a:t>
            </a:r>
          </a:p>
          <a:p>
            <a:r>
              <a:rPr lang="en-US" dirty="0" smtClean="0"/>
              <a:t>Speak </a:t>
            </a:r>
            <a:r>
              <a:rPr lang="en-US" dirty="0"/>
              <a:t>about safety rules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73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Фонетическая зарядка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72816"/>
            <a:ext cx="6480720" cy="3600400"/>
          </a:xfrm>
        </p:spPr>
        <p:txBody>
          <a:bodyPr>
            <a:normAutofit fontScale="85000" lnSpcReduction="10000"/>
          </a:bodyPr>
          <a:lstStyle/>
          <a:p>
            <a:r>
              <a:rPr lang="en-US" sz="4300" dirty="0"/>
              <a:t>[æ] traffic, back, stand </a:t>
            </a:r>
          </a:p>
          <a:p>
            <a:r>
              <a:rPr lang="en-US" sz="4300" dirty="0"/>
              <a:t>[</a:t>
            </a:r>
            <a:r>
              <a:rPr lang="en-US" sz="4300" dirty="0" err="1"/>
              <a:t>ai</a:t>
            </a:r>
            <a:r>
              <a:rPr lang="en-US" sz="4300" dirty="0"/>
              <a:t>] light, driver, bike, line, sign</a:t>
            </a:r>
          </a:p>
          <a:p>
            <a:r>
              <a:rPr lang="en-US" sz="4300" dirty="0"/>
              <a:t>[i:] lean, seat, zebra</a:t>
            </a:r>
          </a:p>
          <a:p>
            <a:r>
              <a:rPr lang="en-US" sz="4300" dirty="0"/>
              <a:t>[</a:t>
            </a:r>
            <a:r>
              <a:rPr lang="en-US" sz="4300" dirty="0" err="1"/>
              <a:t>ei</a:t>
            </a:r>
            <a:r>
              <a:rPr lang="en-US" sz="4300" dirty="0"/>
              <a:t>] pavement, way, plane, train</a:t>
            </a:r>
          </a:p>
          <a:p>
            <a:r>
              <a:rPr lang="en-US" sz="4300" dirty="0"/>
              <a:t>[o] walk, talk, crossing, </a:t>
            </a:r>
            <a:r>
              <a:rPr lang="en-US" sz="4300" dirty="0" smtClean="0"/>
              <a:t>across</a:t>
            </a:r>
            <a:r>
              <a:rPr lang="ru-RU" sz="4300" dirty="0" smtClean="0"/>
              <a:t>, </a:t>
            </a:r>
            <a:r>
              <a:rPr lang="en-US" sz="4300" dirty="0" smtClean="0"/>
              <a:t>both</a:t>
            </a:r>
            <a:endParaRPr lang="ru-RU" sz="4300" dirty="0" smtClean="0"/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75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359898"/>
            <a:ext cx="7291536" cy="980870"/>
          </a:xfrm>
        </p:spPr>
        <p:txBody>
          <a:bodyPr/>
          <a:lstStyle/>
          <a:p>
            <a:r>
              <a:rPr lang="en-US" dirty="0" smtClean="0"/>
              <a:t>What can you see in our town?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7962875" cy="446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59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58032" cy="9221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Match the words and the pictures</a:t>
            </a:r>
            <a:endParaRPr lang="ru-RU" dirty="0"/>
          </a:p>
        </p:txBody>
      </p:sp>
      <p:pic>
        <p:nvPicPr>
          <p:cNvPr id="8" name="Объект 7" descr="images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14565" y="1316963"/>
            <a:ext cx="2762250" cy="1657350"/>
          </a:xfrm>
          <a:prstGeom prst="rect">
            <a:avLst/>
          </a:prstGeom>
        </p:spPr>
      </p:pic>
      <p:pic>
        <p:nvPicPr>
          <p:cNvPr id="9" name="Рисунок 8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470" y="1316963"/>
            <a:ext cx="2200275" cy="1656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031233"/>
            <a:ext cx="179863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images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66690" y="3176872"/>
            <a:ext cx="2047875" cy="1628775"/>
          </a:xfrm>
          <a:prstGeom prst="rect">
            <a:avLst/>
          </a:prstGeom>
        </p:spPr>
      </p:pic>
      <p:pic>
        <p:nvPicPr>
          <p:cNvPr id="12" name="Содержимое 3" descr="images (1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5057775"/>
            <a:ext cx="2143125" cy="1728192"/>
          </a:xfrm>
          <a:prstGeom prst="rect">
            <a:avLst/>
          </a:prstGeom>
        </p:spPr>
      </p:pic>
      <p:pic>
        <p:nvPicPr>
          <p:cNvPr id="13" name="Рисунок 12" descr="загруженное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42890" y="4798640"/>
            <a:ext cx="1971675" cy="18002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57" y="3067334"/>
            <a:ext cx="24622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images (14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11319" y="1316746"/>
            <a:ext cx="2466975" cy="1847850"/>
          </a:xfrm>
          <a:prstGeom prst="rect">
            <a:avLst/>
          </a:prstGeom>
        </p:spPr>
      </p:pic>
      <p:pic>
        <p:nvPicPr>
          <p:cNvPr id="16" name="Рисунок 15" descr="загруженное (2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5180" y="5129783"/>
            <a:ext cx="235267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8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1822" y="3060249"/>
            <a:ext cx="1853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Run onto</a:t>
            </a:r>
            <a:endParaRPr lang="ru-RU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23006" y="3852337"/>
            <a:ext cx="142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Talk to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123006" y="4644425"/>
            <a:ext cx="1653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Walk on</a:t>
            </a:r>
            <a:endParaRPr lang="ru-RU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60295" y="5436513"/>
            <a:ext cx="2266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Lean out of</a:t>
            </a:r>
            <a:endParaRPr lang="ru-RU" sz="3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323945"/>
            <a:ext cx="763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Algerian" pitchFamily="82" charset="0"/>
              </a:rPr>
              <a:t>Match the words to make phrases: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0084" y="908720"/>
            <a:ext cx="2259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</a:t>
            </a:r>
            <a:r>
              <a:rPr lang="en-US" sz="3200" b="1" i="1" dirty="0" smtClean="0">
                <a:solidFill>
                  <a:srgbClr val="FF0000"/>
                </a:solidFill>
              </a:rPr>
              <a:t>he window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0084" y="1628800"/>
            <a:ext cx="2668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</a:t>
            </a:r>
            <a:r>
              <a:rPr lang="en-US" sz="3200" b="1" i="1" dirty="0" smtClean="0">
                <a:solidFill>
                  <a:srgbClr val="FF0000"/>
                </a:solidFill>
              </a:rPr>
              <a:t>he pavement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482" y="2348880"/>
            <a:ext cx="1910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</a:t>
            </a:r>
            <a:r>
              <a:rPr lang="en-US" sz="3200" b="1" i="1" dirty="0" smtClean="0">
                <a:solidFill>
                  <a:srgbClr val="FF0000"/>
                </a:solidFill>
              </a:rPr>
              <a:t>he driver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4704" y="3060249"/>
            <a:ext cx="1707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t</a:t>
            </a:r>
            <a:r>
              <a:rPr lang="en-US" sz="3200" b="1" i="1" dirty="0" smtClean="0">
                <a:solidFill>
                  <a:srgbClr val="FF0000"/>
                </a:solidFill>
              </a:rPr>
              <a:t>he road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888" y="3852337"/>
            <a:ext cx="1996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b</a:t>
            </a:r>
            <a:r>
              <a:rPr lang="en-US" sz="3200" b="1" i="1" dirty="0" smtClean="0">
                <a:solidFill>
                  <a:srgbClr val="FF0000"/>
                </a:solidFill>
              </a:rPr>
              <a:t>oth ways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888" y="4644425"/>
            <a:ext cx="2920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a</a:t>
            </a:r>
            <a:r>
              <a:rPr lang="en-US" sz="3200" b="1" i="1" dirty="0" smtClean="0">
                <a:solidFill>
                  <a:srgbClr val="FF0000"/>
                </a:solidFill>
              </a:rPr>
              <a:t>cross the road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3177" y="5436513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a</a:t>
            </a:r>
            <a:r>
              <a:rPr lang="en-US" sz="3200" b="1" i="1" dirty="0" smtClean="0">
                <a:solidFill>
                  <a:srgbClr val="FF0000"/>
                </a:solidFill>
              </a:rPr>
              <a:t> seat belt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908720"/>
            <a:ext cx="1136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Wear</a:t>
            </a:r>
            <a:endParaRPr lang="ru-RU" sz="32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43608" y="1628800"/>
            <a:ext cx="2556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Walk straight</a:t>
            </a:r>
            <a:endParaRPr lang="ru-RU" sz="3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23006" y="234888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L</a:t>
            </a:r>
            <a:r>
              <a:rPr lang="en-US" sz="3200" b="1" i="1" dirty="0" smtClean="0"/>
              <a:t>ook</a:t>
            </a:r>
            <a:endParaRPr lang="ru-RU" sz="3200" b="1" i="1" dirty="0"/>
          </a:p>
        </p:txBody>
      </p:sp>
      <p:pic>
        <p:nvPicPr>
          <p:cNvPr id="28" name="Рисунок 27" descr="sema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641267"/>
            <a:ext cx="2009204" cy="2942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8 0.03102 L -0.29618 0.6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29 -0.00069 L -0.36597 0.440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27 0.00972 L -0.40399 0.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79 0.00069 L -0.35868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0.00069 L -0.4276 -0.2199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28107 -0.44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1042 L -0.42778 -0.66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992" y="387459"/>
            <a:ext cx="20504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solidFill>
                  <a:schemeClr val="accent4">
                    <a:lumMod val="50000"/>
                  </a:schemeClr>
                </a:solidFill>
              </a:rPr>
              <a:t>It’s safe</a:t>
            </a:r>
            <a:endParaRPr lang="ru-RU" sz="44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445" y="387458"/>
            <a:ext cx="3581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u="sng" dirty="0" smtClean="0">
                <a:solidFill>
                  <a:srgbClr val="FF0000"/>
                </a:solidFill>
              </a:rPr>
              <a:t>It’s dangerous</a:t>
            </a:r>
            <a:endParaRPr lang="ru-RU" sz="4400" b="1" i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39" y="3887470"/>
            <a:ext cx="289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Run onto the road</a:t>
            </a:r>
            <a:endParaRPr lang="ru-RU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724769" y="4372942"/>
            <a:ext cx="2716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Talk to the driver</a:t>
            </a:r>
            <a:endParaRPr lang="ru-RU" sz="28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343510" y="4867512"/>
            <a:ext cx="3479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Walk on the pavement</a:t>
            </a:r>
            <a:endParaRPr lang="ru-RU" sz="28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992803" y="5390732"/>
            <a:ext cx="3674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Lean out of the window</a:t>
            </a:r>
            <a:endParaRPr lang="ru-RU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254134" y="5320372"/>
            <a:ext cx="257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Wear a seat belt</a:t>
            </a:r>
            <a:endParaRPr lang="ru-RU" sz="28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132022" y="4419109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Walk straight across the road</a:t>
            </a:r>
            <a:endParaRPr lang="ru-RU" sz="28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3887420"/>
            <a:ext cx="249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Look both ways</a:t>
            </a:r>
            <a:endParaRPr lang="ru-RU" sz="2800" u="sng" dirty="0"/>
          </a:p>
        </p:txBody>
      </p:sp>
      <p:pic>
        <p:nvPicPr>
          <p:cNvPr id="15" name="Рисунок 14" descr="330026694634_1272141389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7409" y="1150854"/>
            <a:ext cx="2167360" cy="2736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49879 -0.489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-0.04861 L 0.45607 -0.5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4861 L -0.06979 -0.48958 " pathEditMode="relative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45278 -0.4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42638 -0.5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2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2274 -0.542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-2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0.12205 -0.405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Повелительное наклонение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wear my seatbelt.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Wear your seatbelt!</a:t>
            </a:r>
          </a:p>
          <a:p>
            <a:r>
              <a:rPr lang="en-US" dirty="0" smtClean="0"/>
              <a:t>I don’t talk to the driver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Don’t talk to the driver!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moi-portal.ru/uploads/images/00/00/02/2012/07/06/2900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3645024"/>
            <a:ext cx="3559349" cy="25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4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instructions on road safety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75969"/>
              </p:ext>
            </p:extLst>
          </p:nvPr>
        </p:nvGraphicFramePr>
        <p:xfrm>
          <a:off x="1435100" y="1447800"/>
          <a:ext cx="749935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004"/>
                <a:gridCol w="34263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When you travel in a car,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When you ride a bike,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When you cross the street on foot,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When you travel in a bus,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4015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281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Road safety</vt:lpstr>
      <vt:lpstr> What are we going to do in our     lesson? </vt:lpstr>
      <vt:lpstr>Фонетическая зарядка</vt:lpstr>
      <vt:lpstr>What can you see in our town?</vt:lpstr>
      <vt:lpstr>Match the words and the pictures</vt:lpstr>
      <vt:lpstr>Презентация PowerPoint</vt:lpstr>
      <vt:lpstr>Презентация PowerPoint</vt:lpstr>
      <vt:lpstr>Повелительное наклонение</vt:lpstr>
      <vt:lpstr>Give instructions on road safety</vt:lpstr>
      <vt:lpstr>Complete the spidergrams with the words</vt:lpstr>
      <vt:lpstr>Презентация PowerPoint</vt:lpstr>
      <vt:lpstr>  Самооценка результатов своей учебной деятельности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Рушания</cp:lastModifiedBy>
  <cp:revision>33</cp:revision>
  <dcterms:created xsi:type="dcterms:W3CDTF">2014-09-27T19:03:13Z</dcterms:created>
  <dcterms:modified xsi:type="dcterms:W3CDTF">2016-11-07T10:20:05Z</dcterms:modified>
</cp:coreProperties>
</file>