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589AD-AA74-444C-A09F-A6A1BBA4D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34535-9546-4749-8FEC-2319CC2CB368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0AF28-F5D7-4C02-90A4-5E33389F8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27B4-2F96-461C-98B6-D4FE8D1BA9E6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1FCE7-C3CA-4E60-A5B0-92B5F75B9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F6A8-ECAD-4BF2-AEB1-4A33F6B23FC6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FB5A4-F8D3-458E-BA7C-8878E20F4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0572-F7ED-4BD6-A86E-8027D6EB1259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2B08C-5B02-49D5-A615-3A3ABEB9E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434E-7B1D-45FC-AE9B-FCFD8AF11EA6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33454-CCD3-49FB-97D3-F2766469F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CD326-0738-409B-A0DD-662EB68E810F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DED7-91AB-4709-A75E-CB76C90EC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9B5D-82EB-4215-A22E-27B2ED81C72B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8A6B9-C2BB-4B4F-BBB5-5EA52010B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3E098-645C-490B-A16E-A3B5ED3D9BD5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3D625-4778-4FE9-BEAB-336E83ACC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1556-E546-4558-A2A5-F5D2D39C07E3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14FC9-74DE-470B-B214-E98A82B32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EFC6-FAF2-4FE9-A93B-CA21FE6CC31A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90576-6997-40AE-9F78-B9CF558E4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3DF87-875B-4338-B657-28C19D068326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D3718C9-9ACB-4D3A-928C-7C07B78D6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58F0DE26-5701-4728-AA18-745EDE50A593}" type="datetimeFigureOut">
              <a:rPr lang="ru-RU"/>
              <a:pPr>
                <a:defRPr/>
              </a:pPr>
              <a:t>02.03.2016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3;&#1086;&#1076;%20&#1044;&#1077;&#1073;&#1102;&#1089;&#1089;&#1080;%20(Claude%20Debussy,%2018621918)%20-%20&#1051;&#1091;&#1085;&#1085;&#1099;&#1081;%20&#1057;&#1074;&#1077;&#1090;%20(Clair%20de%20Lune).mp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hyperlink" Target="&#8220;&#1042;&#1077;&#1089;&#1077;&#1085;&#1085;&#1080;&#1080;&#774;%20&#1076;&#1086;&#1078;&#1076;&#1100;&#8220;%20%20&#1060;&#1077;&#1090;%20&#1040;.%20&#1040;..mp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&#1050;&#1083;&#1086;&#1076;%20&#1044;&#1077;&#1073;&#1102;&#1089;&#1089;&#1080;%20-%20&#1041;&#1077;&#1088;&#1075;&#1072;&#1084;&#1072;&#1089;&#1089;&#1082;&#1072;&#1103;%20&#1089;&#1102;&#1080;&#1090;&#1072;%20(The%20Lion%20Fell%20In%20Love%20With%20the%20Lamb%20).mp3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84;&#1072;&#1096;&#1085;&#1077;&#1077;%20&#1079;&#1072;&#1076;&#1072;&#1085;&#1080;&#1077;.pptx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5" descr="C:\Users\Ser\Desktop\cmonet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10207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Мане Эдуард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759825" cy="7002463"/>
          </a:xfr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5780088"/>
            <a:ext cx="5580063" cy="1077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</a:rPr>
              <a:t>Вокзал Сен-Лазар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Эдуард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Мане</a:t>
            </a:r>
            <a:endParaRPr lang="ru-RU" sz="32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Сена в Сюрес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8532813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5851525"/>
            <a:ext cx="5580063" cy="10779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</a:rPr>
              <a:t>Сена в </a:t>
            </a:r>
            <a:r>
              <a:rPr lang="ru-RU" sz="3200" b="1" i="1" dirty="0" err="1">
                <a:solidFill>
                  <a:srgbClr val="FF0000"/>
                </a:solidFill>
              </a:rPr>
              <a:t>Сюресне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Альфред </a:t>
            </a:r>
            <a:r>
              <a:rPr lang="ru-RU" sz="3200" b="1" dirty="0" err="1">
                <a:solidFill>
                  <a:srgbClr val="FF0000"/>
                </a:solidFill>
              </a:rPr>
              <a:t>Сислей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524750" y="6165850"/>
            <a:ext cx="647700" cy="431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Импрессионизм в музыке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9750" y="5876925"/>
            <a:ext cx="3960813" cy="823913"/>
          </a:xfrm>
        </p:spPr>
        <p:txBody>
          <a:bodyPr rtlCol="0">
            <a:normAutofit/>
          </a:bodyPr>
          <a:lstStyle/>
          <a:p>
            <a:pPr marL="11430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Клод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Дебюсси 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11430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(22.08. 1862 г.- 25 .03.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 1918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г.)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196975"/>
            <a:ext cx="3336925" cy="4589463"/>
          </a:xfrm>
        </p:spPr>
      </p:pic>
      <p:sp>
        <p:nvSpPr>
          <p:cNvPr id="7" name="Пятно 1 6">
            <a:hlinkClick r:id="rId3" action="ppaction://hlinkfile"/>
          </p:cNvPr>
          <p:cNvSpPr/>
          <p:nvPr/>
        </p:nvSpPr>
        <p:spPr>
          <a:xfrm rot="20642537">
            <a:off x="4427538" y="2060575"/>
            <a:ext cx="3673475" cy="1944688"/>
          </a:xfrm>
          <a:prstGeom prst="irregularSeal1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Лунный свет </a:t>
            </a:r>
          </a:p>
        </p:txBody>
      </p:sp>
      <p:sp>
        <p:nvSpPr>
          <p:cNvPr id="2" name="Стрелка влево 1">
            <a:hlinkClick r:id="rId4" action="ppaction://hlinksldjump"/>
          </p:cNvPr>
          <p:cNvSpPr/>
          <p:nvPr/>
        </p:nvSpPr>
        <p:spPr>
          <a:xfrm>
            <a:off x="7524750" y="5876925"/>
            <a:ext cx="771525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7826375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4200" smtClean="0"/>
              <a:t>Импрессионизм в литературе</a:t>
            </a:r>
            <a:r>
              <a:rPr lang="ru-RU" smtClean="0"/>
              <a:t> </a:t>
            </a:r>
          </a:p>
        </p:txBody>
      </p:sp>
      <p:sp>
        <p:nvSpPr>
          <p:cNvPr id="5" name="Пятно 1 4">
            <a:hlinkClick r:id="rId2" action="ppaction://hlinkfile"/>
          </p:cNvPr>
          <p:cNvSpPr/>
          <p:nvPr/>
        </p:nvSpPr>
        <p:spPr>
          <a:xfrm rot="20357563">
            <a:off x="2987675" y="1268413"/>
            <a:ext cx="3216275" cy="15128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«Весенний дождь».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380288" y="5661025"/>
            <a:ext cx="792162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Picture 2" descr="https://encrypted-tbn1.gstatic.com/images?q=tbn:ANd9GcRKEY0xZon1Vy2lyc8JvWdebaEQ4wJDFQ6NoiDaK2acoQ-9NWN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84313"/>
            <a:ext cx="25669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250825" y="5013325"/>
            <a:ext cx="3511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b="1"/>
              <a:t>Афана́сий Афана́сьевич Фет</a:t>
            </a:r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(1820-1892)</a:t>
            </a:r>
            <a:endParaRPr lang="ru-RU">
              <a:latin typeface="Calibri" pitchFamily="34" charset="0"/>
            </a:endParaRPr>
          </a:p>
        </p:txBody>
      </p:sp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3492500" y="6021388"/>
            <a:ext cx="3311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1"/>
              <a:t>Ива́н Серге́евич Турге́не</a:t>
            </a:r>
            <a:r>
              <a:rPr lang="ru-RU" b="1">
                <a:latin typeface="Calibri" pitchFamily="34" charset="0"/>
              </a:rPr>
              <a:t>в</a:t>
            </a:r>
          </a:p>
          <a:p>
            <a:pPr algn="ctr"/>
            <a:r>
              <a:rPr lang="ru-RU" b="1">
                <a:latin typeface="Calibri" pitchFamily="34" charset="0"/>
              </a:rPr>
              <a:t>(1818-1883)</a:t>
            </a:r>
            <a:endParaRPr lang="ru-RU">
              <a:latin typeface="Calibri" pitchFamily="34" charset="0"/>
            </a:endParaRPr>
          </a:p>
        </p:txBody>
      </p:sp>
      <p:pic>
        <p:nvPicPr>
          <p:cNvPr id="25607" name="Picture 4" descr="https://encrypted-tbn3.gstatic.com/images?q=tbn:ANd9GcSKEEyIkVkcNG19hDGylrkRR3Dxv7L0UsRtokBi09a2LqGWScpI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708275"/>
            <a:ext cx="196215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http://www.access-print.ru/upload/iblock/36b/36b06ff34d284f08d1241ba554782b0a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10138" y="3322638"/>
            <a:ext cx="3657600" cy="3502025"/>
          </a:xfrm>
        </p:spPr>
      </p:pic>
      <p:pic>
        <p:nvPicPr>
          <p:cNvPr id="6" name="Picture 5" descr="Сад ирисов в Живерни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800" y="71438"/>
            <a:ext cx="3657600" cy="3595687"/>
          </a:xfrm>
        </p:spPr>
      </p:pic>
      <p:pic>
        <p:nvPicPr>
          <p:cNvPr id="7" name="Picture 2" descr="http://www.territa.ru/_ph/364/2/3824750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6813" y="0"/>
            <a:ext cx="48609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wallsgeneration.ru/images/original/dama-%5b1920x1200%5d-%5b11931898%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175" y="3429000"/>
            <a:ext cx="522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ятно 1 8">
            <a:hlinkClick r:id="rId6" action="ppaction://hlinkfile"/>
          </p:cNvPr>
          <p:cNvSpPr/>
          <p:nvPr/>
        </p:nvSpPr>
        <p:spPr>
          <a:xfrm>
            <a:off x="7705725" y="5732463"/>
            <a:ext cx="1008063" cy="79216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buro247.ru/images/dasha/auctions/solo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Текст 4"/>
          <p:cNvSpPr txBox="1">
            <a:spLocks/>
          </p:cNvSpPr>
          <p:nvPr/>
        </p:nvSpPr>
        <p:spPr bwMode="auto">
          <a:xfrm>
            <a:off x="33338" y="1588"/>
            <a:ext cx="84264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ru-RU" sz="4800" b="1">
                <a:latin typeface="Calibri" pitchFamily="34" charset="0"/>
              </a:rPr>
              <a:t>Пейзаж-впечатление ...</a:t>
            </a:r>
          </a:p>
        </p:txBody>
      </p:sp>
      <p:sp>
        <p:nvSpPr>
          <p:cNvPr id="27651" name="Текст 4"/>
          <p:cNvSpPr txBox="1">
            <a:spLocks/>
          </p:cNvSpPr>
          <p:nvPr/>
        </p:nvSpPr>
        <p:spPr bwMode="auto">
          <a:xfrm>
            <a:off x="0" y="0"/>
            <a:ext cx="84264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ru-RU" sz="4800" b="1">
                <a:latin typeface="Calibri" pitchFamily="34" charset="0"/>
              </a:rPr>
              <a:t>Пейзаж-впечатление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img1.liveinternet.ru/images/attach/b/2/24/72/24072647_pool_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76600" y="333375"/>
            <a:ext cx="5410200" cy="1511300"/>
          </a:xfrm>
          <a:solidFill>
            <a:schemeClr val="accent3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</a:rPr>
              <a:t>Домашнее задание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388" y="3357563"/>
            <a:ext cx="5472112" cy="3240087"/>
          </a:xfrm>
          <a:solidFill>
            <a:schemeClr val="accent3"/>
          </a:solidFill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hlink"/>
                </a:solidFill>
              </a:rPr>
              <a:t>Прочитать в учебнике стр.234-236 «Последователи импрессионистов»</a:t>
            </a:r>
            <a:endParaRPr lang="ru-RU" sz="2000" smtClean="0">
              <a:solidFill>
                <a:schemeClr val="hlink"/>
              </a:solidFill>
            </a:endParaRPr>
          </a:p>
          <a:p>
            <a:pPr eaLnBrk="1" hangingPunct="1"/>
            <a:r>
              <a:rPr lang="ru-RU" sz="2000" b="1" smtClean="0">
                <a:solidFill>
                  <a:schemeClr val="hlink"/>
                </a:solidFill>
              </a:rPr>
              <a:t>Анализ произведения живописи по алгоритму (на выбора) </a:t>
            </a:r>
            <a:endParaRPr lang="ru-RU" sz="2000" smtClean="0">
              <a:solidFill>
                <a:schemeClr val="hlink"/>
              </a:solidFill>
            </a:endParaRPr>
          </a:p>
          <a:p>
            <a:pPr eaLnBrk="1" hangingPunct="1"/>
            <a:r>
              <a:rPr lang="ru-RU" sz="2000" b="1" smtClean="0">
                <a:solidFill>
                  <a:schemeClr val="hlink"/>
                </a:solidFill>
                <a:hlinkClick r:id="rId3" action="ppaction://hlinkpres?slideindex=1&amp;slidetitle="/>
              </a:rPr>
              <a:t>* Составить презентацию (слайд – шоу) «Живопись и музыка» на тему «импрессионизм»</a:t>
            </a:r>
            <a:endParaRPr lang="ru-RU" sz="20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777163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Какая </a:t>
            </a:r>
            <a:r>
              <a:rPr lang="ru-RU" sz="4400" dirty="0"/>
              <a:t>тема нашего урока? </a:t>
            </a:r>
            <a:br>
              <a:rPr lang="ru-RU" sz="4400" dirty="0"/>
            </a:br>
            <a:endParaRPr lang="ru-RU" dirty="0"/>
          </a:p>
        </p:txBody>
      </p:sp>
      <p:pic>
        <p:nvPicPr>
          <p:cNvPr id="14338" name="Picture 3" descr="F:\ArtBase\Mone_sunri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975" y="908050"/>
            <a:ext cx="7458075" cy="5737225"/>
          </a:xfr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508625" y="5445125"/>
            <a:ext cx="3500438" cy="1200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/>
                </a:solidFill>
                <a:latin typeface="Calibri" pitchFamily="34" charset="0"/>
              </a:rPr>
              <a:t>Впечатление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(Клод Моне)</a:t>
            </a:r>
            <a:endParaRPr lang="ru-RU" sz="32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07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188" y="908050"/>
            <a:ext cx="5037137" cy="13620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Импрессионизм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3" name="Текст 4"/>
          <p:cNvSpPr>
            <a:spLocks noGrp="1"/>
          </p:cNvSpPr>
          <p:nvPr>
            <p:ph type="body" idx="1"/>
          </p:nvPr>
        </p:nvSpPr>
        <p:spPr>
          <a:xfrm>
            <a:off x="395288" y="2565400"/>
            <a:ext cx="6977062" cy="1509713"/>
          </a:xfrm>
        </p:spPr>
        <p:txBody>
          <a:bodyPr/>
          <a:lstStyle/>
          <a:p>
            <a:pPr algn="ctr" eaLnBrk="1" hangingPunct="1"/>
            <a:r>
              <a:rPr lang="ru-RU" sz="5400" b="1" smtClean="0">
                <a:solidFill>
                  <a:srgbClr val="FF0000"/>
                </a:solidFill>
              </a:rPr>
              <a:t>Пейзаж-впечатление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ku.img.com.ua/img/forall/b/553/32.jpg?1383320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5657850"/>
            <a:ext cx="3500438" cy="1200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/>
                </a:solidFill>
                <a:latin typeface="Calibri" pitchFamily="34" charset="0"/>
              </a:rPr>
              <a:t>Поле маков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(Клод Моне)</a:t>
            </a:r>
            <a:endParaRPr lang="ru-RU" sz="32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333375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Тест «Импрессионизм»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5843587" cy="4052887"/>
          </a:xfrm>
        </p:spPr>
        <p:txBody>
          <a:bodyPr rtlCol="0">
            <a:no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1. Что </a:t>
            </a:r>
            <a:r>
              <a:rPr lang="ru-RU" sz="1600" dirty="0"/>
              <a:t>означает понятие «импрессионизм» в переводе с французского </a:t>
            </a:r>
            <a:r>
              <a:rPr lang="en-US" sz="1600" dirty="0"/>
              <a:t>impression</a:t>
            </a:r>
            <a:r>
              <a:rPr lang="ru-RU" sz="1600" dirty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А) восторг              </a:t>
            </a:r>
            <a:r>
              <a:rPr lang="ru-RU" sz="1600" dirty="0" smtClean="0"/>
              <a:t> </a:t>
            </a:r>
            <a:r>
              <a:rPr lang="ru-RU" sz="1600" dirty="0"/>
              <a:t>Б) впечатление        В) восхищение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2. Назовите </a:t>
            </a:r>
            <a:r>
              <a:rPr lang="ru-RU" sz="1600" dirty="0"/>
              <a:t>автора картины «Олимпия».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А) Клод Моне       </a:t>
            </a:r>
            <a:r>
              <a:rPr lang="ru-RU" sz="1600" dirty="0" smtClean="0"/>
              <a:t> </a:t>
            </a:r>
            <a:r>
              <a:rPr lang="ru-RU" sz="1600" dirty="0"/>
              <a:t>Б) Эдуард Мане        В) Эдгар Дега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3. О </a:t>
            </a:r>
            <a:r>
              <a:rPr lang="ru-RU" sz="1600" dirty="0"/>
              <a:t>какой картине идёт речь: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/>
              <a:t>« Многочисленная охрана бессильна перед натиском разъярённой толпы. На следующий день картину размещают так высоко, чтобы возмущённая публика не смогла в ярости пронзить её острым зонтиком».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А</a:t>
            </a:r>
            <a:r>
              <a:rPr lang="ru-RU" sz="1600" dirty="0"/>
              <a:t>) «Завтрак на траве»   Б) «Абсент»    </a:t>
            </a:r>
            <a:r>
              <a:rPr lang="ru-RU" sz="1600" dirty="0" smtClean="0"/>
              <a:t>  </a:t>
            </a:r>
            <a:r>
              <a:rPr lang="ru-RU" sz="1600" dirty="0"/>
              <a:t>В) «Олимпия»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4.  « </a:t>
            </a:r>
            <a:r>
              <a:rPr lang="ru-RU" sz="1600" dirty="0"/>
              <a:t>Вольный воздух» (от французского </a:t>
            </a:r>
            <a:r>
              <a:rPr lang="en-US" sz="1600" dirty="0" err="1"/>
              <a:t>pleiair</a:t>
            </a:r>
            <a:r>
              <a:rPr lang="ru-RU" sz="1600" dirty="0"/>
              <a:t>) для художников – импрессионистов это: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А) пленер                       Б) пастель                  В) передача света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5. К </a:t>
            </a:r>
            <a:r>
              <a:rPr lang="ru-RU" sz="1600" dirty="0"/>
              <a:t>какому из художников принадлежат данные картины «Бульвар Капуцинок в Париже», «Кувшинки», «Впечатление. Восход Солнца», «Стог сена в </a:t>
            </a:r>
            <a:r>
              <a:rPr lang="ru-RU" sz="1600" dirty="0" err="1"/>
              <a:t>Живерни</a:t>
            </a:r>
            <a:r>
              <a:rPr lang="ru-RU" sz="1600" dirty="0"/>
              <a:t>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А) </a:t>
            </a:r>
            <a:r>
              <a:rPr lang="ru-RU" sz="1600" dirty="0" err="1"/>
              <a:t>Э.Мане</a:t>
            </a:r>
            <a:r>
              <a:rPr lang="ru-RU" sz="1600" dirty="0"/>
              <a:t>                     Б) </a:t>
            </a:r>
            <a:r>
              <a:rPr lang="ru-RU" sz="1600" dirty="0" err="1"/>
              <a:t>К.Моне</a:t>
            </a:r>
            <a:r>
              <a:rPr lang="ru-RU" sz="1600" dirty="0"/>
              <a:t>                  В) </a:t>
            </a:r>
            <a:r>
              <a:rPr lang="ru-RU" sz="1600" dirty="0" err="1"/>
              <a:t>Э.Дега</a:t>
            </a: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27763" y="1844675"/>
            <a:ext cx="1439862" cy="1244600"/>
          </a:xfrm>
        </p:spPr>
        <p:txBody>
          <a:bodyPr rtlCol="0">
            <a:no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Ответы</a:t>
            </a:r>
            <a:endParaRPr lang="ru-RU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1-Б    2-Б  3-В  4-А      5-Б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sz="half" idx="1"/>
          </p:nvPr>
        </p:nvSpPr>
        <p:spPr>
          <a:xfrm>
            <a:off x="0" y="765175"/>
            <a:ext cx="4176713" cy="4662488"/>
          </a:xfrm>
        </p:spPr>
        <p:txBody>
          <a:bodyPr/>
          <a:lstStyle/>
          <a:p>
            <a:pPr eaLnBrk="1" hangingPunct="1"/>
            <a:r>
              <a:rPr lang="ru-RU" sz="3200" i="1" smtClean="0"/>
              <a:t>Вслушайтесь</a:t>
            </a:r>
            <a:endParaRPr lang="ru-RU" sz="3200" smtClean="0"/>
          </a:p>
          <a:p>
            <a:pPr eaLnBrk="1" hangingPunct="1"/>
            <a:r>
              <a:rPr lang="ru-RU" sz="3200" i="1" smtClean="0"/>
              <a:t>Вчитывайтесь</a:t>
            </a:r>
            <a:endParaRPr lang="ru-RU" sz="3200" smtClean="0"/>
          </a:p>
          <a:p>
            <a:pPr eaLnBrk="1" hangingPunct="1"/>
            <a:r>
              <a:rPr lang="ru-RU" sz="3200" i="1" smtClean="0"/>
              <a:t>Вдумывайтесь</a:t>
            </a:r>
            <a:endParaRPr lang="ru-RU" sz="3200" smtClean="0"/>
          </a:p>
          <a:p>
            <a:pPr eaLnBrk="1" hangingPunct="1"/>
            <a:r>
              <a:rPr lang="ru-RU" sz="3200" i="1" smtClean="0"/>
              <a:t>Присматривайтесь</a:t>
            </a:r>
            <a:endParaRPr lang="ru-RU" sz="3200" smtClean="0"/>
          </a:p>
          <a:p>
            <a:pPr eaLnBrk="1" hangingPunct="1"/>
            <a:r>
              <a:rPr lang="ru-RU" sz="3200" i="1" smtClean="0"/>
              <a:t>Прочувствуйте </a:t>
            </a:r>
            <a:endParaRPr lang="ru-RU" sz="3200" smtClean="0"/>
          </a:p>
          <a:p>
            <a:pPr eaLnBrk="1" hangingPunct="1"/>
            <a:r>
              <a:rPr lang="ru-RU" sz="3200" i="1" smtClean="0"/>
              <a:t>Попробуйте</a:t>
            </a:r>
            <a:endParaRPr lang="ru-RU" sz="3200" smtClean="0"/>
          </a:p>
          <a:p>
            <a:pPr eaLnBrk="1" hangingPunct="1"/>
            <a:r>
              <a:rPr lang="ru-RU" sz="3200" i="1" smtClean="0"/>
              <a:t>Творите!</a:t>
            </a:r>
            <a:endParaRPr lang="ru-RU" sz="3200" smtClean="0"/>
          </a:p>
        </p:txBody>
      </p:sp>
      <p:pic>
        <p:nvPicPr>
          <p:cNvPr id="18434" name="Picture 2" descr="http://www.wm-painting.ru/plugins/p19_image_design/images/4/11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75100" y="0"/>
            <a:ext cx="5143500" cy="6858000"/>
          </a:xfrm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5657850"/>
            <a:ext cx="3500438" cy="1200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/>
                </a:solidFill>
                <a:latin typeface="Calibri" pitchFamily="34" charset="0"/>
              </a:rPr>
              <a:t>Тополя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(Клод Моне)</a:t>
            </a:r>
            <a:endParaRPr lang="ru-RU" sz="32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лод Моне - Регата в Аржанте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14288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08175" y="4076700"/>
            <a:ext cx="8229600" cy="7143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5657850"/>
            <a:ext cx="5580063" cy="12001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Регата в </a:t>
            </a:r>
            <a:r>
              <a:rPr lang="ru-RU" sz="4000" dirty="0" err="1" smtClean="0"/>
              <a:t>Аржантёе</a:t>
            </a:r>
            <a:r>
              <a:rPr lang="ru-RU" sz="40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/>
              <a:t>(Клод Моне)</a:t>
            </a:r>
            <a:endParaRPr lang="ru-RU" sz="32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wm-painting.ru/plugins/p19_image_design/images/11/3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388" y="2836863"/>
            <a:ext cx="2879725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  <a:hlinkClick r:id="rId3" action="ppaction://hlinksldjump"/>
              </a:rPr>
              <a:t>Живопись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7013" y="5462588"/>
            <a:ext cx="3095625" cy="1150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hlinkClick r:id="rId4" action="ppaction://hlinksldjump"/>
              </a:rPr>
              <a:t>Литература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2638" y="2997200"/>
            <a:ext cx="3060700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  <a:hlinkClick r:id="rId5" action="ppaction://hlinksldjump"/>
              </a:rPr>
              <a:t>Музыка</a:t>
            </a:r>
            <a:r>
              <a:rPr lang="ru-RU" sz="3600" dirty="0"/>
              <a:t> </a:t>
            </a:r>
          </a:p>
        </p:txBody>
      </p:sp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7392988" y="6092825"/>
            <a:ext cx="1211262" cy="5207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F:\ArtBase\Mone_haystack_in_Givern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459788" cy="623887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38" y="6143625"/>
            <a:ext cx="8229600" cy="560388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0" y="5780088"/>
            <a:ext cx="5580063" cy="10779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Стог сена в </a:t>
            </a:r>
            <a:r>
              <a:rPr lang="ru-RU" sz="3200" dirty="0" err="1">
                <a:solidFill>
                  <a:srgbClr val="FF0000"/>
                </a:solidFill>
              </a:rPr>
              <a:t>Живерни</a:t>
            </a:r>
            <a:endParaRPr lang="ru-RU" sz="3200" dirty="0">
              <a:solidFill>
                <a:srgbClr val="FF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(Клод Моне)</a:t>
            </a:r>
            <a:endParaRPr lang="ru-RU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251</TotalTime>
  <Words>221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Cambria</vt:lpstr>
      <vt:lpstr>Calibri</vt:lpstr>
      <vt:lpstr>Соседство</vt:lpstr>
      <vt:lpstr>Слайд 1</vt:lpstr>
      <vt:lpstr>Какая тема нашего урока?  </vt:lpstr>
      <vt:lpstr>ИМПРЕССИОНИЗМ    </vt:lpstr>
      <vt:lpstr>Слайд 4</vt:lpstr>
      <vt:lpstr>Тест «Импрессионизм» </vt:lpstr>
      <vt:lpstr>Слайд 6</vt:lpstr>
      <vt:lpstr>Слайд 7</vt:lpstr>
      <vt:lpstr>Слайд 8</vt:lpstr>
      <vt:lpstr>Слайд 9</vt:lpstr>
      <vt:lpstr>Слайд 10</vt:lpstr>
      <vt:lpstr>Слайд 11</vt:lpstr>
      <vt:lpstr>Импрессионизм в музыке </vt:lpstr>
      <vt:lpstr>Импрессионизм в литературе </vt:lpstr>
      <vt:lpstr>Слайд 14</vt:lpstr>
      <vt:lpstr>Слайд 15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Импрессионизм.    </dc:title>
  <dc:creator>Вадим</dc:creator>
  <cp:lastModifiedBy>Админ</cp:lastModifiedBy>
  <cp:revision>28</cp:revision>
  <dcterms:created xsi:type="dcterms:W3CDTF">2016-02-26T15:29:20Z</dcterms:created>
  <dcterms:modified xsi:type="dcterms:W3CDTF">2016-03-02T04:57:27Z</dcterms:modified>
</cp:coreProperties>
</file>