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7" r:id="rId2"/>
    <p:sldId id="256" r:id="rId3"/>
    <p:sldId id="259" r:id="rId4"/>
    <p:sldId id="260" r:id="rId5"/>
    <p:sldId id="261" r:id="rId6"/>
    <p:sldId id="270" r:id="rId7"/>
    <p:sldId id="262" r:id="rId8"/>
    <p:sldId id="263" r:id="rId9"/>
    <p:sldId id="268" r:id="rId10"/>
    <p:sldId id="265" r:id="rId11"/>
    <p:sldId id="266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6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9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6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4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1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3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1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4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1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7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3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E105BA3-6755-4ED1-B9DB-427861B011B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90372DE-C128-47F7-9063-87EF5AC2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13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72" y="352338"/>
            <a:ext cx="1135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Проверка домашнего задания:</a:t>
            </a:r>
          </a:p>
        </p:txBody>
      </p:sp>
      <p:pic>
        <p:nvPicPr>
          <p:cNvPr id="3" name="Рисунок 2" descr="C:\Users\Khristina\Documents\1.МПИ=разработки\ЕГЭ-Методкомплекты\2-Раздробленность\Схемы\Нашествие монголов на Русь19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73" b="30875"/>
          <a:stretch/>
        </p:blipFill>
        <p:spPr bwMode="auto">
          <a:xfrm>
            <a:off x="3338818" y="1214262"/>
            <a:ext cx="5561420" cy="4699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3918" y="3850106"/>
            <a:ext cx="200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КОЗЕЛЬСК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5720" y="4311771"/>
            <a:ext cx="199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КОЛОМНА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7540" y="4303078"/>
            <a:ext cx="178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МОСКВА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1663" y="3716423"/>
            <a:ext cx="227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ВЛАДИМИР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0269" y="3121075"/>
            <a:ext cx="178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ТОРЖОК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2352" y="1971579"/>
            <a:ext cx="204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НОВГОРОД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4693" y="5009626"/>
            <a:ext cx="178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РЯЗАНЬ</a:t>
            </a:r>
          </a:p>
        </p:txBody>
      </p:sp>
    </p:spTree>
    <p:extLst>
      <p:ext uri="{BB962C8B-B14F-4D97-AF65-F5344CB8AC3E}">
        <p14:creationId xmlns:p14="http://schemas.microsoft.com/office/powerpoint/2010/main" val="1718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481047" y="765175"/>
            <a:ext cx="4495800" cy="6092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2075" tIns="46038" rIns="92075" bIns="46038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bg2"/>
                </a:solidFill>
                <a:latin typeface="Garamond" panose="02020404030301010803" pitchFamily="18" charset="0"/>
              </a:rPr>
              <a:t>Рыцари особым образом строили свое войско- их боевой порядок напоминал свинью.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bg2"/>
                </a:solidFill>
                <a:latin typeface="Garamond" panose="02020404030301010803" pitchFamily="18" charset="0"/>
              </a:rPr>
              <a:t>В  центре  и по  бокам стояли тяжело вооруженные всадники, сзади -легкая конница и в центре -тяжеловооруженная пехота.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bg2"/>
                </a:solidFill>
                <a:latin typeface="Garamond" panose="02020404030301010803" pitchFamily="18" charset="0"/>
              </a:rPr>
              <a:t>Противника окружали, прорвав его строй.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"/>
            <a:ext cx="11976847" cy="6889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2075" tIns="46038" rIns="92075" bIns="4603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chemeClr val="bg2"/>
                </a:solidFill>
                <a:latin typeface="Garamond" panose="02020404030301010803" pitchFamily="18" charset="0"/>
              </a:rPr>
              <a:t>Ледовое побоище 5 апреля 1242 года.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51647" y="2895600"/>
            <a:ext cx="3572435" cy="1676400"/>
            <a:chOff x="1104" y="2208"/>
            <a:chExt cx="1632" cy="105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104" y="2208"/>
              <a:ext cx="1632" cy="1056"/>
              <a:chOff x="1104" y="2208"/>
              <a:chExt cx="1632" cy="1056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5400000">
                <a:off x="1992" y="2520"/>
                <a:ext cx="1056" cy="432"/>
              </a:xfrm>
              <a:prstGeom prst="flowChartManualOperation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kumimoji="1" lang="ru-RU" sz="4000" b="1" u="sng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>
                <a:off x="1104" y="2208"/>
                <a:ext cx="1200" cy="1056"/>
              </a:xfrm>
              <a:prstGeom prst="flowChartProcess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kumimoji="1" lang="ru-RU" sz="4000" b="1" u="sng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248" y="2448"/>
              <a:ext cx="1056" cy="57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05082" y="2171700"/>
            <a:ext cx="914400" cy="3124200"/>
          </a:xfrm>
          <a:prstGeom prst="rect">
            <a:avLst/>
          </a:prstGeom>
          <a:solidFill>
            <a:srgbClr val="008000"/>
          </a:solidFill>
          <a:ln w="762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1" lang="ru-RU" sz="40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500282" y="33528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1" lang="ru-RU" sz="40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643282" y="1600200"/>
            <a:ext cx="733425" cy="4267200"/>
            <a:chOff x="2544" y="1008"/>
            <a:chExt cx="462" cy="2688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rot="-5400000">
              <a:off x="2031" y="1521"/>
              <a:ext cx="1488" cy="462"/>
            </a:xfrm>
            <a:prstGeom prst="curvedUpArrow">
              <a:avLst>
                <a:gd name="adj1" fmla="val 64416"/>
                <a:gd name="adj2" fmla="val 128831"/>
                <a:gd name="adj3" fmla="val 33333"/>
              </a:avLst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 rot="5400000" flipV="1">
              <a:off x="2031" y="2721"/>
              <a:ext cx="1488" cy="462"/>
            </a:xfrm>
            <a:prstGeom prst="curvedUpArrow">
              <a:avLst>
                <a:gd name="adj1" fmla="val 64416"/>
                <a:gd name="adj2" fmla="val 128831"/>
                <a:gd name="adj3" fmla="val 33333"/>
              </a:avLst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3662082" y="1854200"/>
            <a:ext cx="1755775" cy="3759200"/>
            <a:chOff x="1200" y="1168"/>
            <a:chExt cx="1106" cy="2368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16200000" flipH="1">
              <a:off x="1497" y="871"/>
              <a:ext cx="512" cy="1106"/>
            </a:xfrm>
            <a:custGeom>
              <a:avLst/>
              <a:gdLst>
                <a:gd name="G0" fmla="+- 12427 0 0"/>
                <a:gd name="G1" fmla="+- 2753 0 0"/>
                <a:gd name="G2" fmla="+- 12158 0 2753"/>
                <a:gd name="G3" fmla="+- G2 0 2753"/>
                <a:gd name="G4" fmla="*/ G3 32768 32059"/>
                <a:gd name="G5" fmla="*/ G4 1 2"/>
                <a:gd name="G6" fmla="+- 21600 0 12427"/>
                <a:gd name="G7" fmla="*/ G6 2753 6079"/>
                <a:gd name="G8" fmla="+- G7 12427 0"/>
                <a:gd name="T0" fmla="*/ 12427 w 21600"/>
                <a:gd name="T1" fmla="*/ 0 h 21600"/>
                <a:gd name="T2" fmla="*/ 12427 w 21600"/>
                <a:gd name="T3" fmla="*/ 12158 h 21600"/>
                <a:gd name="T4" fmla="*/ 340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753"/>
                  </a:lnTo>
                  <a:cubicBezTo>
                    <a:pt x="5564" y="2753"/>
                    <a:pt x="0" y="6964"/>
                    <a:pt x="0" y="12158"/>
                  </a:cubicBezTo>
                  <a:lnTo>
                    <a:pt x="0" y="21600"/>
                  </a:lnTo>
                  <a:lnTo>
                    <a:pt x="6799" y="21600"/>
                  </a:lnTo>
                  <a:lnTo>
                    <a:pt x="6799" y="12158"/>
                  </a:lnTo>
                  <a:cubicBezTo>
                    <a:pt x="6799" y="10638"/>
                    <a:pt x="9319" y="9405"/>
                    <a:pt x="12427" y="9405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5400000" flipH="1" flipV="1">
              <a:off x="1497" y="2727"/>
              <a:ext cx="512" cy="1106"/>
            </a:xfrm>
            <a:custGeom>
              <a:avLst/>
              <a:gdLst>
                <a:gd name="G0" fmla="+- 12427 0 0"/>
                <a:gd name="G1" fmla="+- 2753 0 0"/>
                <a:gd name="G2" fmla="+- 12158 0 2753"/>
                <a:gd name="G3" fmla="+- G2 0 2753"/>
                <a:gd name="G4" fmla="*/ G3 32768 32059"/>
                <a:gd name="G5" fmla="*/ G4 1 2"/>
                <a:gd name="G6" fmla="+- 21600 0 12427"/>
                <a:gd name="G7" fmla="*/ G6 2753 6079"/>
                <a:gd name="G8" fmla="+- G7 12427 0"/>
                <a:gd name="T0" fmla="*/ 12427 w 21600"/>
                <a:gd name="T1" fmla="*/ 0 h 21600"/>
                <a:gd name="T2" fmla="*/ 12427 w 21600"/>
                <a:gd name="T3" fmla="*/ 12158 h 21600"/>
                <a:gd name="T4" fmla="*/ 340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753"/>
                  </a:lnTo>
                  <a:cubicBezTo>
                    <a:pt x="5564" y="2753"/>
                    <a:pt x="0" y="6964"/>
                    <a:pt x="0" y="12158"/>
                  </a:cubicBezTo>
                  <a:lnTo>
                    <a:pt x="0" y="21600"/>
                  </a:lnTo>
                  <a:lnTo>
                    <a:pt x="6799" y="21600"/>
                  </a:lnTo>
                  <a:lnTo>
                    <a:pt x="6799" y="12158"/>
                  </a:lnTo>
                  <a:cubicBezTo>
                    <a:pt x="6799" y="10638"/>
                    <a:pt x="9319" y="9405"/>
                    <a:pt x="12427" y="9405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65899" y="3443289"/>
            <a:ext cx="167798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«свинья»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43888" cy="686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4629" y="3243590"/>
            <a:ext cx="51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1693" y="3285565"/>
            <a:ext cx="452718" cy="4572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69993" y="4691390"/>
            <a:ext cx="51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17057" y="4733365"/>
            <a:ext cx="452718" cy="4572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033307" y="2303719"/>
            <a:ext cx="51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Garamond" panose="02020404030301010803" pitchFamily="18" charset="0"/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80371" y="2345694"/>
            <a:ext cx="452718" cy="4572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53478" y="3082224"/>
            <a:ext cx="51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00542" y="3124199"/>
            <a:ext cx="452718" cy="4572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506" y="621087"/>
            <a:ext cx="9099550" cy="48577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5513762"/>
            <a:ext cx="12192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2075" tIns="46038" rIns="92075" bIns="46038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tx1"/>
                </a:solidFill>
                <a:latin typeface="Garamond" panose="02020404030301010803" pitchFamily="18" charset="0"/>
              </a:rPr>
              <a:t>Решающая битва с Орденом состоялась 5 апреля 1242 года на Чудском озере .Зная тактику рыцарей Александр вывел дружину на лед.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44824"/>
            <a:ext cx="12192000" cy="685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2075" tIns="46038" rIns="92075" bIns="4603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>
                <a:solidFill>
                  <a:schemeClr val="bg2"/>
                </a:solidFill>
              </a:rPr>
              <a:t>Ледовое побоище на Чудском озере</a:t>
            </a:r>
          </a:p>
        </p:txBody>
      </p:sp>
      <p:pic>
        <p:nvPicPr>
          <p:cNvPr id="6" name="Picture 12" descr="cnvt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069" y="1583112"/>
            <a:ext cx="177958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nvt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181" y="1365625"/>
            <a:ext cx="21605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nvt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931" y="1360862"/>
            <a:ext cx="17510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nvt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419" y="3716712"/>
            <a:ext cx="2239962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nvt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181" y="306762"/>
            <a:ext cx="10810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nvt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944" y="692525"/>
            <a:ext cx="108108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cnvt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631" y="2518150"/>
            <a:ext cx="172878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8"/>
            <a:ext cx="743888" cy="6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49 0.10231 L 0.38242 -0.349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8 0.05579 L -0.05899 0.213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787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9 0.03148 L -0.27552 0.010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8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C -0.00924 0.00301 -0.01836 0.0051 -0.02721 0.00903 C -0.03711 0.02269 -0.02552 0.00857 -0.03867 0.01829 C -0.04336 0.02176 -0.05221 0.03033 -0.05221 0.03056 C -0.05781 0.04144 -0.06497 0.04954 -0.07044 0.06065 C -0.07291 0.1676 -0.07278 0.1294 -0.07278 0.1757 " pathEditMode="relative" rAng="0" ptsTypes="AA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494" y="484094"/>
            <a:ext cx="11223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Почему Русь смогла отразить нападение с Запада, но подчинилась Востоку?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306" y="3464859"/>
            <a:ext cx="3048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494" y="1975185"/>
            <a:ext cx="11223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ru-RU" sz="3200" dirty="0">
                <a:latin typeface="Garamond" panose="02020404030301010803" pitchFamily="18" charset="0"/>
              </a:rPr>
              <a:t>примерное равенство сил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ru-RU" sz="3200" dirty="0">
                <a:latin typeface="Garamond" panose="02020404030301010803" pitchFamily="18" charset="0"/>
              </a:rPr>
              <a:t>полководческий талант Александра Невского (единство)</a:t>
            </a:r>
          </a:p>
          <a:p>
            <a:pPr algn="just">
              <a:lnSpc>
                <a:spcPct val="150000"/>
              </a:lnSpc>
            </a:pPr>
            <a:endParaRPr lang="ru-RU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888" y="493059"/>
            <a:ext cx="1112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Александр Невский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415" y="1203340"/>
            <a:ext cx="2574327" cy="5071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31" y="756458"/>
            <a:ext cx="3635280" cy="3180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932" y="2399134"/>
            <a:ext cx="3030359" cy="39742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79511" y="1077834"/>
            <a:ext cx="49485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В 16 веке Александр Невский был причислен церковью к лику святых. По приказу Петра 1 в 18 веке прах Александра Невского был перезахоронен в Санкт- Петербурге в Александро-Невской лавре. 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В 1942г. Во время Великой Отечественной войны был учреждён орден Александра Невского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400" i="1" dirty="0">
                <a:solidFill>
                  <a:srgbClr val="333333"/>
                </a:solidFill>
                <a:latin typeface="Garamond" panose="02020404030301010803" pitchFamily="18" charset="0"/>
              </a:rPr>
              <a:t> 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Как вы думаете, кого награждали этим орденом?</a:t>
            </a:r>
            <a:endParaRPr lang="ru-RU" sz="2400" b="1" i="0" dirty="0">
              <a:solidFill>
                <a:schemeClr val="accent4">
                  <a:lumMod val="50000"/>
                </a:schemeClr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05" y="4008732"/>
            <a:ext cx="2320542" cy="2448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839" y="293562"/>
            <a:ext cx="1436452" cy="2016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537284" y="642081"/>
            <a:ext cx="5553091" cy="58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30" y="645460"/>
            <a:ext cx="11627222" cy="236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§13, прочитать, с опорой на конспект составить пересказ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схемы битв на рабочем листе.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959" y="4843558"/>
            <a:ext cx="6342340" cy="1485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95" y="767200"/>
            <a:ext cx="1153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Борьба Руси с западными завоевателями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6540" y="4616843"/>
            <a:ext cx="4362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Выполнила: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Курдюкова</a:t>
            </a:r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Христина Петровна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Учитель истории и обществознания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Аспирант кафедры методика преподавания истории, политологии и права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sopiga.x@yandex.ru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936" y="1598197"/>
            <a:ext cx="3336879" cy="2119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95" y="1676400"/>
            <a:ext cx="3173506" cy="19979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307" y="475129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План урока:</a:t>
            </a:r>
          </a:p>
          <a:p>
            <a:endParaRPr lang="ru-RU" sz="4400" b="1" dirty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8870" y="1246095"/>
            <a:ext cx="10838329" cy="2662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нападения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Невская битва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Ледовой побоище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Сравнить нашествие с Востока и нашествие с Запада</a:t>
            </a:r>
            <a:endParaRPr lang="ru-RU" sz="3200" b="1" dirty="0">
              <a:solidFill>
                <a:srgbClr val="C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9197788" y="3137647"/>
            <a:ext cx="824753" cy="647625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832" y="475129"/>
            <a:ext cx="241615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7882" y="1425390"/>
            <a:ext cx="11376212" cy="400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нехватка земель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Европе для младших представителей рыцарских родов и крестьян вызвало стремление завоевать эти земли на окраинах европейского мира 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экспансия европейцев в Прибалтику и другие земли носила также и религиозный характер, поскольку вдохновлялась стремлением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принести свет  «истинной» католической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веры язычникам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прибалтам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«неправильным» христианам (русским); 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раздробленность Руси и ее ослабление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монголо-татарского нашествия повышали шансы на успех агрессии.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129" y="600635"/>
            <a:ext cx="897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Причины нашествия рыцарей: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581" y="4756148"/>
            <a:ext cx="3108513" cy="18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847" y="1045287"/>
            <a:ext cx="3926540" cy="3265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728" y="359925"/>
            <a:ext cx="1163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Система управления Новгородской землей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599" y="4634770"/>
            <a:ext cx="11421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Garamond" panose="02020404030301010803" pitchFamily="18" charset="0"/>
                <a:ea typeface="Times New Roman" panose="02020603050405020304" pitchFamily="18" charset="0"/>
              </a:rPr>
              <a:t> Бояре                вече               приглашало и изгоняло князя;                                                                                        князь вместе с профессиональной дружиной отвечал за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охрану рубежей республики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92188" y="4939553"/>
            <a:ext cx="1380565" cy="3585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49906" y="4975412"/>
            <a:ext cx="1290916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674" y="4724400"/>
            <a:ext cx="2376339" cy="1676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944" y="396372"/>
            <a:ext cx="1089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ЗАКРЕПИМ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11259671" cy="371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>
                <a:latin typeface="Garamond" panose="02020404030301010803" pitchFamily="18" charset="0"/>
              </a:rPr>
              <a:t>Нападение с Запада было по причине нехватки земли.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>
                <a:latin typeface="Garamond" panose="02020404030301010803" pitchFamily="18" charset="0"/>
              </a:rPr>
              <a:t>Крестоносцы стремились распространить католическую веру.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>
                <a:latin typeface="Garamond" panose="02020404030301010803" pitchFamily="18" charset="0"/>
              </a:rPr>
              <a:t>Во главе Новгорода стоял князь.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>
                <a:latin typeface="Garamond" panose="02020404030301010803" pitchFamily="18" charset="0"/>
              </a:rPr>
              <a:t>Вече состояло из бояр.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>
                <a:latin typeface="Garamond" panose="02020404030301010803" pitchFamily="18" charset="0"/>
              </a:rPr>
              <a:t>Князь управлял войском.</a:t>
            </a:r>
          </a:p>
        </p:txBody>
      </p:sp>
    </p:spTree>
    <p:extLst>
      <p:ext uri="{BB962C8B-B14F-4D97-AF65-F5344CB8AC3E}">
        <p14:creationId xmlns:p14="http://schemas.microsoft.com/office/powerpoint/2010/main" val="31358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888" y="493059"/>
            <a:ext cx="1112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Александр Ярославович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1077834"/>
            <a:ext cx="2574327" cy="5071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26" y="1708546"/>
            <a:ext cx="4953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764" y="582759"/>
            <a:ext cx="8480611" cy="5718523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594847" y="1228165"/>
            <a:ext cx="2169459" cy="3854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95718" y="2626659"/>
            <a:ext cx="1371600" cy="21873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21"/>
            <a:ext cx="743888" cy="686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888" y="493059"/>
            <a:ext cx="1112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Александр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837" y="1301951"/>
            <a:ext cx="2574327" cy="5071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44" y="1301951"/>
            <a:ext cx="4134411" cy="3180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412" y="2399134"/>
            <a:ext cx="3030359" cy="39742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04847" y="555812"/>
            <a:ext cx="2052918" cy="4751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24166" y="493058"/>
            <a:ext cx="20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Невский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16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575</TotalTime>
  <Words>360</Words>
  <Application>Microsoft Office PowerPoint</Application>
  <PresentationFormat>Произвольный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Khristina Sopiga</dc:creator>
  <cp:lastModifiedBy>Надежда Пронская</cp:lastModifiedBy>
  <cp:revision>26</cp:revision>
  <dcterms:created xsi:type="dcterms:W3CDTF">2016-03-13T10:05:07Z</dcterms:created>
  <dcterms:modified xsi:type="dcterms:W3CDTF">2017-02-09T12:57:34Z</dcterms:modified>
</cp:coreProperties>
</file>