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notesMasterIdLst>
    <p:notesMasterId r:id="rId28"/>
  </p:notesMasterIdLst>
  <p:handoutMasterIdLst>
    <p:handoutMasterId r:id="rId29"/>
  </p:handoutMasterIdLst>
  <p:sldIdLst>
    <p:sldId id="256" r:id="rId3"/>
    <p:sldId id="301" r:id="rId4"/>
    <p:sldId id="279" r:id="rId5"/>
    <p:sldId id="290" r:id="rId6"/>
    <p:sldId id="275" r:id="rId7"/>
    <p:sldId id="260" r:id="rId8"/>
    <p:sldId id="262" r:id="rId9"/>
    <p:sldId id="286" r:id="rId10"/>
    <p:sldId id="287" r:id="rId11"/>
    <p:sldId id="266" r:id="rId12"/>
    <p:sldId id="306" r:id="rId13"/>
    <p:sldId id="294" r:id="rId14"/>
    <p:sldId id="277" r:id="rId15"/>
    <p:sldId id="292" r:id="rId16"/>
    <p:sldId id="269" r:id="rId17"/>
    <p:sldId id="302" r:id="rId18"/>
    <p:sldId id="295" r:id="rId19"/>
    <p:sldId id="270" r:id="rId20"/>
    <p:sldId id="291" r:id="rId21"/>
    <p:sldId id="288" r:id="rId22"/>
    <p:sldId id="298" r:id="rId23"/>
    <p:sldId id="300" r:id="rId24"/>
    <p:sldId id="283" r:id="rId25"/>
    <p:sldId id="304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D574-A4D8-4B21-902A-460EC5821AEB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38F8-9C01-4843-AB56-D7022181E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073B-856C-4E99-B25A-042672CF9555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464DC-228D-48AE-AEA3-19B3B5FFD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64DC-228D-48AE-AEA3-19B3B5FFD31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/>
                </a:solidFill>
              </a:rPr>
              <a:pPr/>
              <a:t>30.09.2014</a:t>
            </a:fld>
            <a:endParaRPr lang="ru-RU">
              <a:solidFill>
                <a:srgbClr val="DBF5F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BF5F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/>
                </a:solidFill>
              </a:rPr>
              <a:pPr/>
              <a:t>30.09.2014</a:t>
            </a:fld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6984776" cy="3096344"/>
          </a:xfrm>
        </p:spPr>
        <p:txBody>
          <a:bodyPr>
            <a:noAutofit/>
          </a:bodyPr>
          <a:lstStyle/>
          <a:p>
            <a:pPr algn="ctr"/>
            <a:endParaRPr lang="ru-RU" sz="5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2225" name="Picture 1" descr="C:\Users\1234\Desktop\autum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ВОПРОС      УРОКА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i="1" dirty="0" smtClean="0"/>
              <a:t>Мораль басни </a:t>
            </a:r>
          </a:p>
          <a:p>
            <a:pPr algn="ctr">
              <a:buNone/>
            </a:pPr>
            <a:r>
              <a:rPr lang="ru-RU" sz="5400" i="1" dirty="0" smtClean="0"/>
              <a:t>И.А.Крылова «Стрекоза и Муравей».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"/>
            <a:ext cx="7772400" cy="113665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Макет обложки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2555875" y="1773238"/>
            <a:ext cx="3311525" cy="4392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Arial" pitchFamily="34" charset="0"/>
            </a:endParaRP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2714613" y="1668463"/>
            <a:ext cx="30003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ru-RU" sz="2800" b="1" dirty="0">
              <a:latin typeface="Arial" pitchFamily="34" charset="0"/>
            </a:endParaRPr>
          </a:p>
          <a:p>
            <a:pPr eaLnBrk="0" hangingPunct="0"/>
            <a:r>
              <a:rPr lang="ru-RU" sz="2800" b="1" dirty="0" smtClean="0">
                <a:latin typeface="Arial" pitchFamily="34" charset="0"/>
              </a:rPr>
              <a:t>И. А. Крылов</a:t>
            </a:r>
            <a:endParaRPr lang="ru-RU" sz="2800" b="1" dirty="0">
              <a:latin typeface="Arial" pitchFamily="34" charset="0"/>
            </a:endParaRP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2928926" y="4929198"/>
            <a:ext cx="27860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Arial" pitchFamily="34" charset="0"/>
              </a:rPr>
              <a:t>Стрекоза и</a:t>
            </a:r>
          </a:p>
          <a:p>
            <a:pPr eaLnBrk="0" hangingPunct="0"/>
            <a:r>
              <a:rPr lang="ru-RU" sz="2800" b="1" dirty="0" smtClean="0">
                <a:latin typeface="Arial" pitchFamily="34" charset="0"/>
              </a:rPr>
              <a:t>муравей</a:t>
            </a:r>
            <a:endParaRPr lang="ru-RU" sz="2800" b="1" dirty="0">
              <a:latin typeface="Arial" pitchFamily="34" charset="0"/>
            </a:endParaRPr>
          </a:p>
        </p:txBody>
      </p:sp>
      <p:sp>
        <p:nvSpPr>
          <p:cNvPr id="249871" name="Line 15"/>
          <p:cNvSpPr>
            <a:spLocks noChangeShapeType="1"/>
          </p:cNvSpPr>
          <p:nvPr/>
        </p:nvSpPr>
        <p:spPr bwMode="auto">
          <a:xfrm>
            <a:off x="4067175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73" name="Line 17"/>
          <p:cNvSpPr>
            <a:spLocks noChangeShapeType="1"/>
          </p:cNvSpPr>
          <p:nvPr/>
        </p:nvSpPr>
        <p:spPr bwMode="auto">
          <a:xfrm>
            <a:off x="4067175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3428992" y="3071810"/>
            <a:ext cx="1257304" cy="1285884"/>
          </a:xfrm>
          <a:prstGeom prst="flowChartMerg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/>
      <p:bldP spid="24986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 rot="-5400000">
            <a:off x="4457700" y="2171700"/>
            <a:ext cx="228600" cy="9144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 rot="-5400000">
            <a:off x="4457700" y="-4457700"/>
            <a:ext cx="228600" cy="9144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1" y="762000"/>
            <a:ext cx="83820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страшно  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знать  чего-то.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Главное понимать,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 найти  нужную  информацию,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каких источников.</a:t>
            </a:r>
          </a:p>
        </p:txBody>
      </p:sp>
      <p:pic>
        <p:nvPicPr>
          <p:cNvPr id="25608" name="Picture 2" descr="D:\MD\Мои рисунки\boy_wor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19600"/>
            <a:ext cx="1990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работать в парах.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Работай дружно.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Спокойно высказывай своё мнение.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Уважай мнение другого.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Терпеливо выслушивай мысли других.</a:t>
            </a:r>
          </a:p>
          <a:p>
            <a:pPr marL="817563" indent="-27305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817563" indent="-273050">
              <a:buFont typeface="Wingdings" pitchFamily="2" charset="2"/>
              <a:buChar char="v"/>
              <a:defRPr/>
            </a:pPr>
            <a:r>
              <a:rPr lang="ru-RU" dirty="0" smtClean="0"/>
              <a:t>Вместе находи правильное решение.</a:t>
            </a:r>
          </a:p>
          <a:p>
            <a:pPr marL="817563" indent="-273050"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Памятка.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 Как называется басня? Кто ее автор? В стихах или прозе она написана?</a:t>
            </a:r>
            <a:endParaRPr lang="ru-RU" dirty="0" smtClean="0"/>
          </a:p>
          <a:p>
            <a:r>
              <a:rPr lang="ru-RU" b="1" dirty="0" smtClean="0"/>
              <a:t>2 . Кто является главными героями в басне?</a:t>
            </a:r>
            <a:endParaRPr lang="ru-RU" dirty="0" smtClean="0"/>
          </a:p>
          <a:p>
            <a:r>
              <a:rPr lang="ru-RU" b="1" dirty="0" smtClean="0"/>
              <a:t>3. Какими показаны герои басни? Прочитайте, как описывает их автор.</a:t>
            </a:r>
            <a:endParaRPr lang="ru-RU" dirty="0" smtClean="0"/>
          </a:p>
          <a:p>
            <a:r>
              <a:rPr lang="ru-RU" b="1" dirty="0" smtClean="0"/>
              <a:t>4.  Что осуждается в басне?</a:t>
            </a:r>
            <a:endParaRPr lang="ru-RU" dirty="0" smtClean="0"/>
          </a:p>
          <a:p>
            <a:r>
              <a:rPr lang="ru-RU" b="1" dirty="0" smtClean="0"/>
              <a:t>5.Какие незнакомые слова и выражения встретились в басне?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772816"/>
          <a:ext cx="83529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Голову вскружило.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 поле стоит мёртвая тишина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Зима катит в глаза.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Забыла обо всем.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 мягких </a:t>
                      </a:r>
                      <a:r>
                        <a:rPr lang="ru-RU" b="1" dirty="0" err="1" smtClean="0"/>
                        <a:t>муравах</a:t>
                      </a:r>
                      <a:r>
                        <a:rPr lang="ru-RU" b="1" dirty="0" smtClean="0"/>
                        <a:t> у нас.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Не хочется думать.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Оглянуться не успела.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Неожиданно наступила зима.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 ум пойдет.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Быстро прошло.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Помертвело чисто поле.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Тоскует.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1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Злой тоской удручена.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 мягкой траве у нас.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88640"/>
            <a:ext cx="746760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Соотнеси.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8433" name="Picture 1" descr="C:\Users\Admin\Desktop\p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1349695" cy="1584176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3786182" y="2071678"/>
            <a:ext cx="192882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00430" y="2714620"/>
            <a:ext cx="171451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286116" y="3643314"/>
            <a:ext cx="2500330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71868" y="3857628"/>
            <a:ext cx="221457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14678" y="3143248"/>
            <a:ext cx="242889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678893" y="2821777"/>
            <a:ext cx="321471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571868" y="5143512"/>
            <a:ext cx="264320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12037516">
            <a:off x="6443663" y="3644900"/>
            <a:ext cx="1663700" cy="2305050"/>
          </a:xfrm>
          <a:prstGeom prst="rect">
            <a:avLst/>
          </a:prstGeom>
          <a:noFill/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</p:spPr>
      </p:pic>
      <p:pic>
        <p:nvPicPr>
          <p:cNvPr id="924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Это важно знать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Ирония – тонкая , скрытая насмешка</a:t>
            </a:r>
          </a:p>
          <a:p>
            <a:r>
              <a:rPr lang="ru-RU" dirty="0" smtClean="0"/>
              <a:t>Аллегория –  иносказание.</a:t>
            </a:r>
            <a:endParaRPr lang="ru-RU" dirty="0"/>
          </a:p>
        </p:txBody>
      </p:sp>
      <p:pic>
        <p:nvPicPr>
          <p:cNvPr id="12290" name="Picture 2" descr="http://img0.liveinternet.ru/images/attach/c/4/82/412/82412198_g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500306"/>
            <a:ext cx="5429289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басни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«Ты всё пела? Это дело:</a:t>
            </a:r>
          </a:p>
          <a:p>
            <a:pPr algn="ctr">
              <a:buNone/>
            </a:pPr>
            <a:r>
              <a:rPr lang="ru-RU" sz="4000" dirty="0" smtClean="0"/>
              <a:t>Так пойди же, попляши!»</a:t>
            </a:r>
            <a:endParaRPr lang="ru-RU" sz="4000" dirty="0"/>
          </a:p>
        </p:txBody>
      </p:sp>
      <p:sp>
        <p:nvSpPr>
          <p:cNvPr id="16388" name="AutoShape 4" descr="data:image/jpeg;base64,/9j/4AAQSkZJRgABAQAAAQABAAD/2wCEAAkGBhQSEBUUEhQWFBUWGBgWGBYYGRgYHhoaGBgZGBoYHBoXGyYeHBojGRgcHy8gIycpLCwsGB8xNTAqNSYrLCkBCQoKDgwOGg8PGiwlHyQsLCwsKiwsLCwsLCwpLCwpLCwsKSwsLCwpLCwsLCwsLCwsLCwsLCwsLCwsLCwsLCwsLP/AABEIALsBDgMBIgACEQEDEQH/xAAbAAABBQEBAAAAAAAAAAAAAAAFAQIDBAYAB//EAEoQAAIBAgQDBQQGBwQIBgMAAAECEQMhAAQSMQVBUQYTImFxMoGRoSNCUmKxwQdygpKi0fAUFbLhJDNEU3PC0vEWQ2OTo7NUw+L/xAAaAQACAwEBAAAAAAAAAAAAAAACAwABBAUG/8QAMREAAgIBAwMCBQMDBQEAAAAAAAECEQMSITEEQVETIgUyYXGBFLHRkaHhM0JSwfEj/9oADAMBAAIRAxEAPwDaUsxpPUH2lmx9cchAkmdjEdf5Ydl6jKdS8hEkTE2+PTCKCBqi0xJEiSPPcxfDhZFVqQpN2gTA3IHIecYe1UVfGigKQCNIsAdifXzxfo8Edr+yv2m8Pvg3jEvZ3hiJUrZd/FoKugNgadQSPD919Y8hGFSyKLD02geaan2FYmB0N+ZgD4YcmSqXimx5eyefPbfG0SmAIAAHQWwuB9b6FaTD1CwGgiLzcRJ2uTyxGtje4mCRz9CcbWtXTUKbQzMJ0b22LEfZ88VMx2fpNsNB+7/I/lGCWVdynHwZmpTtqsFJIC6pNvn78NqMd4gG/OI8pwSzPZmoPZIYfA/O3zxRrZUqxARhY2YSdrnaPPywxST4Bp9xj1gYAEQL3Jk9fLHM9gNTGJtyUb29TgPXzxDldNWb2UQCAYkMYBtBPi57YjUVCyxQne1WqoGxYm2ozCkb4xz6tRdUx8cDauzSZTPIgqNqUOYRADtO557DmemDQzKUKQIOsmLiJbzJ6R/RJxhDWzI8dJaEqw8JNS0gxcR58uWH/wDicgTmcm4j69IrVHrIhh6YR+scnuv7jPQrubCh2gG7LpEwCL+cEb8tx+eHnj1MbTeTOk777eZxj07QZapAouS5ZRoYODBYAmHE2BJseWL9RyVEKIXcgdT9Y/hjbiccqtJozzTg6ZYqPT7z2mZNyRYmRcQfPFQth1GqVMiJgi4B39cRkY00Ksmp1mp3VhcXgz8ejD5YbUkMe8DSRN9zNwfFiMCwvJ9P88NOJRLODkXFiL/DDjvuDN5Hn188NqeQjyufxOFWI5z8o9I3nzwRR2uxEC8X5iJ2w0VLYkJAWbMTIg6rdGkW918RGppQkkQdxEkREHbmT9UydsUWSon1ipKzBIMX6Te+Oy+X1GNQXzYwPwxVEkmeX1ZiP12BnV9xTb6zDbDtMssNpCjxaVABtZQI9o7zyG+4nLLqO6Trz5+y7jVj7WSVaoAPkNTfdHU9B6+eJaVFmDECQokm1h78Ds/mZpVIUoVUsafpu0ydeoA+KfK18XMuoaLgAiQTtESNgd8HilOVuSrwVNJcE6pNl8XoD0k79MVQzT9Ur75/z9wxap0CwMRYajJAsPxwwEQbGes7dbRf44Y433BTHVKzNBYk2gE3sOh54RTY9eX5zfCPb2TqBgsBafTUB4xyPPbbDn0ydLSu6t9ofV+I+BnC4zaemXP7hONq0PSvpMrI8JB5zJudrWgRti/lzOW9Kp/wjA0EgEho5RJkg7+62CfD4/s5iZ7y8xvp5eUYKfBUeSzk+zrkTUbQCZ0i/X3Dc9d8Gstw9EjSNuZufnt7sJxJ6ioWpDUy+LRtrA3WeRPI9QJtOO4ZxJK9MVKZMHkRBU81YG4YcxjK8jlsNUaIOPV4pqg3q1KdIR0Zhq/gDYocWq9znqFUkhaimk3vZdP8Tj4Yv5tA+aoqf/LDVY8yDTX5M/wxS7a5fVlwRurWPMEo6j+Ij4YVJ0m/AUVvRfXiYOaNAC60hVZumptKrHnDH3DrheKcQKQtMaqj2UdPvHyH5dASBPB84pfM5k7OUA8woKgD1MfHF7geVZia9S7v7PkvKJ5H8I5k4FSt0iUWuG8NFIEk6ncy7ndjy9wFgOWLuOx2HAiYbUQMCCAQdwcPwhwDvsWAOK9j6NaD4kKmRBtcQQQdx5TyGBWe7KPTU92ivJmBv/HPyONnjownJHXyHGbjwefUKClXFWlEMtpAIseugg+nXzxQ0AOVBcDUSFYFhCtInUD0E3x6NxDhaVk0vI+8tiPQ4zjdnKtGp3nevVAtcLqvAvAk7C+M0sMoqx8cilyBco+ou0ASwFhA8Kjb9onFp7WDSLExMenqMRZfeoSSSajTNrgAWHIQBiU0zGoggTGqDE47uBVjj9jnZH72JTcgyDFiLdDv8sJpw4NaBtMzEeXrtyw2fPDxY404AJ3N+Rt7jY+Rw0gXkx0HXy8sSCB0a3nufhcfD1xGw58tsQglRtsKGLCTeABIGw2EwPnhHC6QZOqbiLAdZnfC0g2lonSILQbb2nrfELGONo/o+XXFKke8aQfApIBHMixK/MavWLmVt1FBUi4mRPu9N/PEVKotlSwAgQJgRbSo5RzJC+Z2wnK0vm48eQop9iyECqYIUeyRGw94gfjhuTyxAAVWqCZJIPiJ3Jaw+BxJKwulYYTLPDmLQR9RTvsDsMOrzUI1mTAEuYtyJG3vjCryy+WKX3/hB+1cuyGtlzzCryu1Pn6t5YiyFDQiox9kAEi8LcDncwPfGLARVaCoIFvCQPgQDbFSrl4PeKBrgA29oDkfSTH9RcYZYvVJ39lX/ZblBqki3UAm1xynf8d8LUdQhPiLTyiI5ARcsTEYp1qmpUA+syz+rI1D3yB6NixVXU0chc+/84t5CeqkHOf/AB5BivImXqTIZSrcriLG5BFmHKxsR6EyijFj5ut58LHxKYNoa4/XPTC2CQoMk7TpAjmsbN5x5EEHEWZqaaZZRLAFhynSJgjkZ8+Yi0HGaWrZT5TtPyMVcx4JXIJJgAdBMem84vcLrBqdTTt3i2uYs3M77YEV6+pAFJ8Q8PWDB/MCeRIwV4GgFN1GwKfg/wAPTGibt0uwuK7sNHtMgMGnVHuQ++Fcn5YpvmxRr99TYGjUIFUbaW2DEG4jczyDdBgt/clCI7mnH6i/ywB7R8ARU1UmKtypyTPULNwDzU+A+XtDkSlkjvKtvwbI6HsrCWVbXn6h3CJo9PYP4lsWuPH6A+TUz8Ki4zHBuLPRBcjvFJ+kcLK2tAqAxqHObTuV3wQ7Q9okaiBS8YYpJg2AddQjfUBvNli/IEvUjLG/z/cpwakgLwnM0u7pUmYLSX25592BTYfKCdoqE8sbfMcSRACWmRKgXJHUAcvPbHn3C0p93qVj3jO2kqNQg1GaykEs7OzEAQYAMiBJijkmy5D1qf0MSQIYgnc1IsPQDRcgkWwiGSa9sV+fH3DcYvdsK0e0+rMU6cQr6oMMdrSX9n2iqxe7YP4B8eywqUUq0jZPENP2CBOkDmsK4HVI54I8Lz3e0le07NFxI3jy5g8wQcbMbabjJ2xMq5Rbx2Ox2GgHRjsdhMQguOwmFjFEK2b4clT21BPXY/HALPdnHF6Z1gcjv8DY402Ow2OSUQXFMwi5cg6W8J56pEfKflhlQi0CLdSZPW/4Y3OYyiOIdQ3r+R3GA2c7Lg3ptH3WuPjv+ONEcyfItwrgz4KwZmbRtEc554YFnaLCdxy/H0xNnMhUpnxrHQ7j44hMu26KTe8ILDysNsOsGhlQiBvPWbR6R188IqzeNsNzGaLaAxkKIUWsOmH5ZnYaASV9orNrCZj0GJZKIamXLtAMLzAElz08l+JPkN7OWQKJUCByIne0mdz5kztilm86Q2lAGaJMmAo5TF5PIDpuMRnMvEgLE7GbxEiQbG4vHxxkydVhxyqT3NWPpM2SOqK2CWoQImevKOXnOI6+clvE0ta51MfgJZjHIfIXxTp8ZtDJAg+JQH36wA9o+yYvibJBGVqlMh9TGWHUGNPkBAt5TzwxZY5V/wDOQueGWJ+9E1NyTCqxJtLNomfuUvzbDmVhIMKRIIh7dd3OHvTUIpDSTOpfswbe4jHCpIbUNRMeIkyI/GRbEWCK3tv8sW5sE168OpQh9RKjTvr1K2wm0KbjaLzNjeVQKnJpEfWnaSwi3pvAGKDZdXckj2BA6EsLyOYCwL/aOEy+ZdNSXBFlgkyrTa/obH3mBOEwj6Um3x2Db1IvnMXuxECJvYGwBMgAE2ieuIqtPYyNxIEzbnERNzHWSDY47KtpILeK8lZMEcwesjckX6AAARLWNNthE2Eah6AGf3TP3TsoObk1WRbft9ylV+1gzg1YtYiO6U043upKgjrKj5Y1XClgVBIN12MjZsAOF5dUZ49ln1jTGzy1uUSTHK+DPZ+rqaoPqjTB6+1P9f0KTqNd2XVysN57tJSC/ROtRzsqnVHmwW+5AjckgDyFVsqACc451OrFUNlJA2dh4S17UwdI+8b4hfslUVNdPSzTq7kmAvlTcXRvQxytua3FuJMcs1OqC0FdDsPFTcMLVAN7Ew2x2aZk8qb93vX28f8AprjHa4hPJMaOWo5bLr42SYFhTVyWLHpv/wBzAIXtB2fq0KJpZeXGZ002sAUbWp1J0QjwxNvCZONB2UrQHo1F016Z+kvOsQNNRSb6dJFvqzHOS/OPrz9JBtTUuffJ/FU+OHVwwETdnezNPK01VQCwEaunkvQee559MGYwPz3GFpnSPE3QbCdtR5T0uTO2B1Slna6mHXLjl4ZY+6ZUeZM/dGCU4p6UVpb3YXyPDVolhTsjEto5Kx3K9Ad42m43OK2R4S1Gsxpkdy9zTMgo3VItpPQxFosAMDOEccq0mNLNnUyidUANH2iFGmon31Aj6yjfGmVwQCDINwRzHXBxlGW67AtOPI7HTjowmCBOx2OnHTiFi47DdWOJxZQ7HYScdOJZBcdhJwhbEsgjqCIIkYyPFMilSq1PLjSVMVKm6IfsKp9qpHKQqyJk+HGh4rmWSi5T24hJ+2xCrPlqIxiuMZyoHp8PybRUZZqVtzTTdnP/AKjkkzvLDmwI5vW9XkxJQxOpPv4S7jIwT5H8RSiv+j0SamYLUywHjfStRWYubLTESblRYAcsEcr2eNtbx5KB+LW+Xvxk6ucekv8AZ+GgU1k68ww1NUIMO89AbajMmygATinnK2eyi98M29WILI8wVJiQGLCPSD0xgxvq1j0Y8lXvb+Z/wSUserc1vH+FolLvKbnUGVYJBDS+krtYiSQR06YFLSIGqAQCJ25zy57YmpZ+nXo0XDAhlI0EWRjOpectAMsSSb7TiGvlmp7kkQDNjANxMDaOfLnzOND+H54Ytc3qffydLo+sin6b28DEQRPUi35/IfH1wxsmsd6HCOCBIIDG3MGzr5EGPLHZzNaVGhQzkQomxM+0TyUCJj88JTWBf2gIJgfHaYP/AH54RFyh7lsdSSjP2ss0c+ZUMsyY1LZdpkhjI6WnffBOo40rCwRMnrJkW6jbAuotgVA2E73N7898SZfP6SFIuZUGNXIyDvHhm5iIO1sdzouu9R6MnPZnD63oFjXqY+O6LKOEBJBa5aBuxJ2HmbAYqCiyJre7+00bRzC/dERPOPSLtFJYSNgxHqEa+LL1RpUVAW0HTYgQDJiYMkGcdOcbOTFlZK6nSQsiBInfqfKemEKyptINjb1Pzg4qUFFN2p7rcreLfD+oPXD8vV1SeWplH7J0k/vA4uMtS3I1RAaT+NCfCSCrc4YHvAfOVBn7xO+DnZ8AMwH2V+ROBudqKXpkDSQIMbEyFn4N8RgxwSuztpJkKvhsLCRz3jbfCIxUVJIZdtGizucWkAzjwyAzfZmwJ+7Np5SOUkBe19Eimr0lDVCyoVYwHQzKtPQAweXoSDoa9EOrKwBVgVIOxBEEfDGS79k7vK1TqanXphGO70TZST9oBtJ9PXHOyRUlTNEW07RXrcSg06y6u8o+B1PtMskFG+8DKero17YkXirNm6v9nXWziFe0KPCJ6bID0EidwC3tvw5qX+lUhBsKg5EyNL+swv7vTF/sNwkUKDkXNStVafuq5RB6BUGAindNhuqtBLhvDRThn8b9eQneJO/Vjc+W2CIq+WEOFUYbGoqkhbt8lfiHD0rrpqLMXUgkMp+0rC6nzGBuR4XmcuYp1ErUjJ0VB3bA9Q6Ar6jSAd7GZOYq5vi1Gl/ratOn+u6r+Jxfeyr7FmmxgahB5iZj3wJxxxnMz+kXIJ/tCt5Irt/hWMC6v6WckJgVm9KYE/vMMXuQ2y4eMefN+l6gphsvXGxvoBggEGC3MEH0OLOX/S7km9oVk9UB/wADHE3IbjHHGZo/pI4e3+0AfrLUX8VjFle3ORMf6VRv97+eLKDeFwEPbjIj/aqP74OG/wDjrI//AJVH97/LEogenCMcZ6p+kLIL/tKH9UO3+FTinV/SlkALVHb0pv8AmAMQiNLmcsKi6WmLGxgggggg9QQDjD1OGf2ehmKgcvVzVXT3tg2hm0rEWEU9TW/IYJVu2TOh7uiyAiA7uoPisCFp6us3IxH2vcLRUgWpujH9W9M/BXm3THI+ItrJjh5/Zf5GR+VtACvkNSGNSqPAoRinsjaQNxNhMdcC+IVScm6kmoxApgge2xaBAHOLnoQemD2Sz6rIqU20qGbVPtHVZFAuGMiS0bGOuKdfJk01BWCw8Km06h7I25arWnSR5YKHKTMengB8K4C9BizVEVGEM+ltQEgFAT4VDERr6DlONVmc7TpqskhzPhtJjbQNz59MUOHUmouxAVwrSy1NmY6i8kTBgi1+U3nDaaqzaqdM6jaLxBmF3K6bx6nrjrR6iWKNSXPDCabluWMpwsyXYgO14Aso5KOf+ZPnMmYEHUV0iw8MsOQ/W9ry5nFLOcWfLZ1crUIreGmC6rDamUH2RY+K9rwRvzN0fHGm+qAPftv+eCfTYOpWpbGrH1ebBtygdUrgSFaATMEgTH5+eI8w2tqYRfrU2aLgBTLGeWoCAOcnlODKgDUHDTBAHRgeY6WI9+JRkJVSou7R6mAPlp+BGAx/DY45qTlwOyfEpZIOOnkmylX6JosyKWU85bwt+K/DAvvGgkpYEXBB6+ke+1sFRllbX3XIaIJ3kqA/oTM9LdcLSVGDkmNIBP3wCp1ep2/aB646Mvoc1fUz3E6wVe8H/lAOf1YlvcRMHYxixwdyKIpiDq39Q7NPxnEPEMmxBeJDFgw66h4oA6hrrzsR4gJvZCAYYeyahYg8rgDpuRB88IhJ+o1LwG4rTaK9WRocWAcCbb+1z8hjRcAjW2xDLIYRMg+KQLqJItGM7xOAvSPERJiSDb4ED1GD3AioqELI1KWPkNQAE8+Z94wb5f4KXYzvEv0xiIy+XJbrUYR+6kk/EYz1PtHnMzmFaqwQm1NgqqKbhgaZjcjvCFOqbOcMMKoIiSTYCI2g2HOT+7ivUaVYwbADeNzq6H7Bxy3O9joekluGst2wzlQCjme7amx8bRpdVT6Rx4YHsoQbYKcN/SclOkiNla8qoBK6CCeZ3ESZPvwB4gt2cxqak4eNtbFKTEeTCprHk+K3DqepRVdQV3SmT7Z6tAtTHMfWNtpkfUfzE0Lg1nE/0hu1ENTovT1iUUldbD7fRE8zc8o3wDp9sM1ocU37lidQ1t30jmNTg6G8408jBuaeYy9bWzPp1TJJYmTaBGj0AG20YY2QYuNcIWBbQmyywEE789uXnilPywvSRXzdXNVoNfNVW1CYDECCSNgY3B5Yq/3LTBN2bzsPynBnKcOJa0FdUQZm0AiQOsxbDxwlwCCaZtF9YIMgztvaIPXEeX6hrEvAG/uimFBiZn6xkR1E23/qMKeC042MbbmOsb9MGBwqoPrUzvyYx58r4Z/dVSPbX4N/PA+qvIXp/QGZjIK51PLNAWSzGygKo35AAe7CVeD04X63hiJPhgsAp9wn3jBOpwxgJLrH6p/6sUqTkbxIY8vssRtfpglO+GC4pbUVf7ppxEcwd/Xnvz2wn9z0/vfHF3D3KwIN48UxvJ2/Zj3zi9TJpj4BtThSC8MfLV+Ft8Mo8PSSCjdRc/CxwTq19bliZJJZjbcnytzOFopMdTHxP9Ri9TK0rwD3ySAf6v3kkgeZvi3luGoSBpW+zNAFhuSf6vixsSCOojYzcfjyxBTzMoFJJCA6bWALE7m3nviW2XSQX4DrdKlJCAUAdJ2EyYjoGQmOhwc4nxKpVTSxA1SNKTEGxN7mAbeZFsCuA8PYamNzU0hQCDYTFwYkljt5YJGl4iY8QGk7yAJke6+N36WGRRlNe5LZ+DmznUmo8A7NGp4QqyDvvb1Yeyec7WPOMEcplEYnv2kaSAAoZQemkzbf/K+HZrOSigqBoDXG7X1X/rngfmWrmkSiop82NlmDuALgiJIicRYsHT7vkSuR9QCp4RamgvFgSPqjTyHl7uRxDm+0FShQp01pUSGnRU1wbeJQbQbkeyfENUATgnS0hWSJNrzBHnaxB/lBxT1aSNShwstpbZxJ8Mmd43OxcfZIK+rhGUNUt/H3HQnRYy/YFkz1HM1K5rMahap4QPpFUssQbLK7coHWw2nx+nUzdemDpXWe6qrtExDSIKl5iRHii1sQdpuI1kpolEsO/HiAEsTAPhIvqOsgxvgn2S4F/YqRbMJqq10b6OASKaxKaT7TGZKjkBY45EZSgtcpb8JLYbSmi1l83pYCsAZMagSqvNhczpaeRmeROwKU6xWkQt5ZdJ2gshVx62j3zjF9l+0fejuKwm0A7giQArT5kAE725nGoywKaUmU1q1zdRtubkQfURzx18XV76MvPkytOLJ8itmg3I0nyBZZ/hPyOHiprJcD6rIdreFglvSB6rhKTgd5p2NM26EQD8p+OIcvThwbeEhiOq2J+AO3SemOhzuUh2bzU+A6RbvIFoY3MDeIIXyIGKfDZWo6uZSFdV2OlQRo/VDLM73A6HE+d4aaj6GaDqOlgQCrmLrfeWEjmN7TgXTzbFwHgVFmk0bEAQHX7pIDRykdRhUmk0GuGFM3UFVDIhwGMgQCo8UQNiLx1HpghwHMAVIAk92CzDqdMIs8gNzztilVddNRqYK/RhYJ+sw0mPdqx3ZcHUSSB4Tv+zeN/Z0/DAZF7qXcuPFmB0t9r+H/ADw4k6Tfdk5dFrcp88TUX0MrDSxB1Qbix2YecfDEJNv2tvRf/wC8cs6rJM9V/wBUSYU0UNVugoO9MwPtPpQfs+WLGXrMxQqJ1gQosFAWQPJQLH85wP4xS+gvf6Mt/wDI5H8/fgrwkaalG2ynz2A5YXKtIMV7gnSyekhm8bclA6C4Uem7H4gYo50/TrH+7U382Y/lg5l0IoM4dhrWuzGFmEZgqhiuoDYROAmaMVz91EH+I/gcZ8crbG3ZZyqqFQEkFyY8QiSzELPdmGPIE3xO2XvdvjUH/SMHzwRamUpqwuKa+UkoJ2v7+RjFrs9nWqUfGQXplqbta5WIbpdSCfMnGCXUWnKPmmWsyS4MlQqK2q4CqdOo1B4iN4sLefPCPTIK2JBIEkkb9Abn5DzxbyvElFCuUhkqVqqoQYlfFqqCbFQeeJMzTnuSebpb3H54a5SUt+P8DceRSiyhxThgplDrZtWrwmIEBYI5/WO5OM5ltIJbSpJ7wGRPtFln1EyD6Y1nG2Br0x0Qn4uB+WMtlsyQjARDi8ifrBwR0Mjf1xt6WTeNNiZrcaEH2R8Bh3uGOMx5C5t1gb/DDp9nVcdJiRN78toxoBIKjQQeRsRc+YMD+r4jy+ZuRDHTYWItymYg+uJXqCSeSyflYfD8sPy9AmQokwWaPISxxZBrVSTeQTzJF585N+eJadK1o8MCJvewgeUe6RhGUaJm5JGnoIEGdt5+GIkqhoAMsYsLk25AXxZQb7PZog1FBju3BQjlqkwPQgkeuDChgC4Npgmb+IH33E/PAzgGRKp4vC1Rpv8AVFlWfcJPSTgnUyxDFLEg6bGZO1jjs49oJM5OSnJ0D81mIG0knSLWkmAL+dsZWjme7r6KjFkkESWKiajlfCN1kDlI1AjaDoON8PfQ+p9NNdbsujxggElQ0wL+UjAviHBWqVDTpkB1o0CJMbMytfyMN+zjLJZJbz57DmsapR/P3NBUCvTaorAFDDJOlgYmVI2PmJDAixBkVHqsJLklVuW0wwMeFWUWHOCPCST1xbzfCxTqkDxaY8SSVm7abXKSdQH1CRG9puHVaTZpKFQlaramGiTBCWTVFlgMxBEE+WOf1GXdrxz4M6jbok4LVrqaOhU78UXQo5IBZCika1Bg+GR1iPPFZ/7yqZqi2aQ0qKVFYhCunwy19LEt7PPBfhnB+8qMrk6DT8QEqyVGKNaR4TrUsBeNM7MMWeOIUVVnUxWpfxbwqD2mP+89Mc55IrJpSVmqKaiZBuzwpItQ2OZqroW8kau8nlCKvK+ptJJAABO5fMMS1OpOumdJncjkfyPmp64d2wz9FDSZnBl6aU9EEAaiKmxgQBf9kcsNz9D6IZhAF0Elx9wsiN+6Rq/746EIet07k+bFZVuPctSJIEyCpUnkwiVPXy2Pzw7K5nUQ1KW0jURG0DxAidoPwPvw+pJgm/LA2rR0PqX60AjkTyB6TyPI22axdJ1ml6J8CDUGhrrgr9rWJ/4NNh8wMAeO8NRHommZbxhj1MFR7gQ3wHQYN0c3FHvVN9Kr6EgKT6gJilxBFA0kEsKSheWlo1yZ5ycdOcdUHX4GxaTsjoMAgZrajqCgTssKSLDdvliTsnUUGZBOkiGW24uCPKOQx1ZB3YYXBJW1o9og85Gon93EfZweJl03iZvPspb0v8hi71NP6fwVxaMCuaAeDG3PYg2t6fLDe9AEkj2nvI5JRxM9O4gXAMR90aj/AAqw9+O0SI6s0e/Qv5Y5Vo6jYN47nRp0A3hVPlpUA+8sMaPg9SXo6iYCPAESJUG08pMx/PALtPRDamHJiR6FiPht8MH+HsO+pgCPA43m40SfIeWByP2bEherc0FUxlh/wKx971Kf88Z/M1JqV/X/AA0hH4n44O1m/wBHTzpKP3q1HAHu9T1urOV/hVfTGHB3GM2fAs/U1VqFVlZsuKQ1KNMhqer2ZMACBucYjPZ6tmKtTuhUcVm192JNgqqPCu50KCZkD8SXYSlqrZrM1jGlRTYsTvu7MSY9gKD6csD+A8Z/sddSPEFlL+HvKe0rq+tZTB5iDEzgunwwjnn+PsZ96BrUpVlMBlJVgV9llsVIsRB9ME+zvHjUZMvWs6ONJJ30/Vk3Nrgm/I8iV4y1GpWL5SnUGoE1NZNyb2UEwqi0i1+eJOyPDQaz1alFgwYBHqKVghWkKh6QPFc+kwNHUaFBt9uBkG21Rb4yfpyelJf8VQ/ljLUdWlbjYcj0HnjV9oI7yoQdqS//ALDjPZOgGBlgpCysz4iIhR0JvGA6X/TQ6fzEDT1+X+eI2ot9s+4KPyxYZcLU3kWHTePK+NAJWRRpZWa4FvvA2PoReevvxJls6VuG0NcGDBuIPuIJ9xx1RVJJIFpPWB7/AEwtCnGwv06eVsWUN1hrA+vp/VsWqGWVCrPTOhg+nTCkxKyDHJiMQ1dvS4w8Pq0gkheUyQAxkmPnbEKDfYrLd5WaiWgFDUXmAVIDAdJ1A+442o7KibVGH7I/njPfo94Qe8eufYANNG5MSQWIm8AKB+0RyONyUxrhlkopGKcY6mZPtJ2dlVU1SxrVaVMysk6nBY7/AGFbFPiWSNHPFmdWH9jaNS76aqqq2O8uIOLvaziRR6DU1dxSepUYqsgFKbooloX23PO2nGa49xA1MyjhjUVVqLGpCfFUBUHQNI8Kjc7wYneSzSSsH03LaKLtIAgTOom55RAJIkSDeI+9hmU4i1PMOTRRqVRWXv6S/TUwwNzfxAHkByB8i2jmldAyrG5nY2EkNe8M0W6HfFjKZfxmSNIu3LpA94UEgn8ccqW92ZYycZAdRkyMrlv7RWpCm5cuaTKtVmI8UkgrtpDERB5YI8U4bmDmWetXWpRzBrU6Sq5MBkLpAiFMUwLTJwQ7gVGWufqF6dJurtapUX9RVKg/abykw0uw9KpWU5cLQNFS2tRu5jugeZEhieZEfawah7lXg0qdqgRxgUMhkaVP+ytWNQsyVK4UDUQCWCg6gQrQBA9cayhwiqcsAFZpTYkSdT0ze/NVnFXM5te40V0VDRJaD4tJuXW/QEVARuo2tgx2F4zTr5dkRg3csUt9k+JN+QBK/sY3dPJQtLvuC3qA3BKpCKXWShZGDdVLJfztOHV8rqUgzGxPrsRzmfnGHUFIq5hTyr1PgxD/APNh2dIuRYcscjJtL8iHsUctn2SVMeI6T5VFBggefL9nrglnWJqMoYEM+3mp0An3YGVapSoSN4Vx+shj/oxvkp02CuFW8MDA53nHZ6PqPZT7FxjqMTwvU6strBxBMSVabec3+OLnZKWNQrvqZb9F0f8AUP3cXuD8MoutUFQSlZ0JkjbSYsfPCdnuGgVMxBZQtVlABm1jzG8/hjRHIqSGuDPOe80VAzbI4LDlAPiHwkYcmVKVaafZqEE+SVmv+6k4Jcf7J5jLgkUxVTbWh2HmpEged8UMzXL1lY88uXJnZmpPPzfHLkmmdBtPdAriNZjTVSSbqqjpqcEge8k4OZJCK9OQR4XPqCyAH03xmM7Vdq9LUoUF1gKIFiBO5v8AzxqsnUmreTpQgAzaWBtPK2Ky7IOG7Czn6GlP+7p//ZTP5HAfJgPUZWAZXrFGB2IaqEIPkRg3mLJR/UofHVP/AC4zlGqVJcaZFXV4jAnvzEnp54yYOGFIip8ZXuEyiDSUeo1RQIurCAfRp96rjP8AHcx9JpmwUAifftztGC3GuJaK7VDoqNV8RakpRZBiAWuwiDq5kk9MQcA7NVM2zVmdaKCSHeILj2VAJuAYnyHMnG2GnGtb2/lmZvakbrszny3DmRgFq0W7ioLAyrKFJjnoI94OLeeqeNL/AG/wH88Z1FzLu9VaRp1agXvYA7uqymzDVcG07EdGuQUyWZzS1VNWnVdTczJ06t2kC36vlYDHIn09uUotd3V/Q14W4cofxtpaqP8A0x+D4zgziADxL03/AJY0edzNNnr6WDQqi3/D2wFK/njodOqgkyTduyNM0G2k+4/njqtVtMAE84JG/wAegxYqKmhSpYt4tYIsL+GDztM4jdLCJJvI/C83tjQAVvaQxvBBm1459OXuxYo1YhlJB3kGCNwflbEJoeKzEWEgR53uDibhvB3q+wj1JM2UsB7wNIOLqym6IqpgRzNh/XlvhooAW1MQPMcvKII8sGqXYrNH2cuy+ulf+bF9ewdcgajTSPtaxNybnSRzjflglCXYFzj5NX2N40uZoQQFqUoRlUQsR4WUcgQDbkVIwfKYzHZPszWy9arVqMjd6ijwsTcMzEnwgH2uXnjR1KzQfAQeWxExaSskCecY0JOtzI6vY8i4hUDZms0llNV2AJ5a2FukxPvxyzy58pm07EeoHyxVqZd8u2jMLocIAdVhMnxK2zdbTvfE+VV6kikNUXkyq2IkBoMm42/78+adnoceXFixptoK8IsjLYadUk8g7F5gjebfsnFikNdVKAJAaopqnZiruFVVjyEE8tPXFahw8BSKty9nidp0EAxIA1TNrn0GJqbslUiZaF7tjuWSXAbzJv08JwEWtVnlsri8jceLDvHc0BXSlSUGFFKlTXbVcsBFgFASTyjyONDk8r/Z6YUAHmzlgNTHc39IHkAOWM3wjiCLm6RBmjWBemTurvqhW8w3ep6wMbjHQxw5k+Q15MT2syIcNWCOsqKdUlbFCTpqA9abGf1S3ljHfo5qVcpmmNQaaTfQ1CbAMGAU+UMRc/Vecet8X0/2erqEr3bz5jSZGML2nyFSnklzNNAx0aaysJlJbTUtzAaD91r+ziNOPyl79i3Wr/6RmbR9KBFrE0qRwlTMHQwgGRz8rgjocAOzNZ3oq9Ri7PUJJO5CpoEnrFMX/ngxn8zMk8yZ5bbm39Xxysq97ozy5ZQrN9LSPQOPjoH4xjccFzqnK0iWAhdNzHskr/y4wVSp9IBzFMt79SH4+H5HG47I1A2V0/Zeqp/9xmHyYY19L4+geIpdms8ne5xC6ajmqhVdSyVKU4IEyRY38jiz2cQd/nI3FbSf3Vcf/Yfli8OD05JCgAmSuldM8mAI8LTeR75xBk+AGnWq1ErVB3p1upFMrqhV1DwSDCgbx5Y2x5RooNtjyniXD4pGuDGpSmnkBNEyOghiCMep5h4Rj0BPwGMhwWkGGXVoae9kRbTGmDPXu4+OE5lbSCxutzzWuPFT2kVFM+/B3h6E1njnTHx1HA/tlkP7JnFpD2CwqIT9jpPUNI9ADzx1PiBDGoHFMgBb6YYC4LA8/SD8ThGSDo1xmg8+ccmkGRVjQkamY+AP4p06bz1tbAAoGpaWMBtAJ6a6gk3ts04u0u1dLZjJ5MgLL77Ei3mcCVzY7lYl2+jkCQPCyMbxA2M3wrHBrtRba7Goq8DyEg1C1UjYEsB/CFB+eLVDP0aIjL5dV87L+AJPxxkj2hfZRRX9o1D/AAwMQ1MzVf2qtX0Re6Hxsfnhf6Zy+dv+pepLg2OY4tWiZCDyUD5uTgPm+M0QQalcO15EmoRvyEjaDaMD+G9lKuYM06BqD/eVHJX95pB/ZnGuyP6PAoHeVAPKkoHu1MDP7oxU44enVyK9SzL1eNI9qa1CWUgkrpAHS+/X3+ow7IcOqVmimjVOpWIHqzEKL9Tj0DK9mMvT2pBvNyWJ/eMYK0lAAVRAGwFgPIRtjJL4jBbQX9QW2Y/h/wCjqqwBqulPyWah+MhR88Hsp+j7LJ7euqfvNA+CR85wXC+uHrUPXGvH8Rh/uiJlqfcq0eymVVtQoU5G0qpjzuJJ8zOC4W0DFUVmw9a55jG2HxDFLbgS4snx2GCrhdeNSzQfDBpjiMNIx2vCE4LUnwQB9q6f0GrkjIx9J0n5NPuxj6bEM3MiSLjkBa9zdfnj0bMZcVEZGEqwKkdQRB+WMBnUeg/dPZx7DGy1lHMHbVG67g3uMYOoi1LUgMqfJYzuUHeusmGBqIQfap1TqsNiQTp9y9cUs1RLATYnwavsuDKP6a/8UdcXclnaNSn3FfUFS9Oosh6M/VYCSAORgqRANgCVzeQLylJkzFtQNN01ryVmQsIg8xY9BthTxu9UeP2Acb3QI0GQwhadSe8XnTqMQNanycCfPxdcei8B4qK9FWkax4aig+y4swI3FwSJ5EY87RwyOKgKhmJMgwNahiNQtIZjzxFwbLB6lR9E1ZUlkDavZCkgoJjXTYjDsWVwu1ZE2j1LO5NaqFHnSYkbSAZg+XXEVTiNLuqjalZKYbXFxCrJHQ2xm6XAqtYeJSF61iz/AARiZPkdPvwnHKq01TJ0rqIesxuYmVUx9Z2G22lYAuMaPV9rk1Qd9wPkqfd0UXSAQslRaC0nSPeSIwucrM8ByCQAkxeLFpPO2ke/EwdfEGVi0giLKSQbNe9oMjpOKdaoEWRc+ynmdyfQmWP3VnHLd/1ElNan0jttBCX5gSPhrZvhg32a4+mXcpUOmlUIh/qrUUaTq+yHAEHaV+8MCky5VY9rSCIjcGSWJ5c/4t8SUqMyG8VoNpBgAC3W9/8AtDMeTQ7Li9Ls3fE+MLSHhhnOyzFvtMRML589hi1w7OCrTSoBGoTHQ7Ee4yPdjzmgujwU6aiSIRQBqYxEwAN7c/ZPLHoPC8p3VJKYvpWCep3Y+9iT78dDBNzbfYdGWol4lUihU8kf/CcZrs681aPpUH7r1/54P8Y/1Fb/AIdT/AcZ/spRisnktc//ADH+fzxeX54jIvZkf6SezBzVOm6e3TLxuJUrqIkX+pI+HPGPX9GmZADKlJgRIZSHJB2I7xhj2MpOESlExzMx0nf539+DcLLU6PFc72fq0gBUFVTebaB6ezpO02PPyxSThizDCSL+MsZ8oab/AAx7yaYIg3xn+L9iKFYEoO6fkV9n3ptHpBwt4pLgbHLHuead1UanTRULDUyUwqiSbMVkbgTN9pONnwDsIqQ+bio+4oi6Jz8X229beR3wZ7LdmVyoOo66pnxQBAtZQOXnv6bYPNRB3GFzxZHD2Vf1Blkt12KTH4chyw0Je+LZyvQ4aaBx57L8P6jVqmr/ALlqa7EAXChcSFMcBhHpNOmi9Q0Ljow+MLow+OGT4KsYBiQLhdOFAxsxYNPILYoGOIwuOONulJADMLOOxxxadcFnKcdXy6uNLqrjowBHwOFUYeMPg33KYNq9msqxBOXpEjbwC3pbFPhPFKTI2mkcsSWUK9Mox02DEAbHcXOD84WcaY0CZDIU6uXrV6ndOaGnUdKkszE6gKajxGCzAyAICxMHC8EZl4jX006ndVEVteghQ0641GJk1H9I88ax3ABJIAFyTaPPGcz/AGjapbL+FedYjf8A4anf9ciOgbC3oxK2wW6RZ4txw0ZQQ9U3VRsiwPFUPSZIG52GxOMotJjr06naS7EgHWTYs1ojlHKBEQMXBSifMySbknmSTcnzwzTp3MatgJLN5AC59BOObkzvLIU5WVRQiwnzvsOd+p58gPdOg7P8G/8AOcbiEBGyndo5SLAdJ+0QEyvZtnQlyaMg6QApIPJ2BkGDcKZvv0BrK5NlABqarASVuY5yzHfGvp8Fe6fIcI1uzOcT7J1AZoEEckYkED7Ib6y+Rgj7WKuU7M12IBQUwOrAxeYUU5JEgGCQNsazP5Wo1PTSqFG1AliASVmWUGPCSLBoMdMPy9OoBDRHXUzH5rfD/wBPj5CcU2UuGcBSjeS7/abl5KPqj5+eCKWO2KvF8rWelFCoKb6lMkbqDLLMHSSLTBjph+UpVB7UfvE/OMOhFLgLjgi7RVVXLVdTBZRwJIEnSbCdz5YCdmK4FYliB4apkwLd6v8AMY0+eyyuhV1V1O6sAw+BtgYOB0DmFc0kLU0UIdI8MEgQNrcumEzXvTCXDDQbnh04YTjjthwI+cdOGY4YlkoVkn3bHDKFbVM2IMEee/zBB9+H4pIYzLDrSUn1DOAfhiWQvzjsNwuIQ4jDGp9MPwmFTxxnyi0QFcOxLhkYxPpVB2grOwk444Q4pxogurHYQYXESIcMdjhjjh0Yogow6cMGOGGxRQ4thQ2K5N8Sk2wSLoh4jw9K6aKgkSDuRcbG2KB7Mr/vao/9s/jTwXGFxbhGfzIGgOOzKTJqVSOkoo/gQH54vZPh1OlPdoFJ3O5PqxufecWMKMXGEY8IlI6cdhpxwwZY6cLipkKpamCTJ8XyYj8Bi1iEOwowmOXFrk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hQSEBUUEhQWFBUWGBgWGBYYGRgYHhoaGBgZGBoYHBoXGyYeHBojGRgcHy8gIycpLCwsGB8xNTAqNSYrLCkBCQoKDgwOGg8PGiwlHyQsLCwsKiwsLCwsLCwpLCwpLCwsKSwsLCwpLCwsLCwsLCwsLCwsLCwsLCwsLCwsLCwsLP/AABEIALsBDgMBIgACEQEDEQH/xAAbAAABBQEBAAAAAAAAAAAAAAAFAQIDBAYAB//EAEoQAAIBAgQDBQQGBwQIBgMAAAECEQMhAAQSMQVBUQYTImFxMoGRoSNCUmKxwQdygpKi0fAUFbLhJDNEU3PC0vEWQ2OTo7NUw+L/xAAaAQACAwEBAAAAAAAAAAAAAAACAwABBAUG/8QAMREAAgIBAwMCBQMDBQEAAAAAAAECEQMSITEEQVETIgUyYXGBFLHRkaHhM0JSwfEj/9oADAMBAAIRAxEAPwDaUsxpPUH2lmx9cchAkmdjEdf5Ydl6jKdS8hEkTE2+PTCKCBqi0xJEiSPPcxfDhZFVqQpN2gTA3IHIecYe1UVfGigKQCNIsAdifXzxfo8Edr+yv2m8Pvg3jEvZ3hiJUrZd/FoKugNgadQSPD919Y8hGFSyKLD02geaan2FYmB0N+ZgD4YcmSqXimx5eyefPbfG0SmAIAAHQWwuB9b6FaTD1CwGgiLzcRJ2uTyxGtje4mCRz9CcbWtXTUKbQzMJ0b22LEfZ88VMx2fpNsNB+7/I/lGCWVdynHwZmpTtqsFJIC6pNvn78NqMd4gG/OI8pwSzPZmoPZIYfA/O3zxRrZUqxARhY2YSdrnaPPywxST4Bp9xj1gYAEQL3Jk9fLHM9gNTGJtyUb29TgPXzxDldNWb2UQCAYkMYBtBPi57YjUVCyxQne1WqoGxYm2ozCkb4xz6tRdUx8cDauzSZTPIgqNqUOYRADtO557DmemDQzKUKQIOsmLiJbzJ6R/RJxhDWzI8dJaEqw8JNS0gxcR58uWH/wDicgTmcm4j69IrVHrIhh6YR+scnuv7jPQrubCh2gG7LpEwCL+cEb8tx+eHnj1MbTeTOk777eZxj07QZapAouS5ZRoYODBYAmHE2BJseWL9RyVEKIXcgdT9Y/hjbiccqtJozzTg6ZYqPT7z2mZNyRYmRcQfPFQth1GqVMiJgi4B39cRkY00Ksmp1mp3VhcXgz8ejD5YbUkMe8DSRN9zNwfFiMCwvJ9P88NOJRLODkXFiL/DDjvuDN5Hn188NqeQjyufxOFWI5z8o9I3nzwRR2uxEC8X5iJ2w0VLYkJAWbMTIg6rdGkW918RGppQkkQdxEkREHbmT9UydsUWSon1ipKzBIMX6Te+Oy+X1GNQXzYwPwxVEkmeX1ZiP12BnV9xTb6zDbDtMssNpCjxaVABtZQI9o7zyG+4nLLqO6Trz5+y7jVj7WSVaoAPkNTfdHU9B6+eJaVFmDECQokm1h78Ds/mZpVIUoVUsafpu0ydeoA+KfK18XMuoaLgAiQTtESNgd8HilOVuSrwVNJcE6pNl8XoD0k79MVQzT9Ur75/z9wxap0CwMRYajJAsPxwwEQbGes7dbRf44Y433BTHVKzNBYk2gE3sOh54RTY9eX5zfCPb2TqBgsBafTUB4xyPPbbDn0ydLSu6t9ofV+I+BnC4zaemXP7hONq0PSvpMrI8JB5zJudrWgRti/lzOW9Kp/wjA0EgEho5RJkg7+62CfD4/s5iZ7y8xvp5eUYKfBUeSzk+zrkTUbQCZ0i/X3Dc9d8Gstw9EjSNuZufnt7sJxJ6ioWpDUy+LRtrA3WeRPI9QJtOO4ZxJK9MVKZMHkRBU81YG4YcxjK8jlsNUaIOPV4pqg3q1KdIR0Zhq/gDYocWq9znqFUkhaimk3vZdP8Tj4Yv5tA+aoqf/LDVY8yDTX5M/wxS7a5fVlwRurWPMEo6j+Ij4YVJ0m/AUVvRfXiYOaNAC60hVZumptKrHnDH3DrheKcQKQtMaqj2UdPvHyH5dASBPB84pfM5k7OUA8woKgD1MfHF7geVZia9S7v7PkvKJ5H8I5k4FSt0iUWuG8NFIEk6ncy7ndjy9wFgOWLuOx2HAiYbUQMCCAQdwcPwhwDvsWAOK9j6NaD4kKmRBtcQQQdx5TyGBWe7KPTU92ivJmBv/HPyONnjownJHXyHGbjwefUKClXFWlEMtpAIseugg+nXzxQ0AOVBcDUSFYFhCtInUD0E3x6NxDhaVk0vI+8tiPQ4zjdnKtGp3nevVAtcLqvAvAk7C+M0sMoqx8cilyBco+ou0ASwFhA8Kjb9onFp7WDSLExMenqMRZfeoSSSajTNrgAWHIQBiU0zGoggTGqDE47uBVjj9jnZH72JTcgyDFiLdDv8sJpw4NaBtMzEeXrtyw2fPDxY404AJ3N+Rt7jY+Rw0gXkx0HXy8sSCB0a3nufhcfD1xGw58tsQglRtsKGLCTeABIGw2EwPnhHC6QZOqbiLAdZnfC0g2lonSILQbb2nrfELGONo/o+XXFKke8aQfApIBHMixK/MavWLmVt1FBUi4mRPu9N/PEVKotlSwAgQJgRbSo5RzJC+Z2wnK0vm48eQop9iyECqYIUeyRGw94gfjhuTyxAAVWqCZJIPiJ3Jaw+BxJKwulYYTLPDmLQR9RTvsDsMOrzUI1mTAEuYtyJG3vjCryy+WKX3/hB+1cuyGtlzzCryu1Pn6t5YiyFDQiox9kAEi8LcDncwPfGLARVaCoIFvCQPgQDbFSrl4PeKBrgA29oDkfSTH9RcYZYvVJ39lX/ZblBqki3UAm1xynf8d8LUdQhPiLTyiI5ARcsTEYp1qmpUA+syz+rI1D3yB6NixVXU0chc+/84t5CeqkHOf/AB5BivImXqTIZSrcriLG5BFmHKxsR6EyijFj5ut58LHxKYNoa4/XPTC2CQoMk7TpAjmsbN5x5EEHEWZqaaZZRLAFhynSJgjkZ8+Yi0HGaWrZT5TtPyMVcx4JXIJJgAdBMem84vcLrBqdTTt3i2uYs3M77YEV6+pAFJ8Q8PWDB/MCeRIwV4GgFN1GwKfg/wAPTGibt0uwuK7sNHtMgMGnVHuQ++Fcn5YpvmxRr99TYGjUIFUbaW2DEG4jczyDdBgt/clCI7mnH6i/ywB7R8ARU1UmKtypyTPULNwDzU+A+XtDkSlkjvKtvwbI6HsrCWVbXn6h3CJo9PYP4lsWuPH6A+TUz8Ki4zHBuLPRBcjvFJ+kcLK2tAqAxqHObTuV3wQ7Q9okaiBS8YYpJg2AddQjfUBvNli/IEvUjLG/z/cpwakgLwnM0u7pUmYLSX25592BTYfKCdoqE8sbfMcSRACWmRKgXJHUAcvPbHn3C0p93qVj3jO2kqNQg1GaykEs7OzEAQYAMiBJijkmy5D1qf0MSQIYgnc1IsPQDRcgkWwiGSa9sV+fH3DcYvdsK0e0+rMU6cQr6oMMdrSX9n2iqxe7YP4B8eywqUUq0jZPENP2CBOkDmsK4HVI54I8Lz3e0le07NFxI3jy5g8wQcbMbabjJ2xMq5Rbx2Ox2GgHRjsdhMQguOwmFjFEK2b4clT21BPXY/HALPdnHF6Z1gcjv8DY402Ow2OSUQXFMwi5cg6W8J56pEfKflhlQi0CLdSZPW/4Y3OYyiOIdQ3r+R3GA2c7Lg3ptH3WuPjv+ONEcyfItwrgz4KwZmbRtEc554YFnaLCdxy/H0xNnMhUpnxrHQ7j44hMu26KTe8ILDysNsOsGhlQiBvPWbR6R188IqzeNsNzGaLaAxkKIUWsOmH5ZnYaASV9orNrCZj0GJZKIamXLtAMLzAElz08l+JPkN7OWQKJUCByIne0mdz5kztilm86Q2lAGaJMmAo5TF5PIDpuMRnMvEgLE7GbxEiQbG4vHxxkydVhxyqT3NWPpM2SOqK2CWoQImevKOXnOI6+clvE0ta51MfgJZjHIfIXxTp8ZtDJAg+JQH36wA9o+yYvibJBGVqlMh9TGWHUGNPkBAt5TzwxZY5V/wDOQueGWJ+9E1NyTCqxJtLNomfuUvzbDmVhIMKRIIh7dd3OHvTUIpDSTOpfswbe4jHCpIbUNRMeIkyI/GRbEWCK3tv8sW5sE168OpQh9RKjTvr1K2wm0KbjaLzNjeVQKnJpEfWnaSwi3pvAGKDZdXckj2BA6EsLyOYCwL/aOEy+ZdNSXBFlgkyrTa/obH3mBOEwj6Um3x2Db1IvnMXuxECJvYGwBMgAE2ieuIqtPYyNxIEzbnERNzHWSDY47KtpILeK8lZMEcwesjckX6AAARLWNNthE2Eah6AGf3TP3TsoObk1WRbft9ylV+1gzg1YtYiO6U043upKgjrKj5Y1XClgVBIN12MjZsAOF5dUZ49ln1jTGzy1uUSTHK+DPZ+rqaoPqjTB6+1P9f0KTqNd2XVysN57tJSC/ROtRzsqnVHmwW+5AjckgDyFVsqACc451OrFUNlJA2dh4S17UwdI+8b4hfslUVNdPSzTq7kmAvlTcXRvQxytua3FuJMcs1OqC0FdDsPFTcMLVAN7Ew2x2aZk8qb93vX28f8AprjHa4hPJMaOWo5bLr42SYFhTVyWLHpv/wBzAIXtB2fq0KJpZeXGZ002sAUbWp1J0QjwxNvCZONB2UrQHo1F016Z+kvOsQNNRSb6dJFvqzHOS/OPrz9JBtTUuffJ/FU+OHVwwETdnezNPK01VQCwEaunkvQee559MGYwPz3GFpnSPE3QbCdtR5T0uTO2B1Slna6mHXLjl4ZY+6ZUeZM/dGCU4p6UVpb3YXyPDVolhTsjEto5Kx3K9Ad42m43OK2R4S1Gsxpkdy9zTMgo3VItpPQxFosAMDOEccq0mNLNnUyidUANH2iFGmon31Aj6yjfGmVwQCDINwRzHXBxlGW67AtOPI7HTjowmCBOx2OnHTiFi47DdWOJxZQ7HYScdOJZBcdhJwhbEsgjqCIIkYyPFMilSq1PLjSVMVKm6IfsKp9qpHKQqyJk+HGh4rmWSi5T24hJ+2xCrPlqIxiuMZyoHp8PybRUZZqVtzTTdnP/AKjkkzvLDmwI5vW9XkxJQxOpPv4S7jIwT5H8RSiv+j0SamYLUywHjfStRWYubLTESblRYAcsEcr2eNtbx5KB+LW+Xvxk6ucekv8AZ+GgU1k68ww1NUIMO89AbajMmygATinnK2eyi98M29WILI8wVJiQGLCPSD0xgxvq1j0Y8lXvb+Z/wSUserc1vH+FolLvKbnUGVYJBDS+krtYiSQR06YFLSIGqAQCJ25zy57YmpZ+nXo0XDAhlI0EWRjOpectAMsSSb7TiGvlmp7kkQDNjANxMDaOfLnzOND+H54Ytc3qffydLo+sin6b28DEQRPUi35/IfH1wxsmsd6HCOCBIIDG3MGzr5EGPLHZzNaVGhQzkQomxM+0TyUCJj88JTWBf2gIJgfHaYP/AH54RFyh7lsdSSjP2ss0c+ZUMsyY1LZdpkhjI6WnffBOo40rCwRMnrJkW6jbAuotgVA2E73N7898SZfP6SFIuZUGNXIyDvHhm5iIO1sdzouu9R6MnPZnD63oFjXqY+O6LKOEBJBa5aBuxJ2HmbAYqCiyJre7+00bRzC/dERPOPSLtFJYSNgxHqEa+LL1RpUVAW0HTYgQDJiYMkGcdOcbOTFlZK6nSQsiBInfqfKemEKyptINjb1Pzg4qUFFN2p7rcreLfD+oPXD8vV1SeWplH7J0k/vA4uMtS3I1RAaT+NCfCSCrc4YHvAfOVBn7xO+DnZ8AMwH2V+ROBudqKXpkDSQIMbEyFn4N8RgxwSuztpJkKvhsLCRz3jbfCIxUVJIZdtGizucWkAzjwyAzfZmwJ+7Np5SOUkBe19Eimr0lDVCyoVYwHQzKtPQAweXoSDoa9EOrKwBVgVIOxBEEfDGS79k7vK1TqanXphGO70TZST9oBtJ9PXHOyRUlTNEW07RXrcSg06y6u8o+B1PtMskFG+8DKero17YkXirNm6v9nXWziFe0KPCJ6bID0EidwC3tvw5qX+lUhBsKg5EyNL+swv7vTF/sNwkUKDkXNStVafuq5RB6BUGAindNhuqtBLhvDRThn8b9eQneJO/Vjc+W2CIq+WEOFUYbGoqkhbt8lfiHD0rrpqLMXUgkMp+0rC6nzGBuR4XmcuYp1ErUjJ0VB3bA9Q6Ar6jSAd7GZOYq5vi1Gl/ratOn+u6r+Jxfeyr7FmmxgahB5iZj3wJxxxnMz+kXIJ/tCt5Irt/hWMC6v6WckJgVm9KYE/vMMXuQ2y4eMefN+l6gphsvXGxvoBggEGC3MEH0OLOX/S7km9oVk9UB/wADHE3IbjHHGZo/pI4e3+0AfrLUX8VjFle3ORMf6VRv97+eLKDeFwEPbjIj/aqP74OG/wDjrI//AJVH97/LEogenCMcZ6p+kLIL/tKH9UO3+FTinV/SlkALVHb0pv8AmAMQiNLmcsKi6WmLGxgggggg9QQDjD1OGf2ehmKgcvVzVXT3tg2hm0rEWEU9TW/IYJVu2TOh7uiyAiA7uoPisCFp6us3IxH2vcLRUgWpujH9W9M/BXm3THI+ItrJjh5/Zf5GR+VtACvkNSGNSqPAoRinsjaQNxNhMdcC+IVScm6kmoxApgge2xaBAHOLnoQemD2Sz6rIqU20qGbVPtHVZFAuGMiS0bGOuKdfJk01BWCw8Km06h7I25arWnSR5YKHKTMengB8K4C9BizVEVGEM+ltQEgFAT4VDERr6DlONVmc7TpqskhzPhtJjbQNz59MUOHUmouxAVwrSy1NmY6i8kTBgi1+U3nDaaqzaqdM6jaLxBmF3K6bx6nrjrR6iWKNSXPDCabluWMpwsyXYgO14Aso5KOf+ZPnMmYEHUV0iw8MsOQ/W9ry5nFLOcWfLZ1crUIreGmC6rDamUH2RY+K9rwRvzN0fHGm+qAPftv+eCfTYOpWpbGrH1ebBtygdUrgSFaATMEgTH5+eI8w2tqYRfrU2aLgBTLGeWoCAOcnlODKgDUHDTBAHRgeY6WI9+JRkJVSou7R6mAPlp+BGAx/DY45qTlwOyfEpZIOOnkmylX6JosyKWU85bwt+K/DAvvGgkpYEXBB6+ke+1sFRllbX3XIaIJ3kqA/oTM9LdcLSVGDkmNIBP3wCp1ep2/aB646Mvoc1fUz3E6wVe8H/lAOf1YlvcRMHYxixwdyKIpiDq39Q7NPxnEPEMmxBeJDFgw66h4oA6hrrzsR4gJvZCAYYeyahYg8rgDpuRB88IhJ+o1LwG4rTaK9WRocWAcCbb+1z8hjRcAjW2xDLIYRMg+KQLqJItGM7xOAvSPERJiSDb4ED1GD3AioqELI1KWPkNQAE8+Z94wb5f4KXYzvEv0xiIy+XJbrUYR+6kk/EYz1PtHnMzmFaqwQm1NgqqKbhgaZjcjvCFOqbOcMMKoIiSTYCI2g2HOT+7ivUaVYwbADeNzq6H7Bxy3O9joekluGst2wzlQCjme7amx8bRpdVT6Rx4YHsoQbYKcN/SclOkiNla8qoBK6CCeZ3ESZPvwB4gt2cxqak4eNtbFKTEeTCprHk+K3DqepRVdQV3SmT7Z6tAtTHMfWNtpkfUfzE0Lg1nE/0hu1ENTovT1iUUldbD7fRE8zc8o3wDp9sM1ocU37lidQ1t30jmNTg6G8408jBuaeYy9bWzPp1TJJYmTaBGj0AG20YY2QYuNcIWBbQmyywEE789uXnilPywvSRXzdXNVoNfNVW1CYDECCSNgY3B5Yq/3LTBN2bzsPynBnKcOJa0FdUQZm0AiQOsxbDxwlwCCaZtF9YIMgztvaIPXEeX6hrEvAG/uimFBiZn6xkR1E23/qMKeC042MbbmOsb9MGBwqoPrUzvyYx58r4Z/dVSPbX4N/PA+qvIXp/QGZjIK51PLNAWSzGygKo35AAe7CVeD04X63hiJPhgsAp9wn3jBOpwxgJLrH6p/6sUqTkbxIY8vssRtfpglO+GC4pbUVf7ppxEcwd/Xnvz2wn9z0/vfHF3D3KwIN48UxvJ2/Zj3zi9TJpj4BtThSC8MfLV+Ft8Mo8PSSCjdRc/CxwTq19bliZJJZjbcnytzOFopMdTHxP9Ri9TK0rwD3ySAf6v3kkgeZvi3luGoSBpW+zNAFhuSf6vixsSCOojYzcfjyxBTzMoFJJCA6bWALE7m3nviW2XSQX4DrdKlJCAUAdJ2EyYjoGQmOhwc4nxKpVTSxA1SNKTEGxN7mAbeZFsCuA8PYamNzU0hQCDYTFwYkljt5YJGl4iY8QGk7yAJke6+N36WGRRlNe5LZ+DmznUmo8A7NGp4QqyDvvb1Yeyec7WPOMEcplEYnv2kaSAAoZQemkzbf/K+HZrOSigqBoDXG7X1X/rngfmWrmkSiop82NlmDuALgiJIicRYsHT7vkSuR9QCp4RamgvFgSPqjTyHl7uRxDm+0FShQp01pUSGnRU1wbeJQbQbkeyfENUATgnS0hWSJNrzBHnaxB/lBxT1aSNShwstpbZxJ8Mmd43OxcfZIK+rhGUNUt/H3HQnRYy/YFkz1HM1K5rMahap4QPpFUssQbLK7coHWw2nx+nUzdemDpXWe6qrtExDSIKl5iRHii1sQdpuI1kpolEsO/HiAEsTAPhIvqOsgxvgn2S4F/YqRbMJqq10b6OASKaxKaT7TGZKjkBY45EZSgtcpb8JLYbSmi1l83pYCsAZMagSqvNhczpaeRmeROwKU6xWkQt5ZdJ2gshVx62j3zjF9l+0fejuKwm0A7giQArT5kAE725nGoywKaUmU1q1zdRtubkQfURzx18XV76MvPkytOLJ8itmg3I0nyBZZ/hPyOHiprJcD6rIdreFglvSB6rhKTgd5p2NM26EQD8p+OIcvThwbeEhiOq2J+AO3SemOhzuUh2bzU+A6RbvIFoY3MDeIIXyIGKfDZWo6uZSFdV2OlQRo/VDLM73A6HE+d4aaj6GaDqOlgQCrmLrfeWEjmN7TgXTzbFwHgVFmk0bEAQHX7pIDRykdRhUmk0GuGFM3UFVDIhwGMgQCo8UQNiLx1HpghwHMAVIAk92CzDqdMIs8gNzztilVddNRqYK/RhYJ+sw0mPdqx3ZcHUSSB4Tv+zeN/Z0/DAZF7qXcuPFmB0t9r+H/ADw4k6Tfdk5dFrcp88TUX0MrDSxB1Qbix2YecfDEJNv2tvRf/wC8cs6rJM9V/wBUSYU0UNVugoO9MwPtPpQfs+WLGXrMxQqJ1gQosFAWQPJQLH85wP4xS+gvf6Mt/wDI5H8/fgrwkaalG2ynz2A5YXKtIMV7gnSyekhm8bclA6C4Uem7H4gYo50/TrH+7U382Y/lg5l0IoM4dhrWuzGFmEZgqhiuoDYROAmaMVz91EH+I/gcZ8crbG3ZZyqqFQEkFyY8QiSzELPdmGPIE3xO2XvdvjUH/SMHzwRamUpqwuKa+UkoJ2v7+RjFrs9nWqUfGQXplqbta5WIbpdSCfMnGCXUWnKPmmWsyS4MlQqK2q4CqdOo1B4iN4sLefPCPTIK2JBIEkkb9Abn5DzxbyvElFCuUhkqVqqoQYlfFqqCbFQeeJMzTnuSebpb3H54a5SUt+P8DceRSiyhxThgplDrZtWrwmIEBYI5/WO5OM5ltIJbSpJ7wGRPtFln1EyD6Y1nG2Br0x0Qn4uB+WMtlsyQjARDi8ifrBwR0Mjf1xt6WTeNNiZrcaEH2R8Bh3uGOMx5C5t1gb/DDp9nVcdJiRN78toxoBIKjQQeRsRc+YMD+r4jy+ZuRDHTYWItymYg+uJXqCSeSyflYfD8sPy9AmQokwWaPISxxZBrVSTeQTzJF585N+eJadK1o8MCJvewgeUe6RhGUaJm5JGnoIEGdt5+GIkqhoAMsYsLk25AXxZQb7PZog1FBju3BQjlqkwPQgkeuDChgC4Npgmb+IH33E/PAzgGRKp4vC1Rpv8AVFlWfcJPSTgnUyxDFLEg6bGZO1jjs49oJM5OSnJ0D81mIG0knSLWkmAL+dsZWjme7r6KjFkkESWKiajlfCN1kDlI1AjaDoON8PfQ+p9NNdbsujxggElQ0wL+UjAviHBWqVDTpkB1o0CJMbMytfyMN+zjLJZJbz57DmsapR/P3NBUCvTaorAFDDJOlgYmVI2PmJDAixBkVHqsJLklVuW0wwMeFWUWHOCPCST1xbzfCxTqkDxaY8SSVm7abXKSdQH1CRG9puHVaTZpKFQlaramGiTBCWTVFlgMxBEE+WOf1GXdrxz4M6jbok4LVrqaOhU78UXQo5IBZCika1Bg+GR1iPPFZ/7yqZqi2aQ0qKVFYhCunwy19LEt7PPBfhnB+8qMrk6DT8QEqyVGKNaR4TrUsBeNM7MMWeOIUVVnUxWpfxbwqD2mP+89Mc55IrJpSVmqKaiZBuzwpItQ2OZqroW8kau8nlCKvK+ptJJAABO5fMMS1OpOumdJncjkfyPmp64d2wz9FDSZnBl6aU9EEAaiKmxgQBf9kcsNz9D6IZhAF0Elx9wsiN+6Rq/746EIet07k+bFZVuPctSJIEyCpUnkwiVPXy2Pzw7K5nUQ1KW0jURG0DxAidoPwPvw+pJgm/LA2rR0PqX60AjkTyB6TyPI22axdJ1ml6J8CDUGhrrgr9rWJ/4NNh8wMAeO8NRHommZbxhj1MFR7gQ3wHQYN0c3FHvVN9Kr6EgKT6gJilxBFA0kEsKSheWlo1yZ5ycdOcdUHX4GxaTsjoMAgZrajqCgTssKSLDdvliTsnUUGZBOkiGW24uCPKOQx1ZB3YYXBJW1o9og85Gon93EfZweJl03iZvPspb0v8hi71NP6fwVxaMCuaAeDG3PYg2t6fLDe9AEkj2nvI5JRxM9O4gXAMR90aj/AAqw9+O0SI6s0e/Qv5Y5Vo6jYN47nRp0A3hVPlpUA+8sMaPg9SXo6iYCPAESJUG08pMx/PALtPRDamHJiR6FiPht8MH+HsO+pgCPA43m40SfIeWByP2bEherc0FUxlh/wKx971Kf88Z/M1JqV/X/AA0hH4n44O1m/wBHTzpKP3q1HAHu9T1urOV/hVfTGHB3GM2fAs/U1VqFVlZsuKQ1KNMhqer2ZMACBucYjPZ6tmKtTuhUcVm192JNgqqPCu50KCZkD8SXYSlqrZrM1jGlRTYsTvu7MSY9gKD6csD+A8Z/sddSPEFlL+HvKe0rq+tZTB5iDEzgunwwjnn+PsZ96BrUpVlMBlJVgV9llsVIsRB9ME+zvHjUZMvWs6ONJJ30/Vk3Nrgm/I8iV4y1GpWL5SnUGoE1NZNyb2UEwqi0i1+eJOyPDQaz1alFgwYBHqKVghWkKh6QPFc+kwNHUaFBt9uBkG21Rb4yfpyelJf8VQ/ljLUdWlbjYcj0HnjV9oI7yoQdqS//ALDjPZOgGBlgpCysz4iIhR0JvGA6X/TQ6fzEDT1+X+eI2ot9s+4KPyxYZcLU3kWHTePK+NAJWRRpZWa4FvvA2PoReevvxJls6VuG0NcGDBuIPuIJ9xx1RVJJIFpPWB7/AEwtCnGwv06eVsWUN1hrA+vp/VsWqGWVCrPTOhg+nTCkxKyDHJiMQ1dvS4w8Pq0gkheUyQAxkmPnbEKDfYrLd5WaiWgFDUXmAVIDAdJ1A+442o7KibVGH7I/njPfo94Qe8eufYANNG5MSQWIm8AKB+0RyONyUxrhlkopGKcY6mZPtJ2dlVU1SxrVaVMysk6nBY7/AGFbFPiWSNHPFmdWH9jaNS76aqqq2O8uIOLvaziRR6DU1dxSepUYqsgFKbooloX23PO2nGa49xA1MyjhjUVVqLGpCfFUBUHQNI8Kjc7wYneSzSSsH03LaKLtIAgTOom55RAJIkSDeI+9hmU4i1PMOTRRqVRWXv6S/TUwwNzfxAHkByB8i2jmldAyrG5nY2EkNe8M0W6HfFjKZfxmSNIu3LpA94UEgn8ccqW92ZYycZAdRkyMrlv7RWpCm5cuaTKtVmI8UkgrtpDERB5YI8U4bmDmWetXWpRzBrU6Sq5MBkLpAiFMUwLTJwQ7gVGWufqF6dJurtapUX9RVKg/abykw0uw9KpWU5cLQNFS2tRu5jugeZEhieZEfawah7lXg0qdqgRxgUMhkaVP+ytWNQsyVK4UDUQCWCg6gQrQBA9cayhwiqcsAFZpTYkSdT0ze/NVnFXM5te40V0VDRJaD4tJuXW/QEVARuo2tgx2F4zTr5dkRg3csUt9k+JN+QBK/sY3dPJQtLvuC3qA3BKpCKXWShZGDdVLJfztOHV8rqUgzGxPrsRzmfnGHUFIq5hTyr1PgxD/APNh2dIuRYcscjJtL8iHsUctn2SVMeI6T5VFBggefL9nrglnWJqMoYEM+3mp0An3YGVapSoSN4Vx+shj/oxvkp02CuFW8MDA53nHZ6PqPZT7FxjqMTwvU6strBxBMSVabec3+OLnZKWNQrvqZb9F0f8AUP3cXuD8MoutUFQSlZ0JkjbSYsfPCdnuGgVMxBZQtVlABm1jzG8/hjRHIqSGuDPOe80VAzbI4LDlAPiHwkYcmVKVaafZqEE+SVmv+6k4Jcf7J5jLgkUxVTbWh2HmpEged8UMzXL1lY88uXJnZmpPPzfHLkmmdBtPdAriNZjTVSSbqqjpqcEge8k4OZJCK9OQR4XPqCyAH03xmM7Vdq9LUoUF1gKIFiBO5v8AzxqsnUmreTpQgAzaWBtPK2Ky7IOG7Czn6GlP+7p//ZTP5HAfJgPUZWAZXrFGB2IaqEIPkRg3mLJR/UofHVP/AC4zlGqVJcaZFXV4jAnvzEnp54yYOGFIip8ZXuEyiDSUeo1RQIurCAfRp96rjP8AHcx9JpmwUAifftztGC3GuJaK7VDoqNV8RakpRZBiAWuwiDq5kk9MQcA7NVM2zVmdaKCSHeILj2VAJuAYnyHMnG2GnGtb2/lmZvakbrszny3DmRgFq0W7ioLAyrKFJjnoI94OLeeqeNL/AG/wH88Z1FzLu9VaRp1agXvYA7uqymzDVcG07EdGuQUyWZzS1VNWnVdTczJ06t2kC36vlYDHIn09uUotd3V/Q14W4cofxtpaqP8A0x+D4zgziADxL03/AJY0edzNNnr6WDQqi3/D2wFK/njodOqgkyTduyNM0G2k+4/njqtVtMAE84JG/wAegxYqKmhSpYt4tYIsL+GDztM4jdLCJJvI/C83tjQAVvaQxvBBm1459OXuxYo1YhlJB3kGCNwflbEJoeKzEWEgR53uDibhvB3q+wj1JM2UsB7wNIOLqym6IqpgRzNh/XlvhooAW1MQPMcvKII8sGqXYrNH2cuy+ulf+bF9ewdcgajTSPtaxNybnSRzjflglCXYFzj5NX2N40uZoQQFqUoRlUQsR4WUcgQDbkVIwfKYzHZPszWy9arVqMjd6ijwsTcMzEnwgH2uXnjR1KzQfAQeWxExaSskCecY0JOtzI6vY8i4hUDZms0llNV2AJ5a2FukxPvxyzy58pm07EeoHyxVqZd8u2jMLocIAdVhMnxK2zdbTvfE+VV6kikNUXkyq2IkBoMm42/78+adnoceXFixptoK8IsjLYadUk8g7F5gjebfsnFikNdVKAJAaopqnZiruFVVjyEE8tPXFahw8BSKty9nidp0EAxIA1TNrn0GJqbslUiZaF7tjuWSXAbzJv08JwEWtVnlsri8jceLDvHc0BXSlSUGFFKlTXbVcsBFgFASTyjyONDk8r/Z6YUAHmzlgNTHc39IHkAOWM3wjiCLm6RBmjWBemTurvqhW8w3ep6wMbjHQxw5k+Q15MT2syIcNWCOsqKdUlbFCTpqA9abGf1S3ljHfo5qVcpmmNQaaTfQ1CbAMGAU+UMRc/Vecet8X0/2erqEr3bz5jSZGML2nyFSnklzNNAx0aaysJlJbTUtzAaD91r+ziNOPyl79i3Wr/6RmbR9KBFrE0qRwlTMHQwgGRz8rgjocAOzNZ3oq9Ri7PUJJO5CpoEnrFMX/ngxn8zMk8yZ5bbm39Xxysq97ozy5ZQrN9LSPQOPjoH4xjccFzqnK0iWAhdNzHskr/y4wVSp9IBzFMt79SH4+H5HG47I1A2V0/Zeqp/9xmHyYY19L4+geIpdms8ne5xC6ajmqhVdSyVKU4IEyRY38jiz2cQd/nI3FbSf3Vcf/Yfli8OD05JCgAmSuldM8mAI8LTeR75xBk+AGnWq1ErVB3p1upFMrqhV1DwSDCgbx5Y2x5RooNtjyniXD4pGuDGpSmnkBNEyOghiCMep5h4Rj0BPwGMhwWkGGXVoae9kRbTGmDPXu4+OE5lbSCxutzzWuPFT2kVFM+/B3h6E1njnTHx1HA/tlkP7JnFpD2CwqIT9jpPUNI9ADzx1PiBDGoHFMgBb6YYC4LA8/SD8ThGSDo1xmg8+ccmkGRVjQkamY+AP4p06bz1tbAAoGpaWMBtAJ6a6gk3ts04u0u1dLZjJ5MgLL77Ei3mcCVzY7lYl2+jkCQPCyMbxA2M3wrHBrtRba7Goq8DyEg1C1UjYEsB/CFB+eLVDP0aIjL5dV87L+AJPxxkj2hfZRRX9o1D/AAwMQ1MzVf2qtX0Re6Hxsfnhf6Zy+dv+pepLg2OY4tWiZCDyUD5uTgPm+M0QQalcO15EmoRvyEjaDaMD+G9lKuYM06BqD/eVHJX95pB/ZnGuyP6PAoHeVAPKkoHu1MDP7oxU44enVyK9SzL1eNI9qa1CWUgkrpAHS+/X3+ow7IcOqVmimjVOpWIHqzEKL9Tj0DK9mMvT2pBvNyWJ/eMYK0lAAVRAGwFgPIRtjJL4jBbQX9QW2Y/h/wCjqqwBqulPyWah+MhR88Hsp+j7LJ7euqfvNA+CR85wXC+uHrUPXGvH8Rh/uiJlqfcq0eymVVtQoU5G0qpjzuJJ8zOC4W0DFUVmw9a55jG2HxDFLbgS4snx2GCrhdeNSzQfDBpjiMNIx2vCE4LUnwQB9q6f0GrkjIx9J0n5NPuxj6bEM3MiSLjkBa9zdfnj0bMZcVEZGEqwKkdQRB+WMBnUeg/dPZx7DGy1lHMHbVG67g3uMYOoi1LUgMqfJYzuUHeusmGBqIQfap1TqsNiQTp9y9cUs1RLATYnwavsuDKP6a/8UdcXclnaNSn3FfUFS9Oosh6M/VYCSAORgqRANgCVzeQLylJkzFtQNN01ryVmQsIg8xY9BthTxu9UeP2Acb3QI0GQwhadSe8XnTqMQNanycCfPxdcei8B4qK9FWkax4aig+y4swI3FwSJ5EY87RwyOKgKhmJMgwNahiNQtIZjzxFwbLB6lR9E1ZUlkDavZCkgoJjXTYjDsWVwu1ZE2j1LO5NaqFHnSYkbSAZg+XXEVTiNLuqjalZKYbXFxCrJHQ2xm6XAqtYeJSF61iz/AARiZPkdPvwnHKq01TJ0rqIesxuYmVUx9Z2G22lYAuMaPV9rk1Qd9wPkqfd0UXSAQslRaC0nSPeSIwucrM8ByCQAkxeLFpPO2ke/EwdfEGVi0giLKSQbNe9oMjpOKdaoEWRc+ynmdyfQmWP3VnHLd/1ElNan0jttBCX5gSPhrZvhg32a4+mXcpUOmlUIh/qrUUaTq+yHAEHaV+8MCky5VY9rSCIjcGSWJ5c/4t8SUqMyG8VoNpBgAC3W9/8AtDMeTQ7Li9Ls3fE+MLSHhhnOyzFvtMRML589hi1w7OCrTSoBGoTHQ7Ee4yPdjzmgujwU6aiSIRQBqYxEwAN7c/ZPLHoPC8p3VJKYvpWCep3Y+9iT78dDBNzbfYdGWol4lUihU8kf/CcZrs681aPpUH7r1/54P8Y/1Fb/AIdT/AcZ/spRisnktc//ADH+fzxeX54jIvZkf6SezBzVOm6e3TLxuJUrqIkX+pI+HPGPX9GmZADKlJgRIZSHJB2I7xhj2MpOESlExzMx0nf539+DcLLU6PFc72fq0gBUFVTebaB6ezpO02PPyxSThizDCSL+MsZ8oab/AAx7yaYIg3xn+L9iKFYEoO6fkV9n3ptHpBwt4pLgbHLHuead1UanTRULDUyUwqiSbMVkbgTN9pONnwDsIqQ+bio+4oi6Jz8X229beR3wZ7LdmVyoOo66pnxQBAtZQOXnv6bYPNRB3GFzxZHD2Vf1Blkt12KTH4chyw0Je+LZyvQ4aaBx57L8P6jVqmr/ALlqa7EAXChcSFMcBhHpNOmi9Q0Ljow+MLow+OGT4KsYBiQLhdOFAxsxYNPILYoGOIwuOONulJADMLOOxxxadcFnKcdXy6uNLqrjowBHwOFUYeMPg33KYNq9msqxBOXpEjbwC3pbFPhPFKTI2mkcsSWUK9Mox02DEAbHcXOD84WcaY0CZDIU6uXrV6ndOaGnUdKkszE6gKajxGCzAyAICxMHC8EZl4jX006ndVEVteghQ0641GJk1H9I88ax3ABJIAFyTaPPGcz/AGjapbL+FedYjf8A4anf9ciOgbC3oxK2wW6RZ4txw0ZQQ9U3VRsiwPFUPSZIG52GxOMotJjr06naS7EgHWTYs1ojlHKBEQMXBSifMySbknmSTcnzwzTp3MatgJLN5AC59BOObkzvLIU5WVRQiwnzvsOd+p58gPdOg7P8G/8AOcbiEBGyndo5SLAdJ+0QEyvZtnQlyaMg6QApIPJ2BkGDcKZvv0BrK5NlABqarASVuY5yzHfGvp8Fe6fIcI1uzOcT7J1AZoEEckYkED7Ib6y+Rgj7WKuU7M12IBQUwOrAxeYUU5JEgGCQNsazP5Wo1PTSqFG1AliASVmWUGPCSLBoMdMPy9OoBDRHXUzH5rfD/wBPj5CcU2UuGcBSjeS7/abl5KPqj5+eCKWO2KvF8rWelFCoKb6lMkbqDLLMHSSLTBjph+UpVB7UfvE/OMOhFLgLjgi7RVVXLVdTBZRwJIEnSbCdz5YCdmK4FYliB4apkwLd6v8AMY0+eyyuhV1V1O6sAw+BtgYOB0DmFc0kLU0UIdI8MEgQNrcumEzXvTCXDDQbnh04YTjjthwI+cdOGY4YlkoVkn3bHDKFbVM2IMEee/zBB9+H4pIYzLDrSUn1DOAfhiWQvzjsNwuIQ4jDGp9MPwmFTxxnyi0QFcOxLhkYxPpVB2grOwk444Q4pxogurHYQYXESIcMdjhjjh0Yogow6cMGOGGxRQ4thQ2K5N8Sk2wSLoh4jw9K6aKgkSDuRcbG2KB7Mr/vao/9s/jTwXGFxbhGfzIGgOOzKTJqVSOkoo/gQH54vZPh1OlPdoFJ3O5PqxufecWMKMXGEY8IlI6cdhpxwwZY6cLipkKpamCTJ8XyYj8Bi1iEOwowmOXFrk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hQSEBUUEhQWFBUWGBgWGBYYGRgYHhoaGBgZGBoYHBoXGyYeHBojGRgcHy8gIycpLCwsGB8xNTAqNSYrLCkBCQoKDgwOGg8PGiwlHyQsLCwsKiwsLCwsLCwpLCwpLCwsKSwsLCwpLCwsLCwsLCwsLCwsLCwsLCwsLCwsLCwsLP/AABEIALsBDgMBIgACEQEDEQH/xAAbAAABBQEBAAAAAAAAAAAAAAAFAQIDBAYAB//EAEoQAAIBAgQDBQQGBwQIBgMAAAECEQMhAAQSMQVBUQYTImFxMoGRoSNCUmKxwQdygpKi0fAUFbLhJDNEU3PC0vEWQ2OTo7NUw+L/xAAaAQACAwEBAAAAAAAAAAAAAAACAwABBAUG/8QAMREAAgIBAwMCBQMDBQEAAAAAAAECEQMSITEEQVETIgUyYXGBFLHRkaHhM0JSwfEj/9oADAMBAAIRAxEAPwDaUsxpPUH2lmx9cchAkmdjEdf5Ydl6jKdS8hEkTE2+PTCKCBqi0xJEiSPPcxfDhZFVqQpN2gTA3IHIecYe1UVfGigKQCNIsAdifXzxfo8Edr+yv2m8Pvg3jEvZ3hiJUrZd/FoKugNgadQSPD919Y8hGFSyKLD02geaan2FYmB0N+ZgD4YcmSqXimx5eyefPbfG0SmAIAAHQWwuB9b6FaTD1CwGgiLzcRJ2uTyxGtje4mCRz9CcbWtXTUKbQzMJ0b22LEfZ88VMx2fpNsNB+7/I/lGCWVdynHwZmpTtqsFJIC6pNvn78NqMd4gG/OI8pwSzPZmoPZIYfA/O3zxRrZUqxARhY2YSdrnaPPywxST4Bp9xj1gYAEQL3Jk9fLHM9gNTGJtyUb29TgPXzxDldNWb2UQCAYkMYBtBPi57YjUVCyxQne1WqoGxYm2ozCkb4xz6tRdUx8cDauzSZTPIgqNqUOYRADtO557DmemDQzKUKQIOsmLiJbzJ6R/RJxhDWzI8dJaEqw8JNS0gxcR58uWH/wDicgTmcm4j69IrVHrIhh6YR+scnuv7jPQrubCh2gG7LpEwCL+cEb8tx+eHnj1MbTeTOk777eZxj07QZapAouS5ZRoYODBYAmHE2BJseWL9RyVEKIXcgdT9Y/hjbiccqtJozzTg6ZYqPT7z2mZNyRYmRcQfPFQth1GqVMiJgi4B39cRkY00Ksmp1mp3VhcXgz8ejD5YbUkMe8DSRN9zNwfFiMCwvJ9P88NOJRLODkXFiL/DDjvuDN5Hn188NqeQjyufxOFWI5z8o9I3nzwRR2uxEC8X5iJ2w0VLYkJAWbMTIg6rdGkW918RGppQkkQdxEkREHbmT9UydsUWSon1ipKzBIMX6Te+Oy+X1GNQXzYwPwxVEkmeX1ZiP12BnV9xTb6zDbDtMssNpCjxaVABtZQI9o7zyG+4nLLqO6Trz5+y7jVj7WSVaoAPkNTfdHU9B6+eJaVFmDECQokm1h78Ds/mZpVIUoVUsafpu0ydeoA+KfK18XMuoaLgAiQTtESNgd8HilOVuSrwVNJcE6pNl8XoD0k79MVQzT9Ur75/z9wxap0CwMRYajJAsPxwwEQbGes7dbRf44Y433BTHVKzNBYk2gE3sOh54RTY9eX5zfCPb2TqBgsBafTUB4xyPPbbDn0ydLSu6t9ofV+I+BnC4zaemXP7hONq0PSvpMrI8JB5zJudrWgRti/lzOW9Kp/wjA0EgEho5RJkg7+62CfD4/s5iZ7y8xvp5eUYKfBUeSzk+zrkTUbQCZ0i/X3Dc9d8Gstw9EjSNuZufnt7sJxJ6ioWpDUy+LRtrA3WeRPI9QJtOO4ZxJK9MVKZMHkRBU81YG4YcxjK8jlsNUaIOPV4pqg3q1KdIR0Zhq/gDYocWq9znqFUkhaimk3vZdP8Tj4Yv5tA+aoqf/LDVY8yDTX5M/wxS7a5fVlwRurWPMEo6j+Ij4YVJ0m/AUVvRfXiYOaNAC60hVZumptKrHnDH3DrheKcQKQtMaqj2UdPvHyH5dASBPB84pfM5k7OUA8woKgD1MfHF7geVZia9S7v7PkvKJ5H8I5k4FSt0iUWuG8NFIEk6ncy7ndjy9wFgOWLuOx2HAiYbUQMCCAQdwcPwhwDvsWAOK9j6NaD4kKmRBtcQQQdx5TyGBWe7KPTU92ivJmBv/HPyONnjownJHXyHGbjwefUKClXFWlEMtpAIseugg+nXzxQ0AOVBcDUSFYFhCtInUD0E3x6NxDhaVk0vI+8tiPQ4zjdnKtGp3nevVAtcLqvAvAk7C+M0sMoqx8cilyBco+ou0ASwFhA8Kjb9onFp7WDSLExMenqMRZfeoSSSajTNrgAWHIQBiU0zGoggTGqDE47uBVjj9jnZH72JTcgyDFiLdDv8sJpw4NaBtMzEeXrtyw2fPDxY404AJ3N+Rt7jY+Rw0gXkx0HXy8sSCB0a3nufhcfD1xGw58tsQglRtsKGLCTeABIGw2EwPnhHC6QZOqbiLAdZnfC0g2lonSILQbb2nrfELGONo/o+XXFKke8aQfApIBHMixK/MavWLmVt1FBUi4mRPu9N/PEVKotlSwAgQJgRbSo5RzJC+Z2wnK0vm48eQop9iyECqYIUeyRGw94gfjhuTyxAAVWqCZJIPiJ3Jaw+BxJKwulYYTLPDmLQR9RTvsDsMOrzUI1mTAEuYtyJG3vjCryy+WKX3/hB+1cuyGtlzzCryu1Pn6t5YiyFDQiox9kAEi8LcDncwPfGLARVaCoIFvCQPgQDbFSrl4PeKBrgA29oDkfSTH9RcYZYvVJ39lX/ZblBqki3UAm1xynf8d8LUdQhPiLTyiI5ARcsTEYp1qmpUA+syz+rI1D3yB6NixVXU0chc+/84t5CeqkHOf/AB5BivImXqTIZSrcriLG5BFmHKxsR6EyijFj5ut58LHxKYNoa4/XPTC2CQoMk7TpAjmsbN5x5EEHEWZqaaZZRLAFhynSJgjkZ8+Yi0HGaWrZT5TtPyMVcx4JXIJJgAdBMem84vcLrBqdTTt3i2uYs3M77YEV6+pAFJ8Q8PWDB/MCeRIwV4GgFN1GwKfg/wAPTGibt0uwuK7sNHtMgMGnVHuQ++Fcn5YpvmxRr99TYGjUIFUbaW2DEG4jczyDdBgt/clCI7mnH6i/ywB7R8ARU1UmKtypyTPULNwDzU+A+XtDkSlkjvKtvwbI6HsrCWVbXn6h3CJo9PYP4lsWuPH6A+TUz8Ki4zHBuLPRBcjvFJ+kcLK2tAqAxqHObTuV3wQ7Q9okaiBS8YYpJg2AddQjfUBvNli/IEvUjLG/z/cpwakgLwnM0u7pUmYLSX25592BTYfKCdoqE8sbfMcSRACWmRKgXJHUAcvPbHn3C0p93qVj3jO2kqNQg1GaykEs7OzEAQYAMiBJijkmy5D1qf0MSQIYgnc1IsPQDRcgkWwiGSa9sV+fH3DcYvdsK0e0+rMU6cQr6oMMdrSX9n2iqxe7YP4B8eywqUUq0jZPENP2CBOkDmsK4HVI54I8Lz3e0le07NFxI3jy5g8wQcbMbabjJ2xMq5Rbx2Ox2GgHRjsdhMQguOwmFjFEK2b4clT21BPXY/HALPdnHF6Z1gcjv8DY402Ow2OSUQXFMwi5cg6W8J56pEfKflhlQi0CLdSZPW/4Y3OYyiOIdQ3r+R3GA2c7Lg3ptH3WuPjv+ONEcyfItwrgz4KwZmbRtEc554YFnaLCdxy/H0xNnMhUpnxrHQ7j44hMu26KTe8ILDysNsOsGhlQiBvPWbR6R188IqzeNsNzGaLaAxkKIUWsOmH5ZnYaASV9orNrCZj0GJZKIamXLtAMLzAElz08l+JPkN7OWQKJUCByIne0mdz5kztilm86Q2lAGaJMmAo5TF5PIDpuMRnMvEgLE7GbxEiQbG4vHxxkydVhxyqT3NWPpM2SOqK2CWoQImevKOXnOI6+clvE0ta51MfgJZjHIfIXxTp8ZtDJAg+JQH36wA9o+yYvibJBGVqlMh9TGWHUGNPkBAt5TzwxZY5V/wDOQueGWJ+9E1NyTCqxJtLNomfuUvzbDmVhIMKRIIh7dd3OHvTUIpDSTOpfswbe4jHCpIbUNRMeIkyI/GRbEWCK3tv8sW5sE168OpQh9RKjTvr1K2wm0KbjaLzNjeVQKnJpEfWnaSwi3pvAGKDZdXckj2BA6EsLyOYCwL/aOEy+ZdNSXBFlgkyrTa/obH3mBOEwj6Um3x2Db1IvnMXuxECJvYGwBMgAE2ieuIqtPYyNxIEzbnERNzHWSDY47KtpILeK8lZMEcwesjckX6AAARLWNNthE2Eah6AGf3TP3TsoObk1WRbft9ylV+1gzg1YtYiO6U043upKgjrKj5Y1XClgVBIN12MjZsAOF5dUZ49ln1jTGzy1uUSTHK+DPZ+rqaoPqjTB6+1P9f0KTqNd2XVysN57tJSC/ROtRzsqnVHmwW+5AjckgDyFVsqACc451OrFUNlJA2dh4S17UwdI+8b4hfslUVNdPSzTq7kmAvlTcXRvQxytua3FuJMcs1OqC0FdDsPFTcMLVAN7Ew2x2aZk8qb93vX28f8AprjHa4hPJMaOWo5bLr42SYFhTVyWLHpv/wBzAIXtB2fq0KJpZeXGZ002sAUbWp1J0QjwxNvCZONB2UrQHo1F016Z+kvOsQNNRSb6dJFvqzHOS/OPrz9JBtTUuffJ/FU+OHVwwETdnezNPK01VQCwEaunkvQee559MGYwPz3GFpnSPE3QbCdtR5T0uTO2B1Slna6mHXLjl4ZY+6ZUeZM/dGCU4p6UVpb3YXyPDVolhTsjEto5Kx3K9Ad42m43OK2R4S1Gsxpkdy9zTMgo3VItpPQxFosAMDOEccq0mNLNnUyidUANH2iFGmon31Aj6yjfGmVwQCDINwRzHXBxlGW67AtOPI7HTjowmCBOx2OnHTiFi47DdWOJxZQ7HYScdOJZBcdhJwhbEsgjqCIIkYyPFMilSq1PLjSVMVKm6IfsKp9qpHKQqyJk+HGh4rmWSi5T24hJ+2xCrPlqIxiuMZyoHp8PybRUZZqVtzTTdnP/AKjkkzvLDmwI5vW9XkxJQxOpPv4S7jIwT5H8RSiv+j0SamYLUywHjfStRWYubLTESblRYAcsEcr2eNtbx5KB+LW+Xvxk6ucekv8AZ+GgU1k68ww1NUIMO89AbajMmygATinnK2eyi98M29WILI8wVJiQGLCPSD0xgxvq1j0Y8lXvb+Z/wSUserc1vH+FolLvKbnUGVYJBDS+krtYiSQR06YFLSIGqAQCJ25zy57YmpZ+nXo0XDAhlI0EWRjOpectAMsSSb7TiGvlmp7kkQDNjANxMDaOfLnzOND+H54Ytc3qffydLo+sin6b28DEQRPUi35/IfH1wxsmsd6HCOCBIIDG3MGzr5EGPLHZzNaVGhQzkQomxM+0TyUCJj88JTWBf2gIJgfHaYP/AH54RFyh7lsdSSjP2ss0c+ZUMsyY1LZdpkhjI6WnffBOo40rCwRMnrJkW6jbAuotgVA2E73N7898SZfP6SFIuZUGNXIyDvHhm5iIO1sdzouu9R6MnPZnD63oFjXqY+O6LKOEBJBa5aBuxJ2HmbAYqCiyJre7+00bRzC/dERPOPSLtFJYSNgxHqEa+LL1RpUVAW0HTYgQDJiYMkGcdOcbOTFlZK6nSQsiBInfqfKemEKyptINjb1Pzg4qUFFN2p7rcreLfD+oPXD8vV1SeWplH7J0k/vA4uMtS3I1RAaT+NCfCSCrc4YHvAfOVBn7xO+DnZ8AMwH2V+ROBudqKXpkDSQIMbEyFn4N8RgxwSuztpJkKvhsLCRz3jbfCIxUVJIZdtGizucWkAzjwyAzfZmwJ+7Np5SOUkBe19Eimr0lDVCyoVYwHQzKtPQAweXoSDoa9EOrKwBVgVIOxBEEfDGS79k7vK1TqanXphGO70TZST9oBtJ9PXHOyRUlTNEW07RXrcSg06y6u8o+B1PtMskFG+8DKero17YkXirNm6v9nXWziFe0KPCJ6bID0EidwC3tvw5qX+lUhBsKg5EyNL+swv7vTF/sNwkUKDkXNStVafuq5RB6BUGAindNhuqtBLhvDRThn8b9eQneJO/Vjc+W2CIq+WEOFUYbGoqkhbt8lfiHD0rrpqLMXUgkMp+0rC6nzGBuR4XmcuYp1ErUjJ0VB3bA9Q6Ar6jSAd7GZOYq5vi1Gl/ratOn+u6r+Jxfeyr7FmmxgahB5iZj3wJxxxnMz+kXIJ/tCt5Irt/hWMC6v6WckJgVm9KYE/vMMXuQ2y4eMefN+l6gphsvXGxvoBggEGC3MEH0OLOX/S7km9oVk9UB/wADHE3IbjHHGZo/pI4e3+0AfrLUX8VjFle3ORMf6VRv97+eLKDeFwEPbjIj/aqP74OG/wDjrI//AJVH97/LEogenCMcZ6p+kLIL/tKH9UO3+FTinV/SlkALVHb0pv8AmAMQiNLmcsKi6WmLGxgggggg9QQDjD1OGf2ehmKgcvVzVXT3tg2hm0rEWEU9TW/IYJVu2TOh7uiyAiA7uoPisCFp6us3IxH2vcLRUgWpujH9W9M/BXm3THI+ItrJjh5/Zf5GR+VtACvkNSGNSqPAoRinsjaQNxNhMdcC+IVScm6kmoxApgge2xaBAHOLnoQemD2Sz6rIqU20qGbVPtHVZFAuGMiS0bGOuKdfJk01BWCw8Km06h7I25arWnSR5YKHKTMengB8K4C9BizVEVGEM+ltQEgFAT4VDERr6DlONVmc7TpqskhzPhtJjbQNz59MUOHUmouxAVwrSy1NmY6i8kTBgi1+U3nDaaqzaqdM6jaLxBmF3K6bx6nrjrR6iWKNSXPDCabluWMpwsyXYgO14Aso5KOf+ZPnMmYEHUV0iw8MsOQ/W9ry5nFLOcWfLZ1crUIreGmC6rDamUH2RY+K9rwRvzN0fHGm+qAPftv+eCfTYOpWpbGrH1ebBtygdUrgSFaATMEgTH5+eI8w2tqYRfrU2aLgBTLGeWoCAOcnlODKgDUHDTBAHRgeY6WI9+JRkJVSou7R6mAPlp+BGAx/DY45qTlwOyfEpZIOOnkmylX6JosyKWU85bwt+K/DAvvGgkpYEXBB6+ke+1sFRllbX3XIaIJ3kqA/oTM9LdcLSVGDkmNIBP3wCp1ep2/aB646Mvoc1fUz3E6wVe8H/lAOf1YlvcRMHYxixwdyKIpiDq39Q7NPxnEPEMmxBeJDFgw66h4oA6hrrzsR4gJvZCAYYeyahYg8rgDpuRB88IhJ+o1LwG4rTaK9WRocWAcCbb+1z8hjRcAjW2xDLIYRMg+KQLqJItGM7xOAvSPERJiSDb4ED1GD3AioqELI1KWPkNQAE8+Z94wb5f4KXYzvEv0xiIy+XJbrUYR+6kk/EYz1PtHnMzmFaqwQm1NgqqKbhgaZjcjvCFOqbOcMMKoIiSTYCI2g2HOT+7ivUaVYwbADeNzq6H7Bxy3O9joekluGst2wzlQCjme7amx8bRpdVT6Rx4YHsoQbYKcN/SclOkiNla8qoBK6CCeZ3ESZPvwB4gt2cxqak4eNtbFKTEeTCprHk+K3DqepRVdQV3SmT7Z6tAtTHMfWNtpkfUfzE0Lg1nE/0hu1ENTovT1iUUldbD7fRE8zc8o3wDp9sM1ocU37lidQ1t30jmNTg6G8408jBuaeYy9bWzPp1TJJYmTaBGj0AG20YY2QYuNcIWBbQmyywEE789uXnilPywvSRXzdXNVoNfNVW1CYDECCSNgY3B5Yq/3LTBN2bzsPynBnKcOJa0FdUQZm0AiQOsxbDxwlwCCaZtF9YIMgztvaIPXEeX6hrEvAG/uimFBiZn6xkR1E23/qMKeC042MbbmOsb9MGBwqoPrUzvyYx58r4Z/dVSPbX4N/PA+qvIXp/QGZjIK51PLNAWSzGygKo35AAe7CVeD04X63hiJPhgsAp9wn3jBOpwxgJLrH6p/6sUqTkbxIY8vssRtfpglO+GC4pbUVf7ppxEcwd/Xnvz2wn9z0/vfHF3D3KwIN48UxvJ2/Zj3zi9TJpj4BtThSC8MfLV+Ft8Mo8PSSCjdRc/CxwTq19bliZJJZjbcnytzOFopMdTHxP9Ri9TK0rwD3ySAf6v3kkgeZvi3luGoSBpW+zNAFhuSf6vixsSCOojYzcfjyxBTzMoFJJCA6bWALE7m3nviW2XSQX4DrdKlJCAUAdJ2EyYjoGQmOhwc4nxKpVTSxA1SNKTEGxN7mAbeZFsCuA8PYamNzU0hQCDYTFwYkljt5YJGl4iY8QGk7yAJke6+N36WGRRlNe5LZ+DmznUmo8A7NGp4QqyDvvb1Yeyec7WPOMEcplEYnv2kaSAAoZQemkzbf/K+HZrOSigqBoDXG7X1X/rngfmWrmkSiop82NlmDuALgiJIicRYsHT7vkSuR9QCp4RamgvFgSPqjTyHl7uRxDm+0FShQp01pUSGnRU1wbeJQbQbkeyfENUATgnS0hWSJNrzBHnaxB/lBxT1aSNShwstpbZxJ8Mmd43OxcfZIK+rhGUNUt/H3HQnRYy/YFkz1HM1K5rMahap4QPpFUssQbLK7coHWw2nx+nUzdemDpXWe6qrtExDSIKl5iRHii1sQdpuI1kpolEsO/HiAEsTAPhIvqOsgxvgn2S4F/YqRbMJqq10b6OASKaxKaT7TGZKjkBY45EZSgtcpb8JLYbSmi1l83pYCsAZMagSqvNhczpaeRmeROwKU6xWkQt5ZdJ2gshVx62j3zjF9l+0fejuKwm0A7giQArT5kAE725nGoywKaUmU1q1zdRtubkQfURzx18XV76MvPkytOLJ8itmg3I0nyBZZ/hPyOHiprJcD6rIdreFglvSB6rhKTgd5p2NM26EQD8p+OIcvThwbeEhiOq2J+AO3SemOhzuUh2bzU+A6RbvIFoY3MDeIIXyIGKfDZWo6uZSFdV2OlQRo/VDLM73A6HE+d4aaj6GaDqOlgQCrmLrfeWEjmN7TgXTzbFwHgVFmk0bEAQHX7pIDRykdRhUmk0GuGFM3UFVDIhwGMgQCo8UQNiLx1HpghwHMAVIAk92CzDqdMIs8gNzztilVddNRqYK/RhYJ+sw0mPdqx3ZcHUSSB4Tv+zeN/Z0/DAZF7qXcuPFmB0t9r+H/ADw4k6Tfdk5dFrcp88TUX0MrDSxB1Qbix2YecfDEJNv2tvRf/wC8cs6rJM9V/wBUSYU0UNVugoO9MwPtPpQfs+WLGXrMxQqJ1gQosFAWQPJQLH85wP4xS+gvf6Mt/wDI5H8/fgrwkaalG2ynz2A5YXKtIMV7gnSyekhm8bclA6C4Uem7H4gYo50/TrH+7U382Y/lg5l0IoM4dhrWuzGFmEZgqhiuoDYROAmaMVz91EH+I/gcZ8crbG3ZZyqqFQEkFyY8QiSzELPdmGPIE3xO2XvdvjUH/SMHzwRamUpqwuKa+UkoJ2v7+RjFrs9nWqUfGQXplqbta5WIbpdSCfMnGCXUWnKPmmWsyS4MlQqK2q4CqdOo1B4iN4sLefPCPTIK2JBIEkkb9Abn5DzxbyvElFCuUhkqVqqoQYlfFqqCbFQeeJMzTnuSebpb3H54a5SUt+P8DceRSiyhxThgplDrZtWrwmIEBYI5/WO5OM5ltIJbSpJ7wGRPtFln1EyD6Y1nG2Br0x0Qn4uB+WMtlsyQjARDi8ifrBwR0Mjf1xt6WTeNNiZrcaEH2R8Bh3uGOMx5C5t1gb/DDp9nVcdJiRN78toxoBIKjQQeRsRc+YMD+r4jy+ZuRDHTYWItymYg+uJXqCSeSyflYfD8sPy9AmQokwWaPISxxZBrVSTeQTzJF585N+eJadK1o8MCJvewgeUe6RhGUaJm5JGnoIEGdt5+GIkqhoAMsYsLk25AXxZQb7PZog1FBju3BQjlqkwPQgkeuDChgC4Npgmb+IH33E/PAzgGRKp4vC1Rpv8AVFlWfcJPSTgnUyxDFLEg6bGZO1jjs49oJM5OSnJ0D81mIG0knSLWkmAL+dsZWjme7r6KjFkkESWKiajlfCN1kDlI1AjaDoON8PfQ+p9NNdbsujxggElQ0wL+UjAviHBWqVDTpkB1o0CJMbMytfyMN+zjLJZJbz57DmsapR/P3NBUCvTaorAFDDJOlgYmVI2PmJDAixBkVHqsJLklVuW0wwMeFWUWHOCPCST1xbzfCxTqkDxaY8SSVm7abXKSdQH1CRG9puHVaTZpKFQlaramGiTBCWTVFlgMxBEE+WOf1GXdrxz4M6jbok4LVrqaOhU78UXQo5IBZCika1Bg+GR1iPPFZ/7yqZqi2aQ0qKVFYhCunwy19LEt7PPBfhnB+8qMrk6DT8QEqyVGKNaR4TrUsBeNM7MMWeOIUVVnUxWpfxbwqD2mP+89Mc55IrJpSVmqKaiZBuzwpItQ2OZqroW8kau8nlCKvK+ptJJAABO5fMMS1OpOumdJncjkfyPmp64d2wz9FDSZnBl6aU9EEAaiKmxgQBf9kcsNz9D6IZhAF0Elx9wsiN+6Rq/746EIet07k+bFZVuPctSJIEyCpUnkwiVPXy2Pzw7K5nUQ1KW0jURG0DxAidoPwPvw+pJgm/LA2rR0PqX60AjkTyB6TyPI22axdJ1ml6J8CDUGhrrgr9rWJ/4NNh8wMAeO8NRHommZbxhj1MFR7gQ3wHQYN0c3FHvVN9Kr6EgKT6gJilxBFA0kEsKSheWlo1yZ5ycdOcdUHX4GxaTsjoMAgZrajqCgTssKSLDdvliTsnUUGZBOkiGW24uCPKOQx1ZB3YYXBJW1o9og85Gon93EfZweJl03iZvPspb0v8hi71NP6fwVxaMCuaAeDG3PYg2t6fLDe9AEkj2nvI5JRxM9O4gXAMR90aj/AAqw9+O0SI6s0e/Qv5Y5Vo6jYN47nRp0A3hVPlpUA+8sMaPg9SXo6iYCPAESJUG08pMx/PALtPRDamHJiR6FiPht8MH+HsO+pgCPA43m40SfIeWByP2bEherc0FUxlh/wKx971Kf88Z/M1JqV/X/AA0hH4n44O1m/wBHTzpKP3q1HAHu9T1urOV/hVfTGHB3GM2fAs/U1VqFVlZsuKQ1KNMhqer2ZMACBucYjPZ6tmKtTuhUcVm192JNgqqPCu50KCZkD8SXYSlqrZrM1jGlRTYsTvu7MSY9gKD6csD+A8Z/sddSPEFlL+HvKe0rq+tZTB5iDEzgunwwjnn+PsZ96BrUpVlMBlJVgV9llsVIsRB9ME+zvHjUZMvWs6ONJJ30/Vk3Nrgm/I8iV4y1GpWL5SnUGoE1NZNyb2UEwqi0i1+eJOyPDQaz1alFgwYBHqKVghWkKh6QPFc+kwNHUaFBt9uBkG21Rb4yfpyelJf8VQ/ljLUdWlbjYcj0HnjV9oI7yoQdqS//ALDjPZOgGBlgpCysz4iIhR0JvGA6X/TQ6fzEDT1+X+eI2ot9s+4KPyxYZcLU3kWHTePK+NAJWRRpZWa4FvvA2PoReevvxJls6VuG0NcGDBuIPuIJ9xx1RVJJIFpPWB7/AEwtCnGwv06eVsWUN1hrA+vp/VsWqGWVCrPTOhg+nTCkxKyDHJiMQ1dvS4w8Pq0gkheUyQAxkmPnbEKDfYrLd5WaiWgFDUXmAVIDAdJ1A+442o7KibVGH7I/njPfo94Qe8eufYANNG5MSQWIm8AKB+0RyONyUxrhlkopGKcY6mZPtJ2dlVU1SxrVaVMysk6nBY7/AGFbFPiWSNHPFmdWH9jaNS76aqqq2O8uIOLvaziRR6DU1dxSepUYqsgFKbooloX23PO2nGa49xA1MyjhjUVVqLGpCfFUBUHQNI8Kjc7wYneSzSSsH03LaKLtIAgTOom55RAJIkSDeI+9hmU4i1PMOTRRqVRWXv6S/TUwwNzfxAHkByB8i2jmldAyrG5nY2EkNe8M0W6HfFjKZfxmSNIu3LpA94UEgn8ccqW92ZYycZAdRkyMrlv7RWpCm5cuaTKtVmI8UkgrtpDERB5YI8U4bmDmWetXWpRzBrU6Sq5MBkLpAiFMUwLTJwQ7gVGWufqF6dJurtapUX9RVKg/abykw0uw9KpWU5cLQNFS2tRu5jugeZEhieZEfawah7lXg0qdqgRxgUMhkaVP+ytWNQsyVK4UDUQCWCg6gQrQBA9cayhwiqcsAFZpTYkSdT0ze/NVnFXM5te40V0VDRJaD4tJuXW/QEVARuo2tgx2F4zTr5dkRg3csUt9k+JN+QBK/sY3dPJQtLvuC3qA3BKpCKXWShZGDdVLJfztOHV8rqUgzGxPrsRzmfnGHUFIq5hTyr1PgxD/APNh2dIuRYcscjJtL8iHsUctn2SVMeI6T5VFBggefL9nrglnWJqMoYEM+3mp0An3YGVapSoSN4Vx+shj/oxvkp02CuFW8MDA53nHZ6PqPZT7FxjqMTwvU6strBxBMSVabec3+OLnZKWNQrvqZb9F0f8AUP3cXuD8MoutUFQSlZ0JkjbSYsfPCdnuGgVMxBZQtVlABm1jzG8/hjRHIqSGuDPOe80VAzbI4LDlAPiHwkYcmVKVaafZqEE+SVmv+6k4Jcf7J5jLgkUxVTbWh2HmpEged8UMzXL1lY88uXJnZmpPPzfHLkmmdBtPdAriNZjTVSSbqqjpqcEge8k4OZJCK9OQR4XPqCyAH03xmM7Vdq9LUoUF1gKIFiBO5v8AzxqsnUmreTpQgAzaWBtPK2Ky7IOG7Czn6GlP+7p//ZTP5HAfJgPUZWAZXrFGB2IaqEIPkRg3mLJR/UofHVP/AC4zlGqVJcaZFXV4jAnvzEnp54yYOGFIip8ZXuEyiDSUeo1RQIurCAfRp96rjP8AHcx9JpmwUAifftztGC3GuJaK7VDoqNV8RakpRZBiAWuwiDq5kk9MQcA7NVM2zVmdaKCSHeILj2VAJuAYnyHMnG2GnGtb2/lmZvakbrszny3DmRgFq0W7ioLAyrKFJjnoI94OLeeqeNL/AG/wH88Z1FzLu9VaRp1agXvYA7uqymzDVcG07EdGuQUyWZzS1VNWnVdTczJ06t2kC36vlYDHIn09uUotd3V/Q14W4cofxtpaqP8A0x+D4zgziADxL03/AJY0edzNNnr6WDQqi3/D2wFK/njodOqgkyTduyNM0G2k+4/njqtVtMAE84JG/wAegxYqKmhSpYt4tYIsL+GDztM4jdLCJJvI/C83tjQAVvaQxvBBm1459OXuxYo1YhlJB3kGCNwflbEJoeKzEWEgR53uDibhvB3q+wj1JM2UsB7wNIOLqym6IqpgRzNh/XlvhooAW1MQPMcvKII8sGqXYrNH2cuy+ulf+bF9ewdcgajTSPtaxNybnSRzjflglCXYFzj5NX2N40uZoQQFqUoRlUQsR4WUcgQDbkVIwfKYzHZPszWy9arVqMjd6ijwsTcMzEnwgH2uXnjR1KzQfAQeWxExaSskCecY0JOtzI6vY8i4hUDZms0llNV2AJ5a2FukxPvxyzy58pm07EeoHyxVqZd8u2jMLocIAdVhMnxK2zdbTvfE+VV6kikNUXkyq2IkBoMm42/78+adnoceXFixptoK8IsjLYadUk8g7F5gjebfsnFikNdVKAJAaopqnZiruFVVjyEE8tPXFahw8BSKty9nidp0EAxIA1TNrn0GJqbslUiZaF7tjuWSXAbzJv08JwEWtVnlsri8jceLDvHc0BXSlSUGFFKlTXbVcsBFgFASTyjyONDk8r/Z6YUAHmzlgNTHc39IHkAOWM3wjiCLm6RBmjWBemTurvqhW8w3ep6wMbjHQxw5k+Q15MT2syIcNWCOsqKdUlbFCTpqA9abGf1S3ljHfo5qVcpmmNQaaTfQ1CbAMGAU+UMRc/Vecet8X0/2erqEr3bz5jSZGML2nyFSnklzNNAx0aaysJlJbTUtzAaD91r+ziNOPyl79i3Wr/6RmbR9KBFrE0qRwlTMHQwgGRz8rgjocAOzNZ3oq9Ri7PUJJO5CpoEnrFMX/ngxn8zMk8yZ5bbm39Xxysq97ozy5ZQrN9LSPQOPjoH4xjccFzqnK0iWAhdNzHskr/y4wVSp9IBzFMt79SH4+H5HG47I1A2V0/Zeqp/9xmHyYY19L4+geIpdms8ne5xC6ajmqhVdSyVKU4IEyRY38jiz2cQd/nI3FbSf3Vcf/Yfli8OD05JCgAmSuldM8mAI8LTeR75xBk+AGnWq1ErVB3p1upFMrqhV1DwSDCgbx5Y2x5RooNtjyniXD4pGuDGpSmnkBNEyOghiCMep5h4Rj0BPwGMhwWkGGXVoae9kRbTGmDPXu4+OE5lbSCxutzzWuPFT2kVFM+/B3h6E1njnTHx1HA/tlkP7JnFpD2CwqIT9jpPUNI9ADzx1PiBDGoHFMgBb6YYC4LA8/SD8ThGSDo1xmg8+ccmkGRVjQkamY+AP4p06bz1tbAAoGpaWMBtAJ6a6gk3ts04u0u1dLZjJ5MgLL77Ei3mcCVzY7lYl2+jkCQPCyMbxA2M3wrHBrtRba7Goq8DyEg1C1UjYEsB/CFB+eLVDP0aIjL5dV87L+AJPxxkj2hfZRRX9o1D/AAwMQ1MzVf2qtX0Re6Hxsfnhf6Zy+dv+pepLg2OY4tWiZCDyUD5uTgPm+M0QQalcO15EmoRvyEjaDaMD+G9lKuYM06BqD/eVHJX95pB/ZnGuyP6PAoHeVAPKkoHu1MDP7oxU44enVyK9SzL1eNI9qa1CWUgkrpAHS+/X3+ow7IcOqVmimjVOpWIHqzEKL9Tj0DK9mMvT2pBvNyWJ/eMYK0lAAVRAGwFgPIRtjJL4jBbQX9QW2Y/h/wCjqqwBqulPyWah+MhR88Hsp+j7LJ7euqfvNA+CR85wXC+uHrUPXGvH8Rh/uiJlqfcq0eymVVtQoU5G0qpjzuJJ8zOC4W0DFUVmw9a55jG2HxDFLbgS4snx2GCrhdeNSzQfDBpjiMNIx2vCE4LUnwQB9q6f0GrkjIx9J0n5NPuxj6bEM3MiSLjkBa9zdfnj0bMZcVEZGEqwKkdQRB+WMBnUeg/dPZx7DGy1lHMHbVG67g3uMYOoi1LUgMqfJYzuUHeusmGBqIQfap1TqsNiQTp9y9cUs1RLATYnwavsuDKP6a/8UdcXclnaNSn3FfUFS9Oosh6M/VYCSAORgqRANgCVzeQLylJkzFtQNN01ryVmQsIg8xY9BthTxu9UeP2Acb3QI0GQwhadSe8XnTqMQNanycCfPxdcei8B4qK9FWkax4aig+y4swI3FwSJ5EY87RwyOKgKhmJMgwNahiNQtIZjzxFwbLB6lR9E1ZUlkDavZCkgoJjXTYjDsWVwu1ZE2j1LO5NaqFHnSYkbSAZg+XXEVTiNLuqjalZKYbXFxCrJHQ2xm6XAqtYeJSF61iz/AARiZPkdPvwnHKq01TJ0rqIesxuYmVUx9Z2G22lYAuMaPV9rk1Qd9wPkqfd0UXSAQslRaC0nSPeSIwucrM8ByCQAkxeLFpPO2ke/EwdfEGVi0giLKSQbNe9oMjpOKdaoEWRc+ynmdyfQmWP3VnHLd/1ElNan0jttBCX5gSPhrZvhg32a4+mXcpUOmlUIh/qrUUaTq+yHAEHaV+8MCky5VY9rSCIjcGSWJ5c/4t8SUqMyG8VoNpBgAC3W9/8AtDMeTQ7Li9Ls3fE+MLSHhhnOyzFvtMRML589hi1w7OCrTSoBGoTHQ7Ee4yPdjzmgujwU6aiSIRQBqYxEwAN7c/ZPLHoPC8p3VJKYvpWCep3Y+9iT78dDBNzbfYdGWol4lUihU8kf/CcZrs681aPpUH7r1/54P8Y/1Fb/AIdT/AcZ/spRisnktc//ADH+fzxeX54jIvZkf6SezBzVOm6e3TLxuJUrqIkX+pI+HPGPX9GmZADKlJgRIZSHJB2I7xhj2MpOESlExzMx0nf539+DcLLU6PFc72fq0gBUFVTebaB6ezpO02PPyxSThizDCSL+MsZ8oab/AAx7yaYIg3xn+L9iKFYEoO6fkV9n3ptHpBwt4pLgbHLHuead1UanTRULDUyUwqiSbMVkbgTN9pONnwDsIqQ+bio+4oi6Jz8X229beR3wZ7LdmVyoOo66pnxQBAtZQOXnv6bYPNRB3GFzxZHD2Vf1Blkt12KTH4chyw0Je+LZyvQ4aaBx57L8P6jVqmr/ALlqa7EAXChcSFMcBhHpNOmi9Q0Ljow+MLow+OGT4KsYBiQLhdOFAxsxYNPILYoGOIwuOONulJADMLOOxxxadcFnKcdXy6uNLqrjowBHwOFUYeMPg33KYNq9msqxBOXpEjbwC3pbFPhPFKTI2mkcsSWUK9Mox02DEAbHcXOD84WcaY0CZDIU6uXrV6ndOaGnUdKkszE6gKajxGCzAyAICxMHC8EZl4jX006ndVEVteghQ0641GJk1H9I88ax3ABJIAFyTaPPGcz/AGjapbL+FedYjf8A4anf9ciOgbC3oxK2wW6RZ4txw0ZQQ9U3VRsiwPFUPSZIG52GxOMotJjr06naS7EgHWTYs1ojlHKBEQMXBSifMySbknmSTcnzwzTp3MatgJLN5AC59BOObkzvLIU5WVRQiwnzvsOd+p58gPdOg7P8G/8AOcbiEBGyndo5SLAdJ+0QEyvZtnQlyaMg6QApIPJ2BkGDcKZvv0BrK5NlABqarASVuY5yzHfGvp8Fe6fIcI1uzOcT7J1AZoEEckYkED7Ib6y+Rgj7WKuU7M12IBQUwOrAxeYUU5JEgGCQNsazP5Wo1PTSqFG1AliASVmWUGPCSLBoMdMPy9OoBDRHXUzH5rfD/wBPj5CcU2UuGcBSjeS7/abl5KPqj5+eCKWO2KvF8rWelFCoKb6lMkbqDLLMHSSLTBjph+UpVB7UfvE/OMOhFLgLjgi7RVVXLVdTBZRwJIEnSbCdz5YCdmK4FYliB4apkwLd6v8AMY0+eyyuhV1V1O6sAw+BtgYOB0DmFc0kLU0UIdI8MEgQNrcumEzXvTCXDDQbnh04YTjjthwI+cdOGY4YlkoVkn3bHDKFbVM2IMEee/zBB9+H4pIYzLDrSUn1DOAfhiWQvzjsNwuIQ4jDGp9MPwmFTxxnyi0QFcOxLhkYxPpVB2grOwk444Q4pxogurHYQYXESIcMdjhjjh0Yogow6cMGOGGxRQ4thQ2K5N8Sk2wSLoh4jw9K6aKgkSDuRcbG2KB7Mr/vao/9s/jTwXGFxbhGfzIGgOOzKTJqVSOkoo/gQH54vZPh1OlPdoFJ3O5PqxufecWMKMXGEY8IlI6cdhpxwwZY6cLipkKpamCTJ8XyYj8Bi1iEOwowmOXFrk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 descr="C:\Users\Admin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748214" cy="3600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Соберите пословицы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Поспешишь, потехе час.</a:t>
            </a:r>
          </a:p>
          <a:p>
            <a:r>
              <a:rPr lang="ru-RU" sz="3600" dirty="0" smtClean="0"/>
              <a:t>Делу время, последнее потеряешь.</a:t>
            </a:r>
          </a:p>
          <a:p>
            <a:r>
              <a:rPr lang="ru-RU" sz="3600" dirty="0" smtClean="0"/>
              <a:t>Много захочешь, людей насмешишь.</a:t>
            </a:r>
          </a:p>
          <a:p>
            <a:endParaRPr lang="ru-RU" sz="3600" dirty="0" smtClean="0"/>
          </a:p>
          <a:p>
            <a:r>
              <a:rPr lang="ru-RU" sz="3600" dirty="0" smtClean="0"/>
              <a:t>Кому из героев басни вы сочувствовали?</a:t>
            </a:r>
            <a:endParaRPr lang="ru-RU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Долгожданный  дан  звонок, Начинается  урок.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  нам  без  опоздания  приходи  старание.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Помоги  нам  потрудиться, Мы  пришли  сюда  учиться.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sunveter.ru/uploads/posts/2014-05/1399296461_kolokol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9000"/>
            <a:ext cx="3505200" cy="3238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&amp;Kcy;&amp;rcy;&amp;ycy;&amp;lcy;&amp;ocy;&amp;vcy; &amp;Icy; - &amp;Lcy;&amp;acy;&amp;ncy;&amp;softcy; &amp;icy; &amp;dcy;&amp;iecy;&amp;rcy;&amp;vcy;&amp;icy;&amp;shcy; (&amp;bcy;&amp;acy;&amp;scy;&amp;ncy;&amp;yacy; &amp;chcy;&amp;icy;&amp;tcy;. &amp;Ocy;.&amp;IEcy;&amp;fcy;&amp;rcy;&amp;iecy;&amp;mcy;&amp;ocy;&amp;vcy;) 2-&amp;jcy; &amp;vcy;&amp;acy;&amp;rcy;&amp;icy;&amp;acy;&amp;ncy;&amp;tcy;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5300" name="Picture 4" descr="&amp;Pcy;&amp;ocy;&amp;rcy;&amp;tcy;&amp;rcy;&amp;iecy;&amp;tcy; &amp;bcy;&amp;acy;&amp;scy;&amp;ncy;&amp;ocy;&amp;pcy;&amp;icy;&amp;scy;&amp;tscy;&amp;acy; &amp;Icy;.&amp;Acy;.&amp;Kcy;&amp;rcy;&amp;ycy;&amp;lcy;&amp;ocy;&amp;vcy;&amp;acy;(1839) - &amp;Kcy;&amp;acy;&amp;rcy;&amp;lcy; &amp;Pcy;&amp;acy;&amp;vcy;&amp;lcy;&amp;ocy;&amp;vcy;&amp;icy;&amp;chcy; &amp;Bcy;&amp;rcy;&amp;yucy;&amp;lcy;&amp;lcy;&amp;ocy;&amp;vcy; FineArtBlog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214810" cy="5143536"/>
          </a:xfrm>
          <a:prstGeom prst="rect">
            <a:avLst/>
          </a:prstGeom>
          <a:noFill/>
        </p:spPr>
      </p:pic>
      <p:pic>
        <p:nvPicPr>
          <p:cNvPr id="28674" name="Picture 2" descr="http://www.balashov.com.ua/uploads/1318575563_strekoza-i-muravey-kop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3116"/>
            <a:ext cx="428628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b="1" dirty="0" smtClean="0"/>
              <a:t>. И. </a:t>
            </a:r>
            <a:r>
              <a:rPr lang="ru-RU" b="1" dirty="0" err="1" smtClean="0"/>
              <a:t>Хемницер</a:t>
            </a:r>
            <a:r>
              <a:rPr lang="ru-RU" b="1" dirty="0" smtClean="0"/>
              <a:t>,            Л. Н. Толстой</a:t>
            </a:r>
            <a:endParaRPr lang="ru-RU" b="1" dirty="0"/>
          </a:p>
        </p:txBody>
      </p:sp>
      <p:pic>
        <p:nvPicPr>
          <p:cNvPr id="1026" name="Picture 2" descr="https://www.ras.ru/FStorage/download.aspx?id=bc6fb30b-f4c8-4b3a-96f0-c4837af523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5978"/>
            <a:ext cx="4429124" cy="4657732"/>
          </a:xfrm>
          <a:prstGeom prst="rect">
            <a:avLst/>
          </a:prstGeom>
          <a:noFill/>
        </p:spPr>
      </p:pic>
      <p:pic>
        <p:nvPicPr>
          <p:cNvPr id="1027" name="Picture 3" descr="C:\Users\1234\Desktop\tolsto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857652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Сравнение басен.</a:t>
            </a:r>
            <a:endParaRPr lang="ru-RU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73"/>
                <a:gridCol w="2143140"/>
                <a:gridCol w="2036367"/>
                <a:gridCol w="21260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басни(фамилия автора, заголовок)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записи текста. (стихотворная,</a:t>
                      </a:r>
                      <a:r>
                        <a:rPr lang="ru-RU" baseline="0" dirty="0" smtClean="0"/>
                        <a:t> прозаическая)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Мораль басни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Аллегория(трудолюбие. легкомыслие, жадность, милосердие)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Домашнее задание 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03920" cy="5500694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Выразительное чтение басни по ролям. 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Придумать свой конец басни, если бы Муравей всё-таки пустил Стрекозу к себе жить, нарисовать иллюстрацию к басне.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Выразительное чтение басни наизусть.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&amp;Scy;&amp;tcy;&amp;rcy;&amp;iecy;&amp;kcy;&amp;ocy;&amp;zcy;&amp;acy; &amp;icy; &amp;mcy;&amp;ucy;&amp;rcy;&amp;acy;&amp;vcy;&amp;iecy;&amp;jcy; &quot; &amp;Scy;&amp;kcy;&amp;acy;&amp;chcy;&amp;acy;&amp;tcy;&amp;softcy; &amp;bcy;&amp;iecy;&amp;scy;&amp;pcy;&amp;lcy;&amp;acy;&amp;tcy;&amp;ncy;&amp;ocy; &amp;mcy;&amp;ucy;&amp;lcy;&amp;softcy;&amp;tcy;&amp;fcy;&amp;icy;&amp;lcy;&amp;softcy;&amp;mcy;&amp;ycy; &amp;icy; &amp;mcy;&amp;ucy;&amp;lcy;&amp;softcy;&amp;tcy;&amp;icy;&amp;k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357694"/>
            <a:ext cx="4714876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500174"/>
          <a:ext cx="8429684" cy="4146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0924"/>
                <a:gridCol w="1428760"/>
              </a:tblGrid>
              <a:tr h="95762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У меня всё получилось, я доволен своей работой.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+mn-lt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У меня не всё получилось, но я доволен своей работой.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Я хорошо знаю теоретический материал, но в практической работе у меня получилось не всё.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+mn-lt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</a:rPr>
                        <a:t>Мне было сложно и малопонятно.</a:t>
                      </a:r>
                    </a:p>
                    <a:p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Улыбающееся лицо 8"/>
          <p:cNvSpPr/>
          <p:nvPr/>
        </p:nvSpPr>
        <p:spPr>
          <a:xfrm>
            <a:off x="7692528" y="2571744"/>
            <a:ext cx="785818" cy="78581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8"/>
          <p:cNvGrpSpPr/>
          <p:nvPr/>
        </p:nvGrpSpPr>
        <p:grpSpPr>
          <a:xfrm>
            <a:off x="7686789" y="3580657"/>
            <a:ext cx="785818" cy="785818"/>
            <a:chOff x="4179091" y="5429264"/>
            <a:chExt cx="785818" cy="785818"/>
          </a:xfrm>
        </p:grpSpPr>
        <p:sp>
          <p:nvSpPr>
            <p:cNvPr id="11" name="Овал 10"/>
            <p:cNvSpPr/>
            <p:nvPr/>
          </p:nvSpPr>
          <p:spPr>
            <a:xfrm>
              <a:off x="4179091" y="5429264"/>
              <a:ext cx="785818" cy="78581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667556" y="5659214"/>
              <a:ext cx="88929" cy="8799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86819" y="5663224"/>
              <a:ext cx="88929" cy="8799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01302" y="5999747"/>
              <a:ext cx="344905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5"/>
          <p:cNvGrpSpPr/>
          <p:nvPr/>
        </p:nvGrpSpPr>
        <p:grpSpPr>
          <a:xfrm>
            <a:off x="7715272" y="4786322"/>
            <a:ext cx="785818" cy="1044233"/>
            <a:chOff x="5072066" y="5214950"/>
            <a:chExt cx="785818" cy="1044233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5072066" y="5214950"/>
              <a:ext cx="785818" cy="785818"/>
              <a:chOff x="5072066" y="5214950"/>
              <a:chExt cx="785818" cy="785818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5072066" y="5214950"/>
                <a:ext cx="785818" cy="7858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560531" y="5444900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279794" y="5448910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Дуга 24"/>
            <p:cNvSpPr/>
            <p:nvPr/>
          </p:nvSpPr>
          <p:spPr>
            <a:xfrm rot="19202597">
              <a:off x="5149263" y="5759117"/>
              <a:ext cx="571504" cy="500066"/>
            </a:xfrm>
            <a:prstGeom prst="arc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4"/>
          <p:cNvGrpSpPr/>
          <p:nvPr/>
        </p:nvGrpSpPr>
        <p:grpSpPr>
          <a:xfrm>
            <a:off x="7707518" y="1586965"/>
            <a:ext cx="785818" cy="785818"/>
            <a:chOff x="3143240" y="5572140"/>
            <a:chExt cx="785818" cy="785818"/>
          </a:xfrm>
        </p:grpSpPr>
        <p:grpSp>
          <p:nvGrpSpPr>
            <p:cNvPr id="7" name="Группа 26"/>
            <p:cNvGrpSpPr/>
            <p:nvPr/>
          </p:nvGrpSpPr>
          <p:grpSpPr>
            <a:xfrm>
              <a:off x="3143240" y="5572140"/>
              <a:ext cx="785818" cy="785818"/>
              <a:chOff x="4179091" y="5429264"/>
              <a:chExt cx="785818" cy="785818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4179091" y="5429264"/>
                <a:ext cx="785818" cy="78581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667556" y="5659214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386819" y="5663224"/>
                <a:ext cx="88929" cy="8799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33"/>
            <p:cNvGrpSpPr/>
            <p:nvPr/>
          </p:nvGrpSpPr>
          <p:grpSpPr>
            <a:xfrm>
              <a:off x="3270825" y="5634268"/>
              <a:ext cx="571504" cy="570971"/>
              <a:chOff x="3270825" y="5634268"/>
              <a:chExt cx="571504" cy="570971"/>
            </a:xfrm>
          </p:grpSpPr>
          <p:sp>
            <p:nvSpPr>
              <p:cNvPr id="32" name="Дуга 31"/>
              <p:cNvSpPr/>
              <p:nvPr/>
            </p:nvSpPr>
            <p:spPr>
              <a:xfrm rot="8249182">
                <a:off x="3270825" y="5634268"/>
                <a:ext cx="571504" cy="500066"/>
              </a:xfrm>
              <a:prstGeom prst="arc">
                <a:avLst>
                  <a:gd name="adj1" fmla="val 15672506"/>
                  <a:gd name="adj2" fmla="val 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Дуга 32"/>
              <p:cNvSpPr/>
              <p:nvPr/>
            </p:nvSpPr>
            <p:spPr>
              <a:xfrm rot="8487425">
                <a:off x="3333287" y="5772575"/>
                <a:ext cx="386108" cy="432664"/>
              </a:xfrm>
              <a:prstGeom prst="arc">
                <a:avLst>
                  <a:gd name="adj1" fmla="val 14670025"/>
                  <a:gd name="adj2" fmla="val 1774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57158" y="454863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Считаю, что сегодня на уроке…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8588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Спасибо  за урок.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79876" name="Picture 4" descr="http://4put.ru/pictures/max/219/675354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14554"/>
            <a:ext cx="457203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63272" cy="836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 каким произведениям эти иллюстрации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компьютер\Pictures\19 мая оплата\Three_3_1293711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229372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&amp;Zcy;&amp;ncy;&amp;acy;&amp;chcy;&amp;iecy;&amp;ncy;&amp;icy;&amp;iecy; &amp;icy; &amp;tcy;&amp;ocy;&amp;lcy;&amp;kcy;&amp;ocy;&amp;vcy;&amp;acy;&amp;ncy;&amp;icy;&amp;iecy; &amp;tcy;&amp;iecy;&amp;rcy;&amp;mcy;&amp;icy;&amp;ncy;&amp;acy; &amp;Kcy;&amp;rcy;&amp;ycy;&amp;l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714356"/>
            <a:ext cx="3248025" cy="32147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&amp;Icy;&amp;lcy;&amp;lcy;&amp;yucy;&amp;scy;&amp;tcy;&amp;rcy;&amp;acy;&amp;tscy;&amp;icy;&amp;yacy; 25 &amp;icy;&amp;zcy; 25 &amp;dcy;&amp;lcy;&amp;yacy; &amp;Bcy;&amp;acy;&amp;scy;&amp;ncy;&amp;icy; - &amp;Icy;&amp;vcy;&amp;acy;&amp;ncy; &amp;Kcy;&amp;rcy;&amp;ycy;&amp;lcy;&amp;ocy;&amp;vcy; &amp;Lcy;&amp;acy;&amp;bcy;&amp;icy;&amp;rcy;&amp;icy;&amp;ncy;&amp;tcy; - &amp;kcy;&amp;ncy;&amp;icy;&amp;g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619519"/>
            <a:ext cx="3357554" cy="32384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2" name="Picture 8" descr="babs71: &quot;&amp;Bcy;&amp;lcy;&amp;ocy;&amp;kcy;&amp;acy;&amp;dcy;&amp;ncy;&amp;ycy;&amp;iecy; &amp;ocy;&amp;tcy;&amp;kcy;&amp;rcy;&amp;ycy;&amp;tcy;&amp;kcy;&amp;icy;&quot;. &amp;Icy;. &amp;Acy;. &amp;Kcy;&amp;rcy;&amp;ycy;&amp;lcy;&amp;ocy;&amp;v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214554"/>
            <a:ext cx="2214578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Иван Андреевич Крылов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6324" name="Picture 4" descr="&amp;Bcy;&amp;icy;&amp;bcy;&amp;lcy;&amp;ucy;&amp;scy; - &amp;Bcy;&amp;acy;&amp;scy;&amp;ncy;&amp;icy; &amp;Kcy;&amp;rcy;&amp;ycy;&amp;lcy;&amp;ocy;&amp;vcy;&amp;acy; (&amp;Kcy;&amp;rcy;&amp;ycy;&amp;lcy;&amp;ocy;&amp;vcy; &amp;Icy;&amp;vcy;&amp;acy;&amp;ncy; &amp;Acy;&amp;ncy;&amp;dcy;&amp;rcy;&amp;iecy;&amp;iecy;&amp;vcy;&amp;icy;&amp;ch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1905000" cy="2543175"/>
          </a:xfrm>
          <a:prstGeom prst="rect">
            <a:avLst/>
          </a:prstGeom>
          <a:noFill/>
        </p:spPr>
      </p:pic>
      <p:pic>
        <p:nvPicPr>
          <p:cNvPr id="56326" name="Picture 6" descr="&amp;Kcy;&amp;ncy;&amp;icy;&amp;gcy;&amp;acy; &quot;&amp;Ecy;&amp;lcy;&amp;mcy;&amp;iecy;&amp;rcy; &amp;icy; &amp;Ucy;&amp;icy;&amp;lcy;&amp;bcy;&amp;ucy;&amp;rcy;&quot; - &amp;Dcy;&amp;ecy;&amp;vcy;&amp;icy;&amp;dcy; &amp;Mcy;&amp;acy;&amp;kcy;&amp;kcy;&amp;icy;. &amp;Kcy;&amp;ucy;&amp;pcy;&amp;icy;&amp;tcy;&amp;softcy; &amp;kcy;&amp;ncy;&amp;icy;&amp;gcy;&amp;ucy;, &amp;chcy;&amp;icy;&amp;tcy;&amp;acy;&amp;tcy;&amp;softcy; &amp;rcy;&amp;iecy;&amp;tscy;&amp;iecy;&amp;ncy;&amp;zcy;&amp;icy;&amp;icy; Elmer and Wilbur ISBN 978-5-91759-215-2 &amp;Lcy;&amp;acy;&amp;bcy;&amp;icy;&amp;rcy;&amp;icy;&amp;n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2286048" cy="3071810"/>
          </a:xfrm>
          <a:prstGeom prst="rect">
            <a:avLst/>
          </a:prstGeom>
          <a:noFill/>
        </p:spPr>
      </p:pic>
      <p:pic>
        <p:nvPicPr>
          <p:cNvPr id="56328" name="Picture 8" descr="&amp;Kcy;&amp;ncy;&amp;icy;&amp;gcy;&amp;icy; : &amp;Dcy;&amp;iecy;&amp;tcy;&amp;scy;&amp;kcy;&amp;acy;&amp;yacy; &amp;lcy;&amp;icy;&amp;tcy;&amp;iecy;&amp;rcy;&amp;acy;&amp;tcy;&amp;ucy;&amp;rcy;&amp;acy;. : &amp;Bcy;&amp;acy;&amp;scy;&amp;ncy;&amp;icy; : &amp;Kcy;&amp;rcy;&amp;ycy;&amp;lcy;&amp;ocy;&amp;vcy; &amp;Icy;. : ISBN 978-5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4"/>
            <a:ext cx="3143272" cy="5067298"/>
          </a:xfrm>
          <a:prstGeom prst="rect">
            <a:avLst/>
          </a:prstGeom>
          <a:noFill/>
        </p:spPr>
      </p:pic>
      <p:pic>
        <p:nvPicPr>
          <p:cNvPr id="56330" name="Picture 10" descr="&amp;Fcy;&amp;ocy;&amp;tcy;&amp;ocy; &amp;tcy;&amp;ocy;&amp;vcy;&amp;acy;&amp;rcy;&amp;acy; &amp;Bcy;&amp;acy;&amp;scy;&amp;n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357430"/>
            <a:ext cx="2809880" cy="3895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43px-krylovbasnopisetsbyegg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60032" y="1628800"/>
            <a:ext cx="410051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«</a:t>
            </a:r>
            <a:r>
              <a:rPr lang="ru-RU" sz="3600" b="1" dirty="0">
                <a:latin typeface="Monotype Corsiva" pitchFamily="66" charset="0"/>
              </a:rPr>
              <a:t>Люблю, где случай есть </a:t>
            </a:r>
          </a:p>
          <a:p>
            <a:pPr algn="ctr"/>
            <a:r>
              <a:rPr lang="ru-RU" sz="3600" b="1" dirty="0">
                <a:latin typeface="Monotype Corsiva" pitchFamily="66" charset="0"/>
              </a:rPr>
              <a:t>пороки пощипать</a:t>
            </a:r>
            <a:r>
              <a:rPr lang="en-US" sz="3600" b="1" dirty="0">
                <a:latin typeface="Monotype Corsiva" pitchFamily="66" charset="0"/>
              </a:rPr>
              <a:t>»</a:t>
            </a:r>
            <a:r>
              <a:rPr lang="ru-RU" sz="3600" dirty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3600" b="1" dirty="0">
                <a:latin typeface="Monotype Corsiva" pitchFamily="66" charset="0"/>
              </a:rPr>
              <a:t>             И.А. Крылов</a:t>
            </a:r>
          </a:p>
        </p:txBody>
      </p:sp>
      <p:pic>
        <p:nvPicPr>
          <p:cNvPr id="4" name="Picture 2" descr="http://thinkit.ru/images/blog/usersdata/23/_chat/p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123911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Басня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 это литературный жанр  с краткой формой повествования,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где действуют звери, птицы, вещи, а подразумеваются под ними люди,                          высмеиваются их пороки.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В басне обязательно есть мораль, </a:t>
            </a:r>
          </a:p>
          <a:p>
            <a:pPr algn="just">
              <a:buNone/>
            </a:pPr>
            <a:r>
              <a:rPr lang="ru-RU" dirty="0" smtClean="0"/>
              <a:t>   которая чаще всего выделяется как самостоятельная её часть и располагается      либо в начале, либо в конце басни.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thinkit.ru/images/blog/usersdata/23/_chat/p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089" y="5000636"/>
            <a:ext cx="2123911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 Разминка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Без работы хоть убей, </a:t>
            </a:r>
          </a:p>
          <a:p>
            <a:pPr>
              <a:buNone/>
            </a:pPr>
            <a:r>
              <a:rPr lang="ru-RU" dirty="0" smtClean="0"/>
              <a:t>Жить не может муравей.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Над лугом, где пасутся козы,</a:t>
            </a:r>
          </a:p>
          <a:p>
            <a:pPr algn="r">
              <a:buNone/>
            </a:pPr>
            <a:r>
              <a:rPr lang="ru-RU" dirty="0" smtClean="0"/>
              <a:t>На крыльях  прозрачных порхают стрекозы.</a:t>
            </a:r>
          </a:p>
          <a:p>
            <a:endParaRPr lang="ru-RU" dirty="0"/>
          </a:p>
        </p:txBody>
      </p:sp>
      <p:pic>
        <p:nvPicPr>
          <p:cNvPr id="23553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480"/>
            <a:ext cx="2732585" cy="3586517"/>
          </a:xfrm>
          <a:prstGeom prst="rect">
            <a:avLst/>
          </a:prstGeom>
          <a:noFill/>
        </p:spPr>
      </p:pic>
      <p:pic>
        <p:nvPicPr>
          <p:cNvPr id="23554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994" y="2564904"/>
            <a:ext cx="2972483" cy="40386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:\Users\Admin\Desktop\805614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986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1006960" cy="1368152"/>
          </a:xfrm>
          <a:prstGeom prst="rect">
            <a:avLst/>
          </a:prstGeom>
          <a:noFill/>
        </p:spPr>
      </p:pic>
      <p:pic>
        <p:nvPicPr>
          <p:cNvPr id="3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1006960" cy="1368152"/>
          </a:xfrm>
          <a:prstGeom prst="rect">
            <a:avLst/>
          </a:prstGeom>
          <a:noFill/>
        </p:spPr>
      </p:pic>
      <p:pic>
        <p:nvPicPr>
          <p:cNvPr id="4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1006960" cy="1368152"/>
          </a:xfrm>
          <a:prstGeom prst="rect">
            <a:avLst/>
          </a:prstGeom>
          <a:noFill/>
        </p:spPr>
      </p:pic>
      <p:pic>
        <p:nvPicPr>
          <p:cNvPr id="5" name="Picture 2" descr="C:\Users\Admin\Desktop\3683914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1006960" cy="1368152"/>
          </a:xfrm>
          <a:prstGeom prst="rect">
            <a:avLst/>
          </a:prstGeom>
          <a:noFill/>
        </p:spPr>
      </p:pic>
      <p:pic>
        <p:nvPicPr>
          <p:cNvPr id="41987" name="Picture 3" descr="C:\Users\Admin\Desktop\soroka-vorona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589240"/>
            <a:ext cx="3131840" cy="126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273824"/>
            <a:ext cx="1206991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273824"/>
            <a:ext cx="1206991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009" y="5013176"/>
            <a:ext cx="1206991" cy="15841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Облако 14"/>
          <p:cNvSpPr/>
          <p:nvPr/>
        </p:nvSpPr>
        <p:spPr>
          <a:xfrm>
            <a:off x="6300192" y="4725144"/>
            <a:ext cx="2232248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Умный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572264" y="4000504"/>
            <a:ext cx="2752264" cy="785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Заботливый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572000" y="4725144"/>
            <a:ext cx="2232248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Труженик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 rot="21222704">
            <a:off x="1439627" y="2841259"/>
            <a:ext cx="245997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Красавица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 rot="20661668">
            <a:off x="3167819" y="1401099"/>
            <a:ext cx="245997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ветреная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 rot="21222704">
            <a:off x="6047362" y="1386979"/>
            <a:ext cx="271780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беззаботная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 rot="21222704">
            <a:off x="4535970" y="2769250"/>
            <a:ext cx="2459975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веселая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683914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72066"/>
            <a:ext cx="3744416" cy="5087521"/>
          </a:xfrm>
          <a:prstGeom prst="rect">
            <a:avLst/>
          </a:prstGeom>
          <a:noFill/>
        </p:spPr>
      </p:pic>
      <p:pic>
        <p:nvPicPr>
          <p:cNvPr id="3" name="Picture 1" descr="C:\Users\Admin\Desktop\Снимок-экрана-2012-03-02-в-21.14.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767" y="1340768"/>
            <a:ext cx="3956721" cy="51931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8998" y="404664"/>
            <a:ext cx="89050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«Стрекоза и Муравей»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695</TotalTime>
  <Words>477</Words>
  <Application>Microsoft Office PowerPoint</Application>
  <PresentationFormat>Экран (4:3)</PresentationFormat>
  <Paragraphs>108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1_Эркер</vt:lpstr>
      <vt:lpstr>Официальная</vt:lpstr>
      <vt:lpstr>Слайд 1</vt:lpstr>
      <vt:lpstr>Слайд 2</vt:lpstr>
      <vt:lpstr>К каким произведениям эти иллюстрации?</vt:lpstr>
      <vt:lpstr>Иван Андреевич Крылов</vt:lpstr>
      <vt:lpstr>Слайд 5</vt:lpstr>
      <vt:lpstr>Басня</vt:lpstr>
      <vt:lpstr> Разминка</vt:lpstr>
      <vt:lpstr>Слайд 8</vt:lpstr>
      <vt:lpstr>Слайд 9</vt:lpstr>
      <vt:lpstr>ВОПРОС      УРОКА: </vt:lpstr>
      <vt:lpstr>Макет обложки</vt:lpstr>
      <vt:lpstr>Слайд 12</vt:lpstr>
      <vt:lpstr>Как работать в парах.</vt:lpstr>
      <vt:lpstr>Памятка.</vt:lpstr>
      <vt:lpstr>Слайд 15</vt:lpstr>
      <vt:lpstr>Слайд 16</vt:lpstr>
      <vt:lpstr>Это важно знать</vt:lpstr>
      <vt:lpstr>Мораль басни</vt:lpstr>
      <vt:lpstr>Соберите пословицы</vt:lpstr>
      <vt:lpstr>Слайд 20</vt:lpstr>
      <vt:lpstr>И. И. Хемницер,            Л. Н. Толстой</vt:lpstr>
      <vt:lpstr>Сравнение басен.</vt:lpstr>
      <vt:lpstr>  Домашнее задание </vt:lpstr>
      <vt:lpstr>Слайд 24</vt:lpstr>
      <vt:lpstr>Спасибо  за урок.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1234</cp:lastModifiedBy>
  <cp:revision>74</cp:revision>
  <dcterms:created xsi:type="dcterms:W3CDTF">2010-11-20T22:30:34Z</dcterms:created>
  <dcterms:modified xsi:type="dcterms:W3CDTF">2014-09-30T03:22:37Z</dcterms:modified>
</cp:coreProperties>
</file>