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87" r:id="rId2"/>
    <p:sldId id="256" r:id="rId3"/>
    <p:sldId id="280" r:id="rId4"/>
    <p:sldId id="281" r:id="rId5"/>
    <p:sldId id="285" r:id="rId6"/>
    <p:sldId id="299" r:id="rId7"/>
    <p:sldId id="286" r:id="rId8"/>
    <p:sldId id="282" r:id="rId9"/>
    <p:sldId id="298" r:id="rId10"/>
    <p:sldId id="283" r:id="rId11"/>
    <p:sldId id="278" r:id="rId12"/>
    <p:sldId id="284" r:id="rId13"/>
    <p:sldId id="29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0D7"/>
    <a:srgbClr val="CC0099"/>
    <a:srgbClr val="3399FF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>
        <p:scale>
          <a:sx n="64" d="100"/>
          <a:sy n="64" d="100"/>
        </p:scale>
        <p:origin x="-175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0141-A5C0-40EF-AD87-69942517200F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18471-385D-4F32-93E3-06B81624E9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18471-385D-4F32-93E3-06B81624E9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tt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Затланышлы фигыльләрне  </a:t>
            </a:r>
            <a:br>
              <a:rPr lang="tt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кулланып  бәйләнешле сөйләм теле үстерү </a:t>
            </a:r>
            <a:endParaRPr lang="ru-RU" u="sng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8215338" cy="157162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  шәһәре Совет районы </a:t>
            </a:r>
          </a:p>
          <a:p>
            <a:pPr algn="r"/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“90нчы гимназия” укытучылары</a:t>
            </a:r>
          </a:p>
          <a:p>
            <a:pPr algn="r"/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Вәлиуллина Ф.Ш.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Йосыпова Р.Н.</a:t>
            </a:r>
          </a:p>
          <a:p>
            <a:pPr algn="r"/>
            <a:endParaRPr lang="ru-RU" sz="40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714620"/>
            <a:ext cx="3907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t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нчы сыйныф (рус </a:t>
            </a:r>
            <a:r>
              <a:rPr lang="tt-RU" sz="2400" dirty="0" smtClean="0">
                <a:solidFill>
                  <a:srgbClr val="C00000"/>
                </a:solidFill>
              </a:rPr>
              <a:t>төркеме</a:t>
            </a:r>
            <a:r>
              <a:rPr lang="tt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5" y="-1105604"/>
            <a:ext cx="6932791" cy="9144000"/>
          </a:xfrm>
          <a:prstGeom prst="rect">
            <a:avLst/>
          </a:prstGeom>
          <a:noFill/>
        </p:spPr>
      </p:pic>
      <p:pic>
        <p:nvPicPr>
          <p:cNvPr id="7" name="Picture 2" descr="F:\РАЗИНА\91847460_Suynov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1643050"/>
            <a:ext cx="1737288" cy="1928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139136" cy="922114"/>
          </a:xfrm>
        </p:spPr>
        <p:txBody>
          <a:bodyPr>
            <a:normAutofit/>
          </a:bodyPr>
          <a:lstStyle/>
          <a:p>
            <a:r>
              <a:rPr lang="tt-RU" sz="3600" b="1" u="sng" dirty="0" smtClean="0">
                <a:solidFill>
                  <a:schemeClr val="accent2">
                    <a:lumMod val="75000"/>
                  </a:schemeClr>
                </a:solidFill>
              </a:rPr>
              <a:t>Сорауларга җавап бирегез</a:t>
            </a:r>
            <a:endParaRPr lang="ru-RU" sz="3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4305659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Әхмәт кем белән яши?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Аның әнисе нәрсәләр эшли?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Әнисе иртә торамы?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Ул кайдан су алып кайта?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Әхмәт нигә чишмә суын ярата?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Ул  әнисенә булышамы?</a:t>
            </a: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Әхмәт суны кайдан алып кайта?</a:t>
            </a:r>
          </a:p>
          <a:p>
            <a:pPr marL="514350" lvl="0" indent="-514350">
              <a:buFont typeface="+mj-lt"/>
              <a:buAutoNum type="arabicParenR"/>
            </a:pPr>
            <a:r>
              <a:rPr lang="tt-RU" b="1" i="1" dirty="0" smtClean="0">
                <a:solidFill>
                  <a:srgbClr val="C00000"/>
                </a:solidFill>
              </a:rPr>
              <a:t>Әхмәт хатасын  таныдымы?( </a:t>
            </a:r>
            <a:r>
              <a:rPr lang="tt-RU" i="1" dirty="0" smtClean="0">
                <a:solidFill>
                  <a:srgbClr val="C00000"/>
                </a:solidFill>
              </a:rPr>
              <a:t>признал)</a:t>
            </a:r>
          </a:p>
          <a:p>
            <a:pPr marL="514350" lvl="0" indent="-514350">
              <a:buFont typeface="+mj-lt"/>
              <a:buAutoNum type="arabicPeriod"/>
            </a:pPr>
            <a:endParaRPr lang="tt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5" y="-1105604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36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Тест. </a:t>
            </a:r>
            <a:br>
              <a:rPr lang="tt-RU" sz="31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1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Әйе, юк</a:t>
            </a:r>
            <a:r>
              <a:rPr lang="tt-RU" sz="31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 сүзләре белән  җавап бирегез</a:t>
            </a:r>
            <a:r>
              <a:rPr lang="tt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543824" cy="531206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Әхмәт әбисе  белән яши.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Аның әнисе кер юа.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Әнисе иртә тормый.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Чишмә ерак.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Чишмәнең суы салкын.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Әхмәт кое суы ярата.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Аның әнисе авырды.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Әхмәт суны чишмәдән алып кайтты.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Урамда салкын иде.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Әнисе сизмәде. 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16" y="2285992"/>
            <a:ext cx="164307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4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6686568" cy="1143000"/>
          </a:xfrm>
        </p:spPr>
        <p:txBody>
          <a:bodyPr>
            <a:normAutofit fontScale="90000"/>
          </a:bodyPr>
          <a:lstStyle/>
          <a:p>
            <a:r>
              <a:rPr lang="tt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Тикшерегез. </a:t>
            </a:r>
            <a:br>
              <a:rPr lang="tt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Дөрес җаваплар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Юк</a:t>
            </a:r>
          </a:p>
          <a:p>
            <a:pPr marL="514350" lvl="0" indent="-514350">
              <a:buFont typeface="+mj-lt"/>
              <a:buAutoNum type="arabicPeriod"/>
            </a:pPr>
            <a:r>
              <a:rPr lang="tt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Әйе</a:t>
            </a:r>
          </a:p>
          <a:p>
            <a:pPr marL="514350" lvl="0" indent="-514350">
              <a:buFont typeface="+mj-lt"/>
              <a:buAutoNum type="arabicPeriod"/>
            </a:pPr>
            <a:endParaRPr lang="tt-RU" b="1" dirty="0" smtClean="0">
              <a:solidFill>
                <a:srgbClr val="0070C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F:\РАЗИНА\91847460_Suynov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2285992"/>
            <a:ext cx="2286016" cy="2538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5" y="-1105604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Өй эше</a:t>
            </a:r>
            <a:r>
              <a:rPr lang="ru-RU" u="sng" dirty="0" smtClean="0">
                <a:solidFill>
                  <a:srgbClr val="C00000"/>
                </a:solidFill>
              </a:rPr>
              <a:t/>
            </a:r>
            <a:br>
              <a:rPr lang="ru-RU" u="sng" dirty="0" smtClean="0">
                <a:solidFill>
                  <a:srgbClr val="C00000"/>
                </a:solidFill>
              </a:rPr>
            </a:b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Тиздән әниләр бәйрәме.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Бәйрәм җитсә, син нишләрсең?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Әниләргә  нәрсә бүләк итәрсез?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Ә сез бүләккә нәрсә алырга яратасыз?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Синеңчә нинди бүләк әйбәтрәк?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Красивые и тёплые мотиваторы в картинках про любовь (23шт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00570"/>
            <a:ext cx="179454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5" y="-1105604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solidFill>
                  <a:srgbClr val="1140D7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None/>
            </a:pP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Дәрес тәмам.</a:t>
            </a:r>
          </a:p>
          <a:p>
            <a:pPr algn="ctr">
              <a:buNone/>
            </a:pPr>
            <a:r>
              <a:rPr lang="tt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Сау булыгыз.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073" name="Picture 1" descr="D:\апайка\РИСУНКИ\Колокольчики Звездочки Телефоны\predmety_raznie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64331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3"/>
            <a:ext cx="8206680" cy="1080121"/>
          </a:xfrm>
        </p:spPr>
        <p:txBody>
          <a:bodyPr>
            <a:noAutofit/>
          </a:bodyPr>
          <a:lstStyle/>
          <a:p>
            <a:r>
              <a:rPr lang="tt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Дәреснең максатлары:</a:t>
            </a:r>
            <a:endParaRPr lang="ru-RU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232" y="1500174"/>
            <a:ext cx="8678768" cy="3286148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ru-RU" dirty="0" smtClean="0"/>
              <a:t> 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1.Затланышлы фигыльләрне сөйләмдә куллану.</a:t>
            </a:r>
          </a:p>
          <a:p>
            <a:pPr algn="l"/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Ишетеп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аңлау күне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кмә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ләрен камилләштерү.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Әти–әниләргә мәхә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бәт һәм хөрмәт хисе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тәрбияләү.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i="1" dirty="0" smtClean="0">
              <a:solidFill>
                <a:srgbClr val="7030A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1027" name="Picture 3" descr="G:\27 ноября СЕМИНАР\41158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643314"/>
            <a:ext cx="2643174" cy="2775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Тәрҗемә итегез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52736"/>
            <a:ext cx="7643866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1)сөйли                         2) әкият сөйли      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уйный                             гитарада  уйный                                                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 сибә                             гөлләргә су сибә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себерми                         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идән себерә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пешерде                        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бәлеш пешерә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юам                                тәрәзә юа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җыештыра                  өй җыештыра                        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 алып кайта          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бәрәңге чистарта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сөртә                             тузан сөртә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булышабыз                    әнигә булыша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27 ноября СЕМИНАР\102467536_large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28926" y="2214554"/>
            <a:ext cx="1643042" cy="178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58072" cy="1143000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rgbClr val="C00000"/>
                </a:solidFill>
              </a:rPr>
              <a:t>        </a:t>
            </a:r>
            <a:r>
              <a:rPr lang="tt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Татарчага тәрҗемә итегез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71612"/>
            <a:ext cx="431421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рассказывает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оливает</a:t>
            </a:r>
            <a:endParaRPr lang="tt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подметает</a:t>
            </a:r>
            <a:endParaRPr lang="tt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моет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бирает</a:t>
            </a:r>
            <a:endParaRPr lang="tt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вытирает</a:t>
            </a:r>
            <a:endParaRPr lang="tt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  <a:endParaRPr lang="tt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7 ноября СЕМИНАР\102467484_larg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3643314"/>
            <a:ext cx="1785950" cy="20398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tt-RU" sz="3200" dirty="0" smtClean="0">
                <a:solidFill>
                  <a:srgbClr val="C00000"/>
                </a:solidFill>
              </a:rPr>
              <a:t>   </a:t>
            </a: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Җөмләләрне  тәрҗемә  итегез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t-RU" sz="2800" i="1" dirty="0" smtClean="0"/>
              <a:t>   </a:t>
            </a:r>
            <a:r>
              <a:rPr lang="tt-RU" sz="2800" b="1" i="1" dirty="0" smtClean="0">
                <a:solidFill>
                  <a:srgbClr val="6600CC"/>
                </a:solidFill>
              </a:rPr>
              <a:t> 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 иртән гөлләргә су сибәм. </a:t>
            </a:r>
          </a:p>
          <a:p>
            <a:pPr>
              <a:buFont typeface="Wingdings" pitchFamily="2" charset="2"/>
              <a:buChar char="§"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Әнием бәйрәмдә бәлеш пешерде.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Мин тәрәзәне чиста юам,шуңа күрә әнием</a:t>
            </a:r>
          </a:p>
          <a:p>
            <a:pPr>
              <a:buNone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шатлана.</a:t>
            </a:r>
          </a:p>
          <a:p>
            <a:pPr>
              <a:buFont typeface="Wingdings" pitchFamily="2" charset="2"/>
              <a:buChar char="§"/>
            </a:pP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Тырышып эшләсәң, тәмләп ашарсың.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im3-tub-ru.yandex.net/i?id=081239c2d9b27a3c09f82970b4e2f0d5-0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2132" y="4500570"/>
            <a:ext cx="1875698" cy="1779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pic>
        <p:nvPicPr>
          <p:cNvPr id="2" name="Picture 2" descr="C:\Users\Инсаф\Desktop\f212412b0e31a1a5105cb8306c5d6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2415780" cy="2000264"/>
          </a:xfrm>
          <a:prstGeom prst="rect">
            <a:avLst/>
          </a:prstGeom>
          <a:noFill/>
        </p:spPr>
      </p:pic>
      <p:pic>
        <p:nvPicPr>
          <p:cNvPr id="4" name="Picture 11" descr="Заправляют кроватки - Фото 331/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71942"/>
            <a:ext cx="19646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285860"/>
            <a:ext cx="3000396" cy="253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Картинки по запросу картинки ребенок гладит рубашк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786190"/>
            <a:ext cx="1714512" cy="2177158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00100" y="642918"/>
            <a:ext cx="7772400" cy="576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Рәсемнәргә карап, җөмләләр төзегез.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142984"/>
            <a:ext cx="25580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714752"/>
            <a:ext cx="2000264" cy="251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5" y="-1105604"/>
            <a:ext cx="6932791" cy="914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C00000"/>
                </a:solidFill>
              </a:rPr>
              <a:t/>
            </a:r>
            <a:br>
              <a:rPr lang="tt-RU" dirty="0" smtClean="0">
                <a:solidFill>
                  <a:srgbClr val="C00000"/>
                </a:solidFill>
              </a:rPr>
            </a:br>
            <a:r>
              <a:rPr lang="tt-RU" dirty="0" smtClean="0">
                <a:solidFill>
                  <a:srgbClr val="C00000"/>
                </a:solidFill>
              </a:rPr>
              <a:t/>
            </a:r>
            <a:br>
              <a:rPr lang="tt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42984"/>
            <a:ext cx="8429684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Терәк сүзләр</a:t>
            </a:r>
            <a:endParaRPr lang="tt-RU" sz="32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сизмәс дип уйлады 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  думал, что не  </a:t>
            </a:r>
          </a:p>
          <a:p>
            <a:pPr>
              <a:buNone/>
            </a:pP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почувствует</a:t>
            </a:r>
          </a:p>
          <a:p>
            <a:pPr>
              <a:buNone/>
            </a:pP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авырыймдыр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     наверное, болею</a:t>
            </a:r>
          </a:p>
          <a:p>
            <a:pPr>
              <a:buNone/>
            </a:pP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хатасын таныды </a:t>
            </a: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признал свою ошибку</a:t>
            </a:r>
          </a:p>
          <a:p>
            <a:pPr>
              <a:buNone/>
            </a:pP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эссе  иде 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   было җарко</a:t>
            </a:r>
          </a:p>
          <a:p>
            <a:pPr>
              <a:buNone/>
            </a:pP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кушты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  велел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зина-10-05-2012\Анимация\1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42"/>
            <a:ext cx="1728192" cy="967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4" y="-1105605"/>
            <a:ext cx="693279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352928" cy="590465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>              </a:t>
            </a: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Әхмәт әнисе белән генә яши. Аның </a:t>
            </a:r>
          </a:p>
          <a:p>
            <a:pPr algn="just">
              <a:lnSpc>
                <a:spcPct val="110000"/>
              </a:lnSpc>
              <a:buNone/>
            </a:pP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әнисе бик күп эшли: кер юа, тәмле  ашлар  пешерә,</a:t>
            </a:r>
          </a:p>
          <a:p>
            <a:pPr algn="just">
              <a:lnSpc>
                <a:spcPct val="110000"/>
              </a:lnSpc>
              <a:buNone/>
            </a:pP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өй җыештыра. Әнисе бик иртә тора, ерактагы чишмәдән  салкын су алып кайта. Әхмәт  урамда уйный, әнисенә бик аз булыша.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Беркөнне Әхмәтнең әнисе авырды, урыныннан тормады. Әнисе Әхмәткә чишмәдән су алып кайтырга кушты. Урамда бик эссе иде. Әхмәт суны урамдагы коедан гына алып кайтты.  Әнисе сизмәс дип уйлады.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-Рәхмәт, улым. Ләкин бүген су салкын да , тәмле дә</a:t>
            </a:r>
          </a:p>
          <a:p>
            <a:pPr algn="just">
              <a:lnSpc>
                <a:spcPct val="110000"/>
              </a:lnSpc>
              <a:buNone/>
            </a:pP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түгел, авырыймдыр инде,- диде.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tt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Әхмәт кып-кызыл булды.</a:t>
            </a:r>
            <a:endParaRPr lang="ru-RU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пайка\РИСУНКИ\РАМКИ И ДОСКИ 1\Школа\frame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5605" y="-1105604"/>
            <a:ext cx="693279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Әхмәт суны урамдагы </a:t>
            </a:r>
            <a:b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коедан гына алып кайтты.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РАЗИНА\91847460_Suynov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868" y="2643182"/>
            <a:ext cx="2879153" cy="3196542"/>
          </a:xfrm>
          <a:prstGeom prst="rect">
            <a:avLst/>
          </a:prstGeom>
          <a:noFill/>
        </p:spPr>
      </p:pic>
      <p:pic>
        <p:nvPicPr>
          <p:cNvPr id="5" name="Picture 4" descr="я тут особо в искусстве не силён. - Страница 13 - Харьков Фо…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14488"/>
            <a:ext cx="2786082" cy="4105805"/>
          </a:xfrm>
          <a:prstGeom prst="rect">
            <a:avLst/>
          </a:prstGeom>
          <a:noFill/>
        </p:spPr>
      </p:pic>
      <p:pic>
        <p:nvPicPr>
          <p:cNvPr id="6" name="Picture 2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857364"/>
            <a:ext cx="2290751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299</Words>
  <Application>Microsoft Office PowerPoint</Application>
  <PresentationFormat>Экран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Затланышлы фигыльләрне   кулланып  бәйләнешле сөйләм теле үстерү </vt:lpstr>
      <vt:lpstr>Дәреснең максатлары:</vt:lpstr>
      <vt:lpstr>Тәрҗемә итегез</vt:lpstr>
      <vt:lpstr>        Татарчага тәрҗемә итегез</vt:lpstr>
      <vt:lpstr>   Җөмләләрне  тәрҗемә  итегез</vt:lpstr>
      <vt:lpstr>Слайд 6</vt:lpstr>
      <vt:lpstr>  </vt:lpstr>
      <vt:lpstr>Слайд 8</vt:lpstr>
      <vt:lpstr>Әхмәт суны урамдагы  коедан гына алып кайтты.</vt:lpstr>
      <vt:lpstr>Сорауларга җавап бирегез</vt:lpstr>
      <vt:lpstr> Тест.  Әйе, юк “  сүзләре белән  җавап бирегез.</vt:lpstr>
      <vt:lpstr>Тикшерегез.  Дөрес җаваплар </vt:lpstr>
      <vt:lpstr> Өй эше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Сөйләм үстерүдә затланышлы фигыльләр куллану</dc:title>
  <dc:creator>Инсаф</dc:creator>
  <cp:lastModifiedBy>Инсаф</cp:lastModifiedBy>
  <cp:revision>140</cp:revision>
  <dcterms:created xsi:type="dcterms:W3CDTF">2014-11-23T09:16:01Z</dcterms:created>
  <dcterms:modified xsi:type="dcterms:W3CDTF">2017-01-22T10:58:47Z</dcterms:modified>
</cp:coreProperties>
</file>