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90848" y="2001941"/>
            <a:ext cx="6647623" cy="1662232"/>
          </a:xfrm>
        </p:spPr>
        <p:txBody>
          <a:bodyPr/>
          <a:lstStyle/>
          <a:p>
            <a:r>
              <a:rPr lang="ru-RU" dirty="0" smtClean="0"/>
              <a:t>Урок математики в 5 «А» классе «</a:t>
            </a:r>
            <a:r>
              <a:rPr lang="ru-RU" dirty="0"/>
              <a:t>Математика в профессии плиточника-облицовщика» </a:t>
            </a:r>
            <a:r>
              <a:rPr lang="ru-RU" sz="2000" i="1" dirty="0"/>
              <a:t>(действия с обыкновенными дробями)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2379025" y="3316135"/>
            <a:ext cx="6511131" cy="1895586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+mj-lt"/>
              </a:rPr>
              <a:t>Учитель математики 1 категории МОУ-</a:t>
            </a:r>
            <a:r>
              <a:rPr lang="ru-RU" sz="2000" i="1" dirty="0" err="1" smtClean="0">
                <a:latin typeface="+mj-lt"/>
              </a:rPr>
              <a:t>сош</a:t>
            </a:r>
            <a:r>
              <a:rPr lang="ru-RU" sz="2000" i="1" dirty="0" smtClean="0">
                <a:latin typeface="+mj-lt"/>
              </a:rPr>
              <a:t> №3 </a:t>
            </a:r>
            <a:r>
              <a:rPr lang="ru-RU" sz="2000" i="1" dirty="0" err="1" smtClean="0">
                <a:latin typeface="+mj-lt"/>
              </a:rPr>
              <a:t>г.Красный</a:t>
            </a:r>
            <a:r>
              <a:rPr lang="ru-RU" sz="2000" i="1" dirty="0" smtClean="0">
                <a:latin typeface="+mj-lt"/>
              </a:rPr>
              <a:t> Кут Саратовской </a:t>
            </a:r>
            <a:r>
              <a:rPr lang="ru-RU" sz="2000" i="1" smtClean="0">
                <a:latin typeface="+mj-lt"/>
              </a:rPr>
              <a:t>области         родыгина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людмила</a:t>
            </a:r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 err="1" smtClean="0">
                <a:latin typeface="+mj-lt"/>
              </a:rPr>
              <a:t>николаевна</a:t>
            </a:r>
            <a:endParaRPr lang="ru-RU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0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прямоугольных плиток размером 20см х 30см потребуется для облицовки рабочей стены (фартука) на кухне вашей квартиры? Выполните эскиз и все необходимые расчёты.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«Дешифровка»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48395327"/>
                  </p:ext>
                </p:extLst>
              </p:nvPr>
            </p:nvGraphicFramePr>
            <p:xfrm>
              <a:off x="1043608" y="2204864"/>
              <a:ext cx="6840759" cy="16579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35158"/>
                    <a:gridCol w="1137576"/>
                    <a:gridCol w="1146438"/>
                    <a:gridCol w="1141603"/>
                    <a:gridCol w="1141603"/>
                    <a:gridCol w="1138381"/>
                  </a:tblGrid>
                  <a:tr h="828970">
                    <a:tc>
                      <a:txBody>
                        <a:bodyPr/>
                        <a:lstStyle/>
                        <a:p>
                          <a:pPr marL="22860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2860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6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ru-RU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8970"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r>
                            <a:rPr lang="ru-RU" sz="40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r>
                            <a:rPr lang="ru-RU" sz="40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r>
                            <a:rPr lang="ru-RU" sz="40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48395327"/>
                  </p:ext>
                </p:extLst>
              </p:nvPr>
            </p:nvGraphicFramePr>
            <p:xfrm>
              <a:off x="1043608" y="2204864"/>
              <a:ext cx="6840759" cy="16579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35158"/>
                    <a:gridCol w="1137576"/>
                    <a:gridCol w="1146438"/>
                    <a:gridCol w="1141603"/>
                    <a:gridCol w="1141603"/>
                    <a:gridCol w="1138381"/>
                  </a:tblGrid>
                  <a:tr h="8289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735" r="-50376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9465" t="-735" r="-4010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98404" t="-735" r="-29893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0000" t="-735" r="-20053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400000" t="-735" r="-10053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500000" t="-735" r="-535" b="-100000"/>
                          </a:stretch>
                        </a:blipFill>
                      </a:tcPr>
                    </a:tc>
                  </a:tr>
                  <a:tr h="828970"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r>
                            <a:rPr lang="ru-RU" sz="40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r>
                            <a:rPr lang="ru-RU" sz="40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r>
                            <a:rPr lang="ru-RU" sz="4000" b="1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64562020"/>
                  </p:ext>
                </p:extLst>
              </p:nvPr>
            </p:nvGraphicFramePr>
            <p:xfrm>
              <a:off x="1043608" y="2204864"/>
              <a:ext cx="6840759" cy="16579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35158"/>
                    <a:gridCol w="1137576"/>
                    <a:gridCol w="1146438"/>
                    <a:gridCol w="1141603"/>
                    <a:gridCol w="1141603"/>
                    <a:gridCol w="1138381"/>
                  </a:tblGrid>
                  <a:tr h="828970">
                    <a:tc>
                      <a:txBody>
                        <a:bodyPr/>
                        <a:lstStyle/>
                        <a:p>
                          <a:pPr marL="22860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22860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6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ru-RU" sz="2400" b="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8970"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r>
                            <a:rPr lang="ru-RU" sz="40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Р </a:t>
                          </a: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r>
                            <a:rPr lang="ru-RU" sz="40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Е </a:t>
                          </a: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r>
                            <a:rPr lang="ru-RU" sz="40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М </a:t>
                          </a: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r>
                            <a:rPr lang="ru-RU" sz="40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О </a:t>
                          </a: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r>
                            <a:rPr lang="ru-RU" sz="40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Н </a:t>
                          </a: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r>
                            <a:rPr lang="ru-RU" sz="40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Т </a:t>
                          </a: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64562020"/>
                  </p:ext>
                </p:extLst>
              </p:nvPr>
            </p:nvGraphicFramePr>
            <p:xfrm>
              <a:off x="1043608" y="2204864"/>
              <a:ext cx="6840759" cy="16579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35158"/>
                    <a:gridCol w="1137576"/>
                    <a:gridCol w="1146438"/>
                    <a:gridCol w="1141603"/>
                    <a:gridCol w="1141603"/>
                    <a:gridCol w="1138381"/>
                  </a:tblGrid>
                  <a:tr h="8289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735" r="-503763" b="-1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9465" t="-735" r="-401070" b="-1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98404" t="-735" r="-298936" b="-1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0000" t="-735" r="-200535" b="-1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00000" t="-735" r="-100535" b="-1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00000" t="-735" r="-535" b="-110294"/>
                          </a:stretch>
                        </a:blipFill>
                      </a:tcPr>
                    </a:tc>
                  </a:tr>
                  <a:tr h="828970"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r>
                            <a:rPr lang="ru-RU" sz="40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Р </a:t>
                          </a: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r>
                            <a:rPr lang="ru-RU" sz="40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Е </a:t>
                          </a: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r>
                            <a:rPr lang="ru-RU" sz="40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М </a:t>
                          </a: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r>
                            <a:rPr lang="ru-RU" sz="40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О </a:t>
                          </a: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r>
                            <a:rPr lang="ru-RU" sz="40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Н </a:t>
                          </a: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90170" algn="ctr">
                            <a:spcAft>
                              <a:spcPts val="0"/>
                            </a:spcAft>
                          </a:pPr>
                          <a:r>
                            <a:rPr lang="ru-RU" sz="40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Т </a:t>
                          </a:r>
                          <a:endParaRPr lang="ru-RU" sz="40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10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85" y="1675210"/>
            <a:ext cx="1778627" cy="226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5"/>
            <a:ext cx="3254933" cy="217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9" y="620688"/>
            <a:ext cx="3254933" cy="210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16726"/>
            <a:ext cx="1523762" cy="157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3018827" cy="211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58" y="5209019"/>
            <a:ext cx="1595703" cy="159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2852933"/>
            <a:ext cx="3018826" cy="215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85" y="5209019"/>
            <a:ext cx="1734882" cy="15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328" y="79823"/>
            <a:ext cx="7520940" cy="54864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Профессии: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7520940" cy="357984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«</a:t>
            </a:r>
            <a:r>
              <a:rPr lang="ru-RU" sz="4800" dirty="0"/>
              <a:t>Математика в профессии плиточника-облицовщика»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13176"/>
            <a:ext cx="2771800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404664"/>
                <a:ext cx="8640960" cy="4536504"/>
              </a:xfrm>
            </p:spPr>
            <p:txBody>
              <a:bodyPr>
                <a:normAutofit/>
              </a:bodyPr>
              <a:lstStyle/>
              <a:p>
                <a:r>
                  <a:rPr lang="ru-RU" sz="2400" dirty="0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Задача </a:t>
                </a:r>
                <a:r>
                  <a:rPr lang="ru-RU" sz="240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1: </a:t>
                </a:r>
                <a:r>
                  <a:rPr lang="ru-RU" sz="2400" b="0" dirty="0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Сколько </a:t>
                </a:r>
                <a:r>
                  <a:rPr lang="ru-RU" sz="2400" b="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плиток понадобится для настила пола в </a:t>
                </a:r>
                <a:r>
                  <a:rPr lang="ru-RU" sz="2400" b="0" dirty="0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комнате, длина </a:t>
                </a:r>
                <a:r>
                  <a:rPr lang="ru-RU" sz="2400" b="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которой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a:rPr lang="ru-RU" sz="2400" b="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ru-RU" sz="2400" b="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м, а ширина 3</m:t>
                    </m:r>
                    <m:f>
                      <m:fPr>
                        <m:ctrlPr>
                          <a:rPr lang="ru-RU" sz="2400" b="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ru-RU" sz="2400" b="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ru-RU" sz="2400" b="0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м?</m:t>
                    </m:r>
                  </m:oMath>
                </a14:m>
                <a:endParaRPr lang="ru-RU" sz="2400" b="0" dirty="0" smtClean="0"/>
              </a:p>
              <a:p>
                <a:endParaRPr lang="ru-RU" sz="2400" b="0" dirty="0"/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2400" b="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1 группа – 1224шт;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2400" b="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2 группа – 612шт; 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2400" b="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3 группа – 408шт; </a:t>
                </a:r>
              </a:p>
              <a:p>
                <a:r>
                  <a:rPr lang="ru-RU" sz="2400" b="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4 группа – 272шт</a:t>
                </a:r>
                <a:endParaRPr lang="ru-RU" sz="2400" b="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404664"/>
                <a:ext cx="8640960" cy="4536504"/>
              </a:xfrm>
              <a:blipFill rotWithShape="1">
                <a:blip r:embed="rId2"/>
                <a:stretch>
                  <a:fillRect l="-1058" t="-10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22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52928" cy="453650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Задача 2: </a:t>
            </a:r>
            <a:r>
              <a:rPr lang="ru-RU" sz="2400" b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Используя </a:t>
            </a:r>
            <a:r>
              <a:rPr lang="ru-RU" sz="2400" b="0" dirty="0">
                <a:solidFill>
                  <a:srgbClr val="000000"/>
                </a:solidFill>
                <a:latin typeface="Times New Roman"/>
                <a:ea typeface="Times New Roman"/>
              </a:rPr>
              <a:t>результат первой задачи, рассчитайте какое количество упаковок вам потребуется, если в упаковке 15 плиток. </a:t>
            </a:r>
            <a:endParaRPr lang="ru-RU" sz="2400" b="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400" b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Решение: </a:t>
            </a:r>
          </a:p>
          <a:p>
            <a:pPr>
              <a:spcAft>
                <a:spcPts val="0"/>
              </a:spcAft>
            </a:pPr>
            <a:r>
              <a:rPr lang="ru-RU" sz="2400" b="0" dirty="0">
                <a:solidFill>
                  <a:srgbClr val="000000"/>
                </a:solidFill>
                <a:latin typeface="Times New Roman"/>
                <a:ea typeface="Times New Roman"/>
              </a:rPr>
              <a:t>1 группа:  1224 : 15 = 81 (ост 3</a:t>
            </a:r>
            <a:r>
              <a:rPr lang="ru-RU" sz="2400" b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82 упаковки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0" dirty="0">
                <a:solidFill>
                  <a:srgbClr val="000000"/>
                </a:solidFill>
                <a:latin typeface="Times New Roman"/>
                <a:ea typeface="Times New Roman"/>
              </a:rPr>
              <a:t>2 группа:  612 : 15 = 40 (ост 12</a:t>
            </a:r>
            <a:r>
              <a:rPr lang="ru-RU" sz="2400" b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41 упаковка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0" dirty="0">
                <a:solidFill>
                  <a:srgbClr val="000000"/>
                </a:solidFill>
                <a:latin typeface="Times New Roman"/>
                <a:ea typeface="Times New Roman"/>
              </a:rPr>
              <a:t>3 группа:  408 : 15 = 27 (ост 3</a:t>
            </a:r>
            <a:r>
              <a:rPr lang="ru-RU" sz="2400" b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28 упаковок  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0" dirty="0">
                <a:solidFill>
                  <a:srgbClr val="000000"/>
                </a:solidFill>
                <a:latin typeface="Times New Roman"/>
                <a:ea typeface="Times New Roman"/>
              </a:rPr>
              <a:t>4 группа:  272 : 15 = 18 (ост 2</a:t>
            </a:r>
            <a:r>
              <a:rPr lang="ru-RU" sz="2400" b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19 упаковок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8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95413804"/>
                  </p:ext>
                </p:extLst>
              </p:nvPr>
            </p:nvGraphicFramePr>
            <p:xfrm>
              <a:off x="467545" y="2334613"/>
              <a:ext cx="8424935" cy="25603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76099"/>
                    <a:gridCol w="1592252"/>
                    <a:gridCol w="5256584"/>
                  </a:tblGrid>
                  <a:tr h="67683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Стоимость в рублях за 1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Решение.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683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Покупка в магазине.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683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Стоимость работы.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95413804"/>
                  </p:ext>
                </p:extLst>
              </p:nvPr>
            </p:nvGraphicFramePr>
            <p:xfrm>
              <a:off x="467545" y="2334613"/>
              <a:ext cx="8424935" cy="25603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76099"/>
                    <a:gridCol w="1592252"/>
                    <a:gridCol w="5256584"/>
                  </a:tblGrid>
                  <a:tr h="10972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9617" t="-8889" r="-330268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Решение.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Покупка в магазине.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Стоимость работы.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>
                <a:spLocks noChangeArrowheads="1"/>
              </p:cNvSpPr>
              <p:nvPr/>
            </p:nvSpPr>
            <p:spPr bwMode="auto">
              <a:xfrm>
                <a:off x="353007" y="332656"/>
                <a:ext cx="8385450" cy="20019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2400" b="1" dirty="0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Задача </a:t>
                </a:r>
                <a:r>
                  <a:rPr lang="ru-RU" sz="2400" b="1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3</a:t>
                </a:r>
                <a:r>
                  <a:rPr lang="ru-RU" sz="2400" b="1" dirty="0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: </a:t>
                </a:r>
                <a:r>
                  <a:rPr lang="ru-RU" sz="240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Сколько будет стоить покупка плитки и выполненная работа? Чтобы ответить на эти вопросы, используйте таблицу расценок. Помните, что площадь отделки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612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25</m:t>
                        </m:r>
                      </m:den>
                    </m:f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м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007" y="332656"/>
                <a:ext cx="8385450" cy="2001958"/>
              </a:xfrm>
              <a:prstGeom prst="rect">
                <a:avLst/>
              </a:prstGeom>
              <a:blipFill rotWithShape="1">
                <a:blip r:embed="rId3"/>
                <a:stretch>
                  <a:fillRect l="-1164" t="-21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9272424"/>
                  </p:ext>
                </p:extLst>
              </p:nvPr>
            </p:nvGraphicFramePr>
            <p:xfrm>
              <a:off x="467544" y="2334614"/>
              <a:ext cx="8424935" cy="25603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76099"/>
                    <a:gridCol w="1592252"/>
                    <a:gridCol w="5256584"/>
                  </a:tblGrid>
                  <a:tr h="67683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Стоимость в рублях за 1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Решение.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683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Покупка в магазине.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612</m:t>
                                    </m:r>
                                  </m:num>
                                  <m:den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25</m:t>
                                    </m:r>
                                  </m:den>
                                </m:f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∙250=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612∙250</m:t>
                                    </m:r>
                                  </m:num>
                                  <m:den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25</m:t>
                                    </m:r>
                                  </m:den>
                                </m:f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=6120 (руб)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683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Стоимость работы.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612</m:t>
                                    </m:r>
                                  </m:num>
                                  <m:den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25</m:t>
                                    </m:r>
                                  </m:den>
                                </m:f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∙200=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612∙200</m:t>
                                    </m:r>
                                  </m:num>
                                  <m:den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25</m:t>
                                    </m:r>
                                  </m:den>
                                </m:f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=4896 (руб)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9272424"/>
                  </p:ext>
                </p:extLst>
              </p:nvPr>
            </p:nvGraphicFramePr>
            <p:xfrm>
              <a:off x="467544" y="2334614"/>
              <a:ext cx="8424935" cy="25603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76099"/>
                    <a:gridCol w="1592252"/>
                    <a:gridCol w="5256584"/>
                  </a:tblGrid>
                  <a:tr h="10972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9617" t="-8889" r="-330268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Решение.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Покупка в магазине.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0441" t="-163333" b="-125000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Стоимость работы.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400">
                              <a:solidFill>
                                <a:srgbClr val="0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200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0441" t="-263333" b="-25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350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7992888" cy="381642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Творческое задание» </a:t>
            </a:r>
            <a:r>
              <a:rPr lang="ru-RU" sz="2400" b="0" dirty="0">
                <a:solidFill>
                  <a:srgbClr val="000000"/>
                </a:solidFill>
                <a:latin typeface="Times New Roman"/>
                <a:ea typeface="Times New Roman"/>
              </a:rPr>
              <a:t>- работа группой</a:t>
            </a:r>
            <a:r>
              <a:rPr lang="ru-RU" sz="2400" b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b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dirty="0">
                <a:solidFill>
                  <a:srgbClr val="000000"/>
                </a:solidFill>
                <a:latin typeface="Times New Roman"/>
                <a:ea typeface="Times New Roman"/>
              </a:rPr>
              <a:t>Представьте себя в роли плиточника и составьте эскиз, красиво без зазоров выложив плитку (цветная бумага) на </a:t>
            </a:r>
            <a:r>
              <a:rPr lang="ru-RU" sz="2400" b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ватмане, рассчитав её количество.</a:t>
            </a:r>
            <a:endParaRPr lang="ru-RU" sz="2400" b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2890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работы групп</a:t>
            </a:r>
            <a:endParaRPr lang="ru-RU" dirty="0"/>
          </a:p>
        </p:txBody>
      </p:sp>
      <p:pic>
        <p:nvPicPr>
          <p:cNvPr id="4" name="Picture 3" descr="C:\Users\user\Desktop\IMG_2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736571" cy="33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IMG_2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117780" cy="335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03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106</TotalTime>
  <Words>419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Урок математики в 5 «А» классе «Математика в профессии плиточника-облицовщика» (действия с обыкновенными дробями) </vt:lpstr>
      <vt:lpstr>«Дешифровка»</vt:lpstr>
      <vt:lpstr>Профессии: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работы групп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5 «А» классе «Математика в профессии плиточника-облицовщика» (действия с обыкновенными дробями) </dc:title>
  <dc:creator>Людмила</dc:creator>
  <cp:lastModifiedBy>user</cp:lastModifiedBy>
  <cp:revision>16</cp:revision>
  <dcterms:created xsi:type="dcterms:W3CDTF">2014-02-28T17:00:45Z</dcterms:created>
  <dcterms:modified xsi:type="dcterms:W3CDTF">2015-03-13T16:57:48Z</dcterms:modified>
</cp:coreProperties>
</file>