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758" autoAdjust="0"/>
  </p:normalViewPr>
  <p:slideViewPr>
    <p:cSldViewPr>
      <p:cViewPr varScale="1">
        <p:scale>
          <a:sx n="56" d="100"/>
          <a:sy n="56" d="100"/>
        </p:scale>
        <p:origin x="-7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653332830743674E-2"/>
          <c:y val="4.4280196741600608E-2"/>
          <c:w val="0.75832660761154858"/>
          <c:h val="0.825346456692913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Is Valentine's Day a holiday for you?
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Is Valentine's Day a holiday for you?
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don't know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Is Valentine's Day a holiday for you?
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56412032"/>
        <c:axId val="130766720"/>
      </c:barChart>
      <c:catAx>
        <c:axId val="56412032"/>
        <c:scaling>
          <c:orientation val="minMax"/>
        </c:scaling>
        <c:axPos val="b"/>
        <c:tickLblPos val="nextTo"/>
        <c:crossAx val="130766720"/>
        <c:crosses val="autoZero"/>
        <c:auto val="1"/>
        <c:lblAlgn val="ctr"/>
        <c:lblOffset val="100"/>
      </c:catAx>
      <c:valAx>
        <c:axId val="130766720"/>
        <c:scaling>
          <c:orientation val="minMax"/>
        </c:scaling>
        <c:axPos val="l"/>
        <c:majorGridlines/>
        <c:numFmt formatCode="General" sourceLinked="1"/>
        <c:tickLblPos val="nextTo"/>
        <c:crossAx val="564120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flowers</c:v>
                </c:pt>
                <c:pt idx="1">
                  <c:v>cake and sweets</c:v>
                </c:pt>
                <c:pt idx="2">
                  <c:v> jewelry</c:v>
                </c:pt>
                <c:pt idx="3">
                  <c:v>valentine's card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40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2934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69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74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8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56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79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9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975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37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904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53;&#1044;&#1056;&#1045;&#1049;\Desktop\&#1050;&#1054;&#1053;&#1050;&#1059;&#1056;&#1057;\&#1059;&#1044;&#1048;&#1042;&#1048;&#1058;&#1045;&#1051;&#1068;&#1053;&#1067;&#1049;%20&#1052;&#1048;&#1056;%20&#1050;&#1048;&#1053;&#1054;,%20&#1054;&#1051;&#1068;&#1064;&#1040;&#1053;&#1057;&#1050;&#1040;&#1071;%20&#1053;&#1048;&#1053;&#1040;%20&#1040;&#1051;&#1045;&#1050;&#1057;&#1040;&#1053;&#1044;&#1056;&#1054;&#1042;&#1053;&#1040;,%20&#1052;&#1041;&#1054;&#1059;%20&#1053;&#1054;&#1042;&#1054;-&#1057;&#1053;&#1054;&#1055;&#1050;&#1054;&#1042;&#1057;&#1050;&#1040;&#1071;%20&#1054;&#1054;&#1064;\Adele%20-%20Skyfall%20(Lyric%20Video)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“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St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Valentine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’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Times New Roman"/>
              </a:rPr>
              <a:t>s Day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2736304"/>
          </a:xfrm>
        </p:spPr>
        <p:txBody>
          <a:bodyPr/>
          <a:lstStyle/>
          <a:p>
            <a:r>
              <a:rPr lang="ru-RU" b="1" u="sng" dirty="0" smtClean="0">
                <a:solidFill>
                  <a:srgbClr val="9900FF"/>
                </a:solidFill>
              </a:rPr>
              <a:t>Сценарий внеклассного мероприятия</a:t>
            </a:r>
            <a:endParaRPr lang="ru-RU" dirty="0" smtClean="0">
              <a:solidFill>
                <a:srgbClr val="9900FF"/>
              </a:solidFill>
            </a:endParaRPr>
          </a:p>
          <a:p>
            <a:r>
              <a:rPr lang="ru-RU" b="1" u="sng" dirty="0" smtClean="0">
                <a:solidFill>
                  <a:srgbClr val="9900FF"/>
                </a:solidFill>
              </a:rPr>
              <a:t>«</a:t>
            </a:r>
            <a:r>
              <a:rPr lang="en-US" b="1" u="sng" dirty="0" smtClean="0">
                <a:solidFill>
                  <a:srgbClr val="9900FF"/>
                </a:solidFill>
              </a:rPr>
              <a:t>St</a:t>
            </a:r>
            <a:r>
              <a:rPr lang="ru-RU" b="1" u="sng" dirty="0" smtClean="0">
                <a:solidFill>
                  <a:srgbClr val="9900FF"/>
                </a:solidFill>
              </a:rPr>
              <a:t>. </a:t>
            </a:r>
            <a:r>
              <a:rPr lang="en-US" b="1" u="sng" dirty="0" smtClean="0">
                <a:solidFill>
                  <a:srgbClr val="9900FF"/>
                </a:solidFill>
              </a:rPr>
              <a:t>Valentine</a:t>
            </a:r>
            <a:r>
              <a:rPr lang="ru-RU" b="1" u="sng" dirty="0" smtClean="0">
                <a:solidFill>
                  <a:srgbClr val="9900FF"/>
                </a:solidFill>
              </a:rPr>
              <a:t>'</a:t>
            </a:r>
            <a:r>
              <a:rPr lang="en-US" b="1" u="sng" dirty="0" smtClean="0">
                <a:solidFill>
                  <a:srgbClr val="9900FF"/>
                </a:solidFill>
              </a:rPr>
              <a:t>s Day</a:t>
            </a:r>
            <a:r>
              <a:rPr lang="ru-RU" b="1" u="sng" dirty="0" smtClean="0">
                <a:solidFill>
                  <a:srgbClr val="9900FF"/>
                </a:solidFill>
              </a:rPr>
              <a:t>» для 6-7 классов</a:t>
            </a:r>
            <a:endParaRPr lang="ru-RU" dirty="0" smtClean="0">
              <a:solidFill>
                <a:srgbClr val="9900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90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65125"/>
            <a:ext cx="6391622" cy="1325563"/>
          </a:xfrm>
        </p:spPr>
        <p:txBody>
          <a:bodyPr/>
          <a:lstStyle/>
          <a:p>
            <a:pPr lvl="0"/>
            <a:r>
              <a:rPr lang="en-US" sz="2400" b="1" u="sng" dirty="0" smtClean="0"/>
              <a:t>The 4</a:t>
            </a:r>
            <a:r>
              <a:rPr lang="en-US" sz="2400" b="1" u="sng" baseline="30000" dirty="0" smtClean="0"/>
              <a:t>th</a:t>
            </a:r>
            <a:r>
              <a:rPr lang="en-US" sz="2400" b="1" u="sng" dirty="0" smtClean="0"/>
              <a:t> task is to use each word in the blank once to complete the poems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 smtClean="0"/>
              <a:t>Sonnet 18</a:t>
            </a:r>
            <a:r>
              <a:rPr lang="en-US" sz="1200" i="1" dirty="0" smtClean="0"/>
              <a:t> Shall I compare thee to a _ _ _ _ _ _ _ day? Thou art more lovely and more temperate: </a:t>
            </a:r>
            <a:endParaRPr lang="ru-RU" sz="1200" dirty="0" smtClean="0"/>
          </a:p>
          <a:p>
            <a:r>
              <a:rPr lang="en-US" sz="1200" b="1" dirty="0" smtClean="0"/>
              <a:t>Sonnet 75</a:t>
            </a:r>
            <a:r>
              <a:rPr lang="en-US" sz="1200" dirty="0" smtClean="0"/>
              <a:t> </a:t>
            </a:r>
            <a:r>
              <a:rPr lang="en-US" sz="1200" i="1" dirty="0" smtClean="0"/>
              <a:t>So are you to my thoughts as _ _ _ _ to life, Or as sweet-</a:t>
            </a:r>
            <a:r>
              <a:rPr lang="en-US" sz="1200" i="1" dirty="0" err="1" smtClean="0"/>
              <a:t>season'd</a:t>
            </a:r>
            <a:r>
              <a:rPr lang="en-US" sz="1200" i="1" dirty="0" smtClean="0"/>
              <a:t> showers are to the ground;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Sonnet 23</a:t>
            </a:r>
            <a:r>
              <a:rPr lang="en-US" sz="1200" dirty="0" smtClean="0"/>
              <a:t> </a:t>
            </a:r>
            <a:r>
              <a:rPr lang="en-US" sz="1200" i="1" dirty="0" smtClean="0"/>
              <a:t>O! learn to _ _ _ _ what silent love hath writ: To hear with eyes belongs to love's fine wit. </a:t>
            </a:r>
            <a:endParaRPr lang="ru-RU" sz="1200" dirty="0" smtClean="0"/>
          </a:p>
          <a:p>
            <a:r>
              <a:rPr lang="en-US" sz="1200" b="1" dirty="0" smtClean="0"/>
              <a:t>Sonnet 91</a:t>
            </a:r>
            <a:r>
              <a:rPr lang="en-US" sz="1200" dirty="0" smtClean="0"/>
              <a:t> </a:t>
            </a:r>
            <a:r>
              <a:rPr lang="en-US" sz="1200" i="1" dirty="0" smtClean="0"/>
              <a:t>Thy love is better than high birth to me, Richer than _ _ _ _ _ _, prouder than garments' cost,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Sonnet 46</a:t>
            </a:r>
            <a:r>
              <a:rPr lang="en-US" sz="1200" dirty="0" smtClean="0"/>
              <a:t> </a:t>
            </a:r>
            <a:r>
              <a:rPr lang="en-US" sz="1200" i="1" dirty="0" smtClean="0"/>
              <a:t>As thus: mine eye's due is </a:t>
            </a:r>
            <a:r>
              <a:rPr lang="en-US" sz="1200" i="1" dirty="0" err="1" smtClean="0"/>
              <a:t>thine</a:t>
            </a:r>
            <a:r>
              <a:rPr lang="en-US" sz="1200" i="1" dirty="0" smtClean="0"/>
              <a:t> outward part, And my heart's right, </a:t>
            </a:r>
            <a:r>
              <a:rPr lang="en-US" sz="1200" i="1" dirty="0" err="1" smtClean="0"/>
              <a:t>thine</a:t>
            </a:r>
            <a:r>
              <a:rPr lang="en-US" sz="1200" i="1" dirty="0" smtClean="0"/>
              <a:t> _ _ _ _ _ _ love of heart.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Sonnet 105</a:t>
            </a:r>
            <a:r>
              <a:rPr lang="en-US" sz="1200" dirty="0" smtClean="0"/>
              <a:t> </a:t>
            </a:r>
            <a:r>
              <a:rPr lang="en-US" sz="1200" i="1" dirty="0" smtClean="0"/>
              <a:t>Kind is my love _ _ _ _ _, tomorrow kind, Still constant in a wondrous excellence; </a:t>
            </a:r>
            <a:endParaRPr lang="ru-RU" sz="1200" dirty="0" smtClean="0"/>
          </a:p>
          <a:p>
            <a:r>
              <a:rPr lang="en-US" sz="1200" b="1" dirty="0" smtClean="0"/>
              <a:t>Sonnet 53</a:t>
            </a:r>
            <a:r>
              <a:rPr lang="en-US" sz="1200" dirty="0" smtClean="0"/>
              <a:t> </a:t>
            </a:r>
            <a:r>
              <a:rPr lang="en-US" sz="1200" i="1" dirty="0" smtClean="0"/>
              <a:t>Describe Adonis, and the counterfeit Is poorly imitated after _ _ _; </a:t>
            </a:r>
            <a:endParaRPr lang="ru-RU" sz="1200" dirty="0" smtClean="0"/>
          </a:p>
          <a:p>
            <a:r>
              <a:rPr lang="en-US" sz="1200" b="1" dirty="0" smtClean="0"/>
              <a:t>Sonnet 116</a:t>
            </a:r>
            <a:r>
              <a:rPr lang="en-US" sz="1200" dirty="0" smtClean="0"/>
              <a:t> </a:t>
            </a:r>
            <a:r>
              <a:rPr lang="en-US" sz="1200" i="1" dirty="0" smtClean="0"/>
              <a:t>Love alters not with his brief _ _ _ _ _ and weeks, But bears it out even to the edge of doom.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Sonnet 61</a:t>
            </a:r>
            <a:r>
              <a:rPr lang="en-US" sz="1200" dirty="0" smtClean="0"/>
              <a:t> </a:t>
            </a:r>
            <a:r>
              <a:rPr lang="en-US" sz="1200" i="1" dirty="0" smtClean="0"/>
              <a:t>O, no! thy love, though much, is not so great: It is my _ _ _ _ that keeps mine eye awake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b="1" dirty="0" smtClean="0"/>
              <a:t>Sonnet 123</a:t>
            </a:r>
            <a:r>
              <a:rPr lang="en-US" sz="1200" dirty="0" smtClean="0"/>
              <a:t> </a:t>
            </a:r>
            <a:r>
              <a:rPr lang="en-US" sz="1200" i="1" dirty="0" smtClean="0"/>
              <a:t>This I do _ _ _ and this shall ever be; I will be true despite thy scythe and thee</a:t>
            </a:r>
            <a:r>
              <a:rPr lang="en-US" sz="1200" dirty="0" smtClean="0"/>
              <a:t>. </a:t>
            </a:r>
            <a:endParaRPr lang="ru-RU" sz="1200" dirty="0" smtClean="0"/>
          </a:p>
          <a:p>
            <a:r>
              <a:rPr lang="en-US" sz="1200" b="1" i="1" u="sng" dirty="0" smtClean="0"/>
              <a:t>summer's  </a:t>
            </a:r>
            <a:r>
              <a:rPr lang="en-US" sz="1200" b="1" i="1" u="sng" dirty="0" smtClean="0"/>
              <a:t>                                                    wealth                                                            </a:t>
            </a:r>
            <a:r>
              <a:rPr lang="en-US" sz="1200" b="1" i="1" u="sng" dirty="0" smtClean="0"/>
              <a:t>you </a:t>
            </a:r>
            <a:r>
              <a:rPr lang="en-US" sz="1200" b="1" i="1" dirty="0" smtClean="0"/>
              <a:t> </a:t>
            </a:r>
            <a:endParaRPr lang="ru-RU" sz="1200" dirty="0" smtClean="0"/>
          </a:p>
          <a:p>
            <a:r>
              <a:rPr lang="en-US" sz="1200" b="1" i="1" u="sng" dirty="0" smtClean="0"/>
              <a:t>food </a:t>
            </a:r>
            <a:r>
              <a:rPr lang="en-US" sz="1200" dirty="0" smtClean="0"/>
              <a:t>                                         </a:t>
            </a:r>
            <a:r>
              <a:rPr lang="en-US" sz="1200" b="1" i="1" u="sng" dirty="0" smtClean="0"/>
              <a:t>read </a:t>
            </a:r>
            <a:r>
              <a:rPr lang="en-US" sz="1200" b="1" i="1" u="sng" dirty="0" smtClean="0"/>
              <a:t>                                                </a:t>
            </a:r>
            <a:r>
              <a:rPr lang="en-US" sz="1200" b="1" i="1" u="sng" dirty="0" err="1" smtClean="0"/>
              <a:t>ove</a:t>
            </a:r>
            <a:endParaRPr lang="ru-RU" sz="1200" dirty="0" smtClean="0"/>
          </a:p>
          <a:p>
            <a:r>
              <a:rPr lang="en-US" sz="1200" dirty="0" smtClean="0"/>
              <a:t>                  </a:t>
            </a:r>
            <a:r>
              <a:rPr lang="en-US" sz="1200" b="1" i="1" u="sng" dirty="0" smtClean="0"/>
              <a:t>hours                                                                                                          today</a:t>
            </a:r>
            <a:endParaRPr lang="ru-RU" sz="1200" dirty="0" smtClean="0"/>
          </a:p>
          <a:p>
            <a:r>
              <a:rPr lang="en-US" sz="1200" b="1" i="1" u="sng" dirty="0" smtClean="0"/>
              <a:t>Vow                                                                                                                                                                        inward  </a:t>
            </a:r>
            <a:r>
              <a:rPr lang="en-US" sz="1200" b="1" i="1" dirty="0" smtClean="0"/>
              <a:t> 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The 5</a:t>
            </a:r>
            <a:r>
              <a:rPr lang="en-US" sz="3200" b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task is a VALENTINE'S DAY quiz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 lvl="0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Does the date of Valentine's Day change?                                                                             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 No        b)Yes           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c)Sometimes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Who is Valentine's Day named after?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a)Saint Nick      b)Saint Valentine   c)Saint Aphrodite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What do red roses mean in the language of love?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 Let's get divorced.  B) I love you   c)You're my friend.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What do white roses mean in the language of love?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 I'm faithful and loyal.   B) I'm angry and sad.   C)I'm in love with you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What do sweethearts send to each other on Valentine's Day?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a)Valentine lace       b)Valentine doves        c) Valentine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cards       6) Who shoots arrows at people on Valentine's Day?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a)Cupid       b)Aphrodite         c)An angel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7) Who are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Shakesphere's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"Star-crossed Lovers"?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a)Fred and Wilma       b)Romeo and Juliet      c) King Tut and Cleopatra 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8) What type of bird symbolizes Valentine's Day?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a)Chicken     b)Dove         c)Parrot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9) What flower is the common symbol of Valentine's Day?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a)a lily       b)a red rose       c)a poinsettia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10) What is the color of love?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a)Red     b) Orange    c)Yellow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At the end of our holiday pupils of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form sing a song </a:t>
            </a:r>
            <a:r>
              <a:rPr lang="en-US" sz="2800" dirty="0" smtClean="0"/>
              <a:t>of ADELE </a:t>
            </a:r>
            <a:r>
              <a:rPr lang="en-US" sz="2800" dirty="0" smtClean="0"/>
              <a:t>- </a:t>
            </a:r>
            <a:r>
              <a:rPr lang="en-US" sz="2800" b="1" dirty="0" err="1" smtClean="0"/>
              <a:t>Skyfall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Adele - Skyfall (Lyric Video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604867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002060"/>
                </a:solidFill>
              </a:rPr>
              <a:t> Thank you for attention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Romantic-Valentines-Greeting-Car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484784"/>
            <a:ext cx="4792143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      Цели и задачи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348880"/>
            <a:ext cx="64807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расширить кругозор учащихся;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повысить мотивацию к изучению иностранного языка;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провести исследование по заданной теме;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собрать сведения о празднике;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применить полученные знания на практике.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7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Today is a very special holiday. Try to guess the name of this holiday! Look at this picture</a:t>
            </a:r>
            <a:endParaRPr lang="ru-RU" sz="2800" dirty="0"/>
          </a:p>
        </p:txBody>
      </p:sp>
      <p:pic>
        <p:nvPicPr>
          <p:cNvPr id="4" name="Содержимое 3" descr="Free-Beautiful-Design-for-Valentines-C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04865"/>
            <a:ext cx="5781212" cy="3744416"/>
          </a:xfrm>
        </p:spPr>
      </p:pic>
    </p:spTree>
    <p:extLst>
      <p:ext uri="{BB962C8B-B14F-4D97-AF65-F5344CB8AC3E}">
        <p14:creationId xmlns:p14="http://schemas.microsoft.com/office/powerpoint/2010/main" xmlns="" val="28203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b="1" u="sng" dirty="0" smtClean="0"/>
              <a:t>Let's listen to a beautiful  poem.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484784"/>
            <a:ext cx="3672408" cy="4627711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(Tasha Shores/</a:t>
            </a:r>
            <a:r>
              <a:rPr lang="ru-RU" sz="1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Таша</a:t>
            </a:r>
            <a:r>
              <a:rPr lang="ru-RU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Шорес</a:t>
            </a: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an ocean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 goes down so deep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 rose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Whose beauty you want to keep.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 river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That will never end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 dove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With a beautiful message to send.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 song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That goes on and on forever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 love is like a prisoner</a:t>
            </a:r>
            <a:b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It's to you that I surrender.</a:t>
            </a:r>
            <a:endParaRPr lang="ru-RU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81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The pupil of the 6</a:t>
            </a:r>
            <a:r>
              <a:rPr lang="en-US" sz="2800" b="1" i="1" u="sng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 form has done a research work about St. Valentine's day and has found out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some facts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Is Valentine's Day a holiday for you</a:t>
            </a:r>
            <a:r>
              <a:rPr lang="en-US" i="1" dirty="0" smtClean="0"/>
              <a:t>?</a:t>
            </a:r>
            <a:endParaRPr lang="ru-RU" dirty="0" smtClean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411760" y="2420888"/>
          <a:ext cx="6048672" cy="3374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963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i="1" dirty="0" smtClean="0"/>
              <a:t>What present do you want to get?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449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i="1" u="sng" dirty="0" smtClean="0"/>
              <a:t>The 1</a:t>
            </a:r>
            <a:r>
              <a:rPr lang="en-US" b="1" i="1" u="sng" baseline="30000" dirty="0" smtClean="0"/>
              <a:t>st</a:t>
            </a:r>
            <a:r>
              <a:rPr lang="en-US" b="1" i="1" u="sng" dirty="0" smtClean="0"/>
              <a:t> task is to do the crossword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16832"/>
            <a:ext cx="7886700" cy="426013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7544" y="1196752"/>
          <a:ext cx="6840759" cy="3544168"/>
        </p:xfrm>
        <a:graphic>
          <a:graphicData uri="http://schemas.openxmlformats.org/presentationml/2006/ole">
            <p:oleObj spid="_x0000_s1026" name="Acrobat Document" r:id="rId3" imgW="5667037" imgH="8019809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0420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20688"/>
            <a:ext cx="7236296" cy="1325563"/>
          </a:xfrm>
        </p:spPr>
        <p:txBody>
          <a:bodyPr/>
          <a:lstStyle/>
          <a:p>
            <a:pPr lvl="0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The 2</a:t>
            </a:r>
            <a:r>
              <a:rPr lang="en-US" sz="3200" b="1" u="sng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task is to create and to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your own handmade valentine's card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Don't  forget to write your card!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артинки по запросу valentine's card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5922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7164288" cy="1296144"/>
          </a:xfrm>
        </p:spPr>
        <p:txBody>
          <a:bodyPr/>
          <a:lstStyle/>
          <a:p>
            <a:pPr lvl="0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The 3</a:t>
            </a:r>
            <a:r>
              <a:rPr lang="en-US" sz="3200" b="1" u="sng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task is Valentine's world Jumble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crabb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4896544" cy="4759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145</TotalTime>
  <Words>424</Words>
  <Application>Microsoft Office PowerPoint</Application>
  <PresentationFormat>Экран (4:3)</PresentationFormat>
  <Paragraphs>58</Paragraphs>
  <Slides>13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115</vt:lpstr>
      <vt:lpstr>Adobe Acrobat Document</vt:lpstr>
      <vt:lpstr>“St.Valentine’s Day”</vt:lpstr>
      <vt:lpstr>                  Цели и задачи</vt:lpstr>
      <vt:lpstr> Today is a very special holiday. Try to guess the name of this holiday! Look at this picture</vt:lpstr>
      <vt:lpstr> Let's listen to a beautiful  poem. </vt:lpstr>
      <vt:lpstr>The pupil of the 6th form has done a research work about St. Valentine's day and has found out some facts</vt:lpstr>
      <vt:lpstr>What present do you want to get? </vt:lpstr>
      <vt:lpstr>The 1st task is to do the crossword </vt:lpstr>
      <vt:lpstr>The 2nd task is to create and to colour your own handmade valentine's card Don't  forget to write your card! </vt:lpstr>
      <vt:lpstr>The 3rd task is Valentine's world Jumble </vt:lpstr>
      <vt:lpstr>The 4th task is to use each word in the blank once to complete the poems </vt:lpstr>
      <vt:lpstr>The 5th task is a VALENTINE'S DAY quiz </vt:lpstr>
      <vt:lpstr>At the end of our holiday pupils of 7th form sing a song of ADELE - Skyfall  </vt:lpstr>
      <vt:lpstr> 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СтартМастер</dc:creator>
  <cp:lastModifiedBy>АНДРЕЙ</cp:lastModifiedBy>
  <cp:revision>4</cp:revision>
  <dcterms:created xsi:type="dcterms:W3CDTF">2017-01-31T18:30:09Z</dcterms:created>
  <dcterms:modified xsi:type="dcterms:W3CDTF">2017-02-05T12:03:28Z</dcterms:modified>
</cp:coreProperties>
</file>