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160000" cy="138557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2328" y="-108"/>
      </p:cViewPr>
      <p:guideLst>
        <p:guide orient="horz" pos="436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304251"/>
            <a:ext cx="8636000" cy="29699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851563"/>
            <a:ext cx="7112000" cy="35409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554873"/>
            <a:ext cx="2286000" cy="118222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554873"/>
            <a:ext cx="6688667" cy="118222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8903573"/>
            <a:ext cx="8636000" cy="27518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5872638"/>
            <a:ext cx="8636000" cy="30309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3232999"/>
            <a:ext cx="4487333" cy="91441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3232999"/>
            <a:ext cx="4487333" cy="91441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3101497"/>
            <a:ext cx="4489098" cy="1292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4394053"/>
            <a:ext cx="4489098" cy="7983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3101497"/>
            <a:ext cx="4490861" cy="1292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4394053"/>
            <a:ext cx="4490861" cy="7983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551662"/>
            <a:ext cx="3342570" cy="23477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551665"/>
            <a:ext cx="5679722" cy="11825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899436"/>
            <a:ext cx="3342570" cy="94776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9698990"/>
            <a:ext cx="6096000" cy="11450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1238032"/>
            <a:ext cx="6096000" cy="8313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10844011"/>
            <a:ext cx="6096000" cy="1626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54871"/>
            <a:ext cx="9144000" cy="230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3232999"/>
            <a:ext cx="9144000" cy="914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12842184"/>
            <a:ext cx="2370667" cy="73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9870-12D1-4DD6-BAB3-79FDA8102EB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12842184"/>
            <a:ext cx="3217333" cy="73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12842184"/>
            <a:ext cx="2370667" cy="73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3D6E-E2FF-495D-8510-E6EC6B6E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2700"/>
            <a:ext cx="10337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700" b="1" smtClean="0">
                <a:solidFill>
                  <a:srgbClr val="000000"/>
                </a:solidFill>
                <a:latin typeface="Times New Roman - 36"/>
              </a:rPr>
              <a:t>Состав почв</a:t>
            </a:r>
            <a:endParaRPr lang="ru-RU" sz="2700" b="1">
              <a:solidFill>
                <a:srgbClr val="000000"/>
              </a:solidFill>
              <a:latin typeface="Times New Roman - 36"/>
            </a:endParaRPr>
          </a:p>
        </p:txBody>
      </p:sp>
      <p:pic>
        <p:nvPicPr>
          <p:cNvPr id="3" name="Рисунок 2" descr="clipboard(6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2108200"/>
            <a:ext cx="4775580" cy="3164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(3)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5410200"/>
            <a:ext cx="3009900" cy="1958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clipboard(7)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1" y="2108200"/>
            <a:ext cx="2775839" cy="3170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clipboard(8)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1" y="3975100"/>
            <a:ext cx="2802635" cy="3257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47799"/>
            <a:ext cx="6732269" cy="4712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127500" y="520700"/>
            <a:ext cx="3810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Подзолистые почвы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8877300" y="5969000"/>
            <a:ext cx="457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1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3225800"/>
            <a:ext cx="6849491" cy="10259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78100" y="1892300"/>
            <a:ext cx="5257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Дерново-подзолистые почвы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518400" y="12700000"/>
            <a:ext cx="457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2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1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10160000" cy="675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229100" y="139700"/>
            <a:ext cx="322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Болотные почвы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9194800" y="5613400"/>
            <a:ext cx="457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3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3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9" y="2032000"/>
            <a:ext cx="6350000" cy="4229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717800" y="584200"/>
            <a:ext cx="2895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Серые лесные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705600" y="5549900"/>
            <a:ext cx="457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4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181100"/>
            <a:ext cx="6300469" cy="5589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416300" y="457200"/>
            <a:ext cx="2362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Черноземы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667500" y="6108700"/>
            <a:ext cx="457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5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7245223" y="6430010"/>
            <a:ext cx="180340" cy="18034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1676400"/>
            <a:ext cx="92964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 smtClean="0"/>
          </a:p>
          <a:p>
            <a:r>
              <a:rPr lang="ru-RU" smtClean="0"/>
              <a:t>П</a:t>
            </a:r>
            <a:r>
              <a:rPr lang="ru-RU" sz="1500" smtClean="0">
                <a:solidFill>
                  <a:srgbClr val="00008B"/>
                </a:solidFill>
                <a:latin typeface="Arial - 20"/>
              </a:rPr>
              <a:t>очву представляем:</a:t>
            </a:r>
          </a:p>
          <a:p>
            <a:r>
              <a:rPr lang="ru-RU" sz="1500" smtClean="0">
                <a:solidFill>
                  <a:srgbClr val="00008B"/>
                </a:solidFill>
                <a:latin typeface="Arial - 20"/>
              </a:rPr>
              <a:t>Комковата, розовата.</a:t>
            </a:r>
          </a:p>
          <a:p>
            <a:r>
              <a:rPr lang="ru-RU" sz="1500" smtClean="0">
                <a:solidFill>
                  <a:srgbClr val="00008B"/>
                </a:solidFill>
                <a:latin typeface="Arial - 20"/>
              </a:rPr>
              <a:t>Глиной и песком она богата.</a:t>
            </a:r>
          </a:p>
          <a:p>
            <a:r>
              <a:rPr lang="ru-RU" sz="1500" smtClean="0">
                <a:solidFill>
                  <a:srgbClr val="00008B"/>
                </a:solidFill>
                <a:latin typeface="Arial - 20"/>
              </a:rPr>
              <a:t>Если правильный вести за ней уход,</a:t>
            </a:r>
          </a:p>
          <a:p>
            <a:r>
              <a:rPr lang="ru-RU" sz="1500" smtClean="0">
                <a:solidFill>
                  <a:srgbClr val="00008B"/>
                </a:solidFill>
                <a:latin typeface="Arial - 20"/>
              </a:rPr>
              <a:t>Жди богатый урожай каждый год!</a:t>
            </a:r>
            <a:endParaRPr lang="ru-RU" sz="1500">
              <a:solidFill>
                <a:srgbClr val="00008B"/>
              </a:solidFill>
              <a:latin typeface="Arial - 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52500"/>
            <a:ext cx="8890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300" smtClean="0">
                <a:solidFill>
                  <a:srgbClr val="000000"/>
                </a:solidFill>
                <a:latin typeface="Arial - 18"/>
              </a:rPr>
              <a:t>Какая ошибка допущена в  стихотворении?</a:t>
            </a:r>
            <a:endParaRPr lang="ru-RU" sz="1300">
              <a:solidFill>
                <a:srgbClr val="000000"/>
              </a:solidFill>
              <a:latin typeface="Arial - 18"/>
            </a:endParaRPr>
          </a:p>
        </p:txBody>
      </p:sp>
      <p:pic>
        <p:nvPicPr>
          <p:cNvPr id="4" name="Рисунок 3" descr="clipboard(2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6089649"/>
            <a:ext cx="2139442" cy="2494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368300"/>
            <a:ext cx="86614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b="1" smtClean="0">
                <a:solidFill>
                  <a:srgbClr val="000000"/>
                </a:solidFill>
                <a:latin typeface="Arial - 48"/>
              </a:rPr>
              <a:t>Не розовата, а серая, тёмная, иногда чёрная. Кроме глины и песка в почве есть перегной, а также воздух и вода</a:t>
            </a:r>
            <a:endParaRPr lang="ru-RU" sz="3600" b="1">
              <a:solidFill>
                <a:srgbClr val="000000"/>
              </a:solidFill>
              <a:latin typeface="Arial - 48"/>
            </a:endParaRPr>
          </a:p>
        </p:txBody>
      </p:sp>
      <p:pic>
        <p:nvPicPr>
          <p:cNvPr id="3" name="Рисунок 2" descr="clipboard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4216400"/>
            <a:ext cx="3829304" cy="2863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876300"/>
            <a:ext cx="10363200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smtClean="0">
                <a:solidFill>
                  <a:srgbClr val="4B0082"/>
                </a:solidFill>
                <a:latin typeface="Arial - 26"/>
              </a:rPr>
              <a:t>Верно ли утверждение:</a:t>
            </a:r>
          </a:p>
          <a:p>
            <a:r>
              <a:rPr lang="ru-RU" sz="1900" smtClean="0">
                <a:solidFill>
                  <a:srgbClr val="4B0082"/>
                </a:solidFill>
                <a:latin typeface="Arial - 26"/>
              </a:rPr>
              <a:t>1. Почва состоит из глины, песка и гумусового горизонта</a:t>
            </a:r>
          </a:p>
          <a:p>
            <a:r>
              <a:rPr lang="ru-RU" sz="1900" smtClean="0">
                <a:solidFill>
                  <a:srgbClr val="4B0082"/>
                </a:solidFill>
                <a:latin typeface="Arial - 26"/>
              </a:rPr>
              <a:t>2. Самые распространенные почвы в Московской области - это черноземы</a:t>
            </a:r>
            <a:endParaRPr lang="ru-RU" sz="1900">
              <a:solidFill>
                <a:srgbClr val="4B0082"/>
              </a:solidFill>
              <a:latin typeface="Arial - 26"/>
            </a:endParaRPr>
          </a:p>
        </p:txBody>
      </p:sp>
      <p:pic>
        <p:nvPicPr>
          <p:cNvPr id="3" name="Рисунок 2" descr="clipboard(6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3238501"/>
            <a:ext cx="4730241" cy="3146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876300"/>
            <a:ext cx="87376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4B0082"/>
                </a:solidFill>
                <a:latin typeface="Arial - 36"/>
              </a:rPr>
              <a:t>Ответ:</a:t>
            </a:r>
          </a:p>
          <a:p>
            <a:r>
              <a:rPr lang="ru-RU" sz="2700" smtClean="0">
                <a:solidFill>
                  <a:srgbClr val="4B0082"/>
                </a:solidFill>
                <a:latin typeface="Arial - 36"/>
              </a:rPr>
              <a:t>1. Да верно</a:t>
            </a:r>
          </a:p>
          <a:p>
            <a:r>
              <a:rPr lang="ru-RU" sz="2700" smtClean="0">
                <a:solidFill>
                  <a:srgbClr val="4B0082"/>
                </a:solidFill>
                <a:latin typeface="Arial - 36"/>
              </a:rPr>
              <a:t>2. Нет, в Московской области развиты дерново-подзолистые почвы</a:t>
            </a:r>
            <a:endParaRPr lang="ru-RU" sz="2700">
              <a:solidFill>
                <a:srgbClr val="4B0082"/>
              </a:solidFill>
              <a:latin typeface="Arial - 36"/>
            </a:endParaRPr>
          </a:p>
        </p:txBody>
      </p:sp>
      <p:pic>
        <p:nvPicPr>
          <p:cNvPr id="3" name="Рисунок 2" descr="clipboard(5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1" y="3549650"/>
            <a:ext cx="5057647" cy="3345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939800"/>
            <a:ext cx="91948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Домашнее задание:</a:t>
            </a:r>
          </a:p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Параграф 42, с. 164 творческое задание</a:t>
            </a:r>
          </a:p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Решить задачу: </a:t>
            </a:r>
          </a:p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В наиболее благоприятных условиях (чаще всего это широколиственные леса) численность дождевых червей достигает 500-800 на 1 м2. Рассчитайте и запишите, сколько почвы за сутки перерабатывают дождевые черви на площади 20 га, если один дождевой червь может переработать за это время около 0,5 г почвы.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3" name="Рисунок 2" descr="clipboard(9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4927600"/>
            <a:ext cx="3494659" cy="2706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700" y="2082800"/>
            <a:ext cx="18796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 smtClean="0"/>
          </a:p>
          <a:p>
            <a:r>
              <a:rPr lang="en-US" smtClean="0"/>
              <a:t>I</a:t>
            </a:r>
            <a:r>
              <a:rPr lang="en-US" sz="120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ru-RU" sz="1200" smtClean="0">
                <a:solidFill>
                  <a:srgbClr val="000000"/>
                </a:solidFill>
                <a:latin typeface="Arial - 16"/>
              </a:rPr>
              <a:t>вариант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1- А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2 -В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3-Б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4-А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5-А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6-В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2400" y="2514600"/>
            <a:ext cx="17526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II </a:t>
            </a:r>
            <a:r>
              <a:rPr lang="ru-RU" sz="1200" smtClean="0">
                <a:solidFill>
                  <a:srgbClr val="000000"/>
                </a:solidFill>
                <a:latin typeface="Arial - 16"/>
              </a:rPr>
              <a:t>вариант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1-Г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2-Б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3-В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4-В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5-В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6-Г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0" y="5334000"/>
            <a:ext cx="38100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Критерий оценивания: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6 баллов - "5"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5 баллов -"4"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3-4 балла - "3"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- 16"/>
              </a:rPr>
              <a:t>1-2 балла - "2"</a:t>
            </a:r>
            <a:endParaRPr lang="ru-RU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7900" y="1054100"/>
            <a:ext cx="2311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Ответы: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eme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49" y="571500"/>
            <a:ext cx="1993900" cy="472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841500" y="114300"/>
            <a:ext cx="5664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0000FF"/>
                </a:solidFill>
                <a:latin typeface="Arial - 48"/>
              </a:rPr>
              <a:t>Горизонты почвы</a:t>
            </a:r>
            <a:endParaRPr lang="ru-RU" sz="3600">
              <a:solidFill>
                <a:srgbClr val="0000FF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02\Desktop\Новая папка (5)\unnamed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48" y="2284380"/>
            <a:ext cx="5940425" cy="44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202\Desktop\Новая папка (5)\unnamed (17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08" y="7785106"/>
            <a:ext cx="5940425" cy="44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3720" y="78418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уроке учащиеся познакомились с составом почвы, провели эксперименты,  также познакомились с типами почв и картой почв Московской области. Все ученики активно работали отвечали на вопросы и сделали выводы по теме урока.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fficePNG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10160000" cy="2398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MSOfficePNG(1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2908300"/>
            <a:ext cx="5019040" cy="7457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4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9" y="38101"/>
            <a:ext cx="4081271" cy="3916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clipboard(5)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165101"/>
            <a:ext cx="5054218" cy="3793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(7)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479801"/>
            <a:ext cx="4554982" cy="3391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clipboard(11)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73699" y="3943349"/>
            <a:ext cx="3048000" cy="243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200" y="609600"/>
            <a:ext cx="80772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План урока: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1. Рассмотреть и провести лабораторные определения состава почв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2. Рассмотреть почвенные горизонты и типы почв Московской области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200" y="914400"/>
            <a:ext cx="25400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1400" y="215900"/>
            <a:ext cx="431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smtClean="0">
                <a:solidFill>
                  <a:srgbClr val="00008B"/>
                </a:solidFill>
                <a:latin typeface="Arial - 22"/>
              </a:rPr>
              <a:t>Из каких слоев состоит почва?</a:t>
            </a:r>
            <a:endParaRPr lang="ru-RU" sz="1600">
              <a:solidFill>
                <a:srgbClr val="00008B"/>
              </a:solidFill>
              <a:latin typeface="Arial - 22"/>
            </a:endParaRPr>
          </a:p>
        </p:txBody>
      </p:sp>
      <p:pic>
        <p:nvPicPr>
          <p:cNvPr id="4" name="Рисунок 3" descr="slide_2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9" y="723899"/>
            <a:ext cx="5092700" cy="664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eme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49" y="571500"/>
            <a:ext cx="1993900" cy="472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841500" y="114300"/>
            <a:ext cx="5664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smtClean="0">
                <a:solidFill>
                  <a:srgbClr val="0000FF"/>
                </a:solidFill>
                <a:latin typeface="Arial - 48"/>
              </a:rPr>
              <a:t>Горизонты почвы</a:t>
            </a:r>
            <a:endParaRPr lang="ru-RU" sz="3600">
              <a:solidFill>
                <a:srgbClr val="0000FF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2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МО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0" y="977900"/>
            <a:ext cx="10160000" cy="8037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349500" y="508000"/>
            <a:ext cx="5435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500" smtClean="0">
                <a:solidFill>
                  <a:srgbClr val="4B0082"/>
                </a:solidFill>
                <a:latin typeface="Arial - 20"/>
              </a:rPr>
              <a:t>Карта почв Москвы  и Московской области</a:t>
            </a:r>
            <a:endParaRPr lang="ru-RU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635365" y="7422895"/>
            <a:ext cx="138176" cy="138176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9168130" y="7797672"/>
            <a:ext cx="151891" cy="151892"/>
          </a:xfrm>
          <a:prstGeom prst="ellipse">
            <a:avLst/>
          </a:prstGeom>
          <a:solidFill>
            <a:srgbClr val="FFD700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9846183" y="8075676"/>
            <a:ext cx="164337" cy="164337"/>
          </a:xfrm>
          <a:prstGeom prst="ellipse">
            <a:avLst/>
          </a:prstGeom>
          <a:solidFill>
            <a:srgbClr val="7D9EC0"/>
          </a:solidFill>
          <a:ln w="38100" cap="flat" cmpd="sng" algn="ctr">
            <a:solidFill>
              <a:srgbClr val="7D9E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8674861" y="8378317"/>
            <a:ext cx="169672" cy="169672"/>
          </a:xfrm>
          <a:prstGeom prst="ellipse">
            <a:avLst/>
          </a:prstGeom>
          <a:solidFill>
            <a:srgbClr val="80008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8488045" y="8707374"/>
            <a:ext cx="164337" cy="164337"/>
          </a:xfrm>
          <a:prstGeom prst="ellipse">
            <a:avLst/>
          </a:prstGeom>
          <a:solidFill>
            <a:srgbClr val="8B0000"/>
          </a:solidFill>
          <a:ln w="38100" cap="flat" cmpd="sng" algn="ctr">
            <a:solidFill>
              <a:srgbClr val="8B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300</Words>
  <Application>Microsoft Office PowerPoint</Application>
  <PresentationFormat>Произвольный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Times New Roman - 36</vt:lpstr>
      <vt:lpstr>Calibri</vt:lpstr>
      <vt:lpstr>Arial - 16</vt:lpstr>
      <vt:lpstr>Arial - 36</vt:lpstr>
      <vt:lpstr>Arial - 22</vt:lpstr>
      <vt:lpstr>Arial - 48</vt:lpstr>
      <vt:lpstr>Arial - 20</vt:lpstr>
      <vt:lpstr>Arial - 28</vt:lpstr>
      <vt:lpstr>Arial - 18</vt:lpstr>
      <vt:lpstr>Arial - 26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Учитель_20</dc:creator>
  <cp:lastModifiedBy>Учитель_20</cp:lastModifiedBy>
  <cp:revision>2</cp:revision>
  <dcterms:created xsi:type="dcterms:W3CDTF">2017-01-13T11:21:44Z</dcterms:created>
  <dcterms:modified xsi:type="dcterms:W3CDTF">2017-01-23T07:02:36Z</dcterms:modified>
</cp:coreProperties>
</file>