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5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68846"/>
            <a:ext cx="7772400" cy="225968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урока: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Наибольшее, наименьшее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56520"/>
            <a:ext cx="6400800" cy="17526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627784" y="4581128"/>
            <a:ext cx="622473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Разработчик: 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Бажова Наталья Михайловна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ПГО «СОШ-лицей № 4 «Интеллект»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72470"/>
            <a:ext cx="8928992" cy="6668898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8640"/>
                <a:ext cx="8229600" cy="666936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 algn="ctr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Крупный предприниматель является владельцем двух фабрик, расположенных в двух различных регионах. На фабриках производятся одинаковые товары, но на фабрике, расположенной в первом регионе, производительность труда выше, чем во втором. В результате если рабочие в первом регионе трудятся суммарно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часов в неделю, то за это время они производят 9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единиц товара. Если же если рабочие во втором регионе трудятся суммарно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часов в неделю, то за это время они производят 15t единиц товара.  На обоих заводах за каждый час работы рабочему платят 125 рублей, причем допускается, что рабочие в двух регионах могут работать разное количество времени в неделю. </a:t>
                </a:r>
                <a:endParaRPr lang="ru-RU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ru-RU" dirty="0" smtClean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Какую </a:t>
                </a:r>
                <a:r>
                  <a:rPr lang="ru-RU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наименьшую сумму надо заплатить рабочим за неделю, чтобы произвести за  эту неделю 2040 единиц товара? Ответ укажите в рублях.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8640"/>
                <a:ext cx="8229600" cy="6669360"/>
              </a:xfrm>
              <a:blipFill rotWithShape="1">
                <a:blip r:embed="rId3"/>
                <a:stretch>
                  <a:fillRect l="-889" t="-1371" r="-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46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6749" y="-36095"/>
            <a:ext cx="2466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449288" y="580820"/>
                <a:ext cx="8568952" cy="721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Пусть 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первом регионе суммарное рабочее время за неделю равно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/>
                          </a:rPr>
                          <m:t>х</m:t>
                        </m:r>
                      </m:e>
                      <m:sup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а во втором регионе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/>
                          </a:rPr>
                          <m:t>у</m:t>
                        </m:r>
                      </m:e>
                      <m:sup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часов</a:t>
                </a: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88" y="580820"/>
                <a:ext cx="8568952" cy="721864"/>
              </a:xfrm>
              <a:prstGeom prst="rect">
                <a:avLst/>
              </a:prstGeom>
              <a:blipFill rotWithShape="1">
                <a:blip r:embed="rId2"/>
                <a:stretch>
                  <a:fillRect l="-142" t="-3361" r="-854" b="-1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187624" y="1372706"/>
                <a:ext cx="23551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9х+15у=2040</m:t>
                    </m:r>
                  </m:oMath>
                </a14:m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372706"/>
                <a:ext cx="2355132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2850" t="-7576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5010628" y="1268760"/>
                <a:ext cx="2657715" cy="536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у=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2040−9х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15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680−3х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628" y="1268760"/>
                <a:ext cx="2657715" cy="536942"/>
              </a:xfrm>
              <a:prstGeom prst="rect">
                <a:avLst/>
              </a:prstGeom>
              <a:blipFill rotWithShape="1">
                <a:blip r:embed="rId4"/>
                <a:stretch>
                  <a:fillRect l="-2523" b="-68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449288" y="1948770"/>
                <a:ext cx="8568952" cy="714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Согласно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условию, за эту работу надо будет заплатить рабочим сумму </a:t>
                </a:r>
                <a:endParaRPr lang="ru-RU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/>
                        </a:rPr>
                        <m:t>𝑆</m:t>
                      </m:r>
                      <m:r>
                        <a:rPr lang="ru-RU" sz="2000" i="1">
                          <a:latin typeface="Cambria Math"/>
                        </a:rPr>
                        <m:t>=(</m:t>
                      </m:r>
                      <m:sSup>
                        <m:sSupPr>
                          <m:ctrlPr>
                            <a:rPr lang="ru-RU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/>
                            </a:rPr>
                            <m:t>х</m:t>
                          </m:r>
                        </m:e>
                        <m:sup>
                          <m:r>
                            <a:rPr lang="ru-RU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ru-RU" sz="20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ru-RU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/>
                            </a:rPr>
                            <m:t>у</m:t>
                          </m:r>
                        </m:e>
                        <m:sup>
                          <m:r>
                            <a:rPr lang="ru-RU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ru-RU" sz="2000" i="1">
                          <a:latin typeface="Cambria Math"/>
                        </a:rPr>
                        <m:t>)∙125</m:t>
                      </m:r>
                    </m:oMath>
                  </m:oMathPara>
                </a14:m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88" y="1948770"/>
                <a:ext cx="8568952" cy="714876"/>
              </a:xfrm>
              <a:prstGeom prst="rect">
                <a:avLst/>
              </a:prstGeom>
              <a:blipFill rotWithShape="1">
                <a:blip r:embed="rId5"/>
                <a:stretch>
                  <a:fillRect t="-4274" b="-85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1178368" y="2740858"/>
                <a:ext cx="7110792" cy="1024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/>
                      </a:rPr>
                      <m:t>𝑆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a:rPr lang="ru-RU" sz="2000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20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ru-RU" sz="2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680−3</m:t>
                                    </m:r>
                                    <m:r>
                                      <a:rPr lang="ru-RU" sz="2000" i="1">
                                        <a:latin typeface="Cambria Math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5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>
                        <a:latin typeface="Cambria Math"/>
                      </a:rPr>
                      <m:t>∙125=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25</m:t>
                            </m:r>
                            <m:sSup>
                              <m:sSupPr>
                                <m:ctrlPr>
                                  <a:rPr lang="ru-RU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20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ru-RU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ru-RU" sz="20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680−3</m:t>
                                    </m:r>
                                    <m:r>
                                      <a:rPr lang="ru-RU" sz="20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25</m:t>
                            </m:r>
                          </m:den>
                        </m:f>
                      </m:e>
                    </m:d>
                    <m:r>
                      <a:rPr lang="en-US" sz="2000" i="1">
                        <a:latin typeface="Cambria Math"/>
                      </a:rPr>
                      <m:t>∙125</m:t>
                    </m:r>
                    <m:r>
                      <a:rPr lang="ru-RU" sz="2000" b="0" i="1" smtClean="0">
                        <a:latin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25</m:t>
                        </m:r>
                        <m:sSup>
                          <m:sSupPr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680−3</m:t>
                                </m:r>
                                <m:r>
                                  <a:rPr lang="ru-RU" sz="20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>
                        <a:latin typeface="Cambria Math"/>
                      </a:rPr>
                      <m:t>∙5=5∙(34</m:t>
                    </m:r>
                    <m:sSup>
                      <m:sSupPr>
                        <m:ctrlPr>
                          <a:rPr lang="ru-RU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/>
                      </a:rPr>
                      <m:t>−6∙680</m:t>
                    </m:r>
                    <m:r>
                      <a:rPr lang="ru-RU" sz="2000" i="1">
                        <a:latin typeface="Cambria Math"/>
                      </a:rPr>
                      <m:t>𝑥</m:t>
                    </m:r>
                    <m:r>
                      <a:rPr lang="en-US" sz="20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ru-RU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680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/>
                      </a:rPr>
                      <m:t>)</m:t>
                    </m:r>
                  </m:oMath>
                </a14:m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368" y="2740858"/>
                <a:ext cx="7110792" cy="1024255"/>
              </a:xfrm>
              <a:prstGeom prst="rect">
                <a:avLst/>
              </a:prstGeom>
              <a:blipFill rotWithShape="1">
                <a:blip r:embed="rId6"/>
                <a:stretch>
                  <a:fillRect l="-257" b="-3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1043743" y="4005064"/>
                <a:ext cx="7380042" cy="753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Найдем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наименьшее значение 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при помощи производной.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ru-RU" sz="2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ru-RU" sz="2000" i="1">
                        <a:latin typeface="Cambria Math"/>
                      </a:rPr>
                      <m:t>=5∙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2000" i="1">
                            <a:latin typeface="Cambria Math"/>
                          </a:rPr>
                          <m:t>68</m:t>
                        </m:r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ru-RU" sz="2000" i="1">
                            <a:latin typeface="Cambria Math"/>
                          </a:rPr>
                          <m:t>−6∙680</m:t>
                        </m:r>
                      </m:e>
                    </m:d>
                    <m:r>
                      <a:rPr lang="ru-RU" sz="2000" i="1">
                        <a:latin typeface="Cambria Math"/>
                      </a:rPr>
                      <m:t>=5∙68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ru-RU" sz="2000" i="1">
                            <a:latin typeface="Cambria Math"/>
                          </a:rPr>
                          <m:t>−60</m:t>
                        </m:r>
                      </m:e>
                    </m:d>
                    <m:r>
                      <a:rPr lang="ru-RU" sz="2000" i="1">
                        <a:latin typeface="Cambria Math"/>
                      </a:rPr>
                      <m:t>=0</m:t>
                    </m:r>
                  </m:oMath>
                </a14:m>
                <a:r>
                  <a:rPr lang="ru-RU" sz="2000" i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 х = 60.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43" y="4005064"/>
                <a:ext cx="7380042" cy="753411"/>
              </a:xfrm>
              <a:prstGeom prst="rect">
                <a:avLst/>
              </a:prstGeom>
              <a:blipFill rotWithShape="1">
                <a:blip r:embed="rId7"/>
                <a:stretch>
                  <a:fillRect t="-4032" b="-137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372424" y="4881354"/>
            <a:ext cx="8722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точке х = 60 производная меняет знак с «-» на «+», значит, это - точка минимума.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353958" y="5589240"/>
                <a:ext cx="6759613" cy="663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2000" i="1">
                            <a:latin typeface="Cambria Math"/>
                          </a:rPr>
                          <m:t>60</m:t>
                        </m:r>
                      </m:e>
                    </m:d>
                    <m:r>
                      <a:rPr lang="ru-RU" sz="2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/>
                              </a:rPr>
                              <m:t>60</m:t>
                            </m:r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sz="2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ru-RU" sz="2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000" i="1">
                                        <a:latin typeface="Cambria Math"/>
                                      </a:rPr>
                                      <m:t>680−3∙60</m:t>
                                    </m:r>
                                  </m:num>
                                  <m:den>
                                    <m:r>
                                      <a:rPr lang="ru-RU" sz="2000" i="1">
                                        <a:latin typeface="Cambria Math"/>
                                      </a:rPr>
                                      <m:t>5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ru-RU" sz="2000" i="1">
                        <a:latin typeface="Cambria Math"/>
                      </a:rPr>
                      <m:t>∙125=1 700 000</m:t>
                    </m:r>
                  </m:oMath>
                </a14:m>
                <a:r>
                  <a:rPr lang="ru-RU" sz="2000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(рублей)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958" y="5589240"/>
                <a:ext cx="6759613" cy="663451"/>
              </a:xfrm>
              <a:prstGeom prst="rect">
                <a:avLst/>
              </a:prstGeom>
              <a:blipFill rotWithShape="1">
                <a:blip r:embed="rId8"/>
                <a:stretch>
                  <a:fillRect l="-9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/>
          <p:cNvSpPr/>
          <p:nvPr/>
        </p:nvSpPr>
        <p:spPr>
          <a:xfrm>
            <a:off x="2699792" y="6341258"/>
            <a:ext cx="2955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1 700 000 рублей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72470"/>
            <a:ext cx="8928992" cy="6668898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4704"/>
                <a:ext cx="8229600" cy="5688632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Первичная информация разделяется по серверам 1 и 2 и обрабатывается на них. С сервера 1 при объеме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Гбайт входящего трафика в него информации выходит 5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Гбайт, а с сервера 2 при объеме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ru-RU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Гбайт входящей в него информации выходит 8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Гбайт обработанной информации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 algn="ctr">
                  <a:buNone/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Определите наибольший общий объём выходящей информации при общем объёме входящей информации в 2225 Гбайт?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4704"/>
                <a:ext cx="8229600" cy="5688632"/>
              </a:xfrm>
              <a:blipFill rotWithShape="1">
                <a:blip r:embed="rId3"/>
                <a:stretch>
                  <a:fillRect t="-1499" r="-2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17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6749" y="-36095"/>
            <a:ext cx="2466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20688"/>
            <a:ext cx="9073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первый сервер водит х Гбайт, а на второй – у Гбайт информации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7951" y="1052736"/>
            <a:ext cx="4596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условию х + у = 2225, у = 2225 – х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015716" y="1590146"/>
                <a:ext cx="5400600" cy="758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Объем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входящей информации равен </a:t>
                </a:r>
                <a:endParaRPr lang="ru-RU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𝑄</m:t>
                      </m:r>
                      <m:r>
                        <a:rPr lang="ru-RU" sz="2000" i="1">
                          <a:latin typeface="Cambria Math"/>
                        </a:rPr>
                        <m:t>=</m:t>
                      </m:r>
                      <m:r>
                        <a:rPr lang="ru-RU" sz="2000" i="1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ru-RU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20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ru-RU" sz="2000" i="1">
                          <a:latin typeface="Cambria Math"/>
                        </a:rPr>
                        <m:t>=5</m:t>
                      </m:r>
                      <m:rad>
                        <m:radPr>
                          <m:degHide m:val="on"/>
                          <m:ctrlPr>
                            <a:rPr lang="ru-RU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ru-RU" sz="2000" i="1">
                              <a:latin typeface="Cambria Math"/>
                            </a:rPr>
                            <m:t>𝑥</m:t>
                          </m:r>
                        </m:e>
                      </m:rad>
                      <m:r>
                        <a:rPr lang="ru-RU" sz="2000" i="1">
                          <a:latin typeface="Cambria Math"/>
                        </a:rPr>
                        <m:t>+8</m:t>
                      </m:r>
                      <m:rad>
                        <m:radPr>
                          <m:degHide m:val="on"/>
                          <m:ctrlPr>
                            <a:rPr lang="ru-RU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ru-RU" sz="2000" i="1">
                              <a:latin typeface="Cambria Math"/>
                            </a:rPr>
                            <m:t>𝑦</m:t>
                          </m:r>
                        </m:e>
                      </m:rad>
                      <m:r>
                        <a:rPr lang="ru-RU" sz="2000" i="1">
                          <a:latin typeface="Cambria Math"/>
                        </a:rPr>
                        <m:t>=5</m:t>
                      </m:r>
                      <m:rad>
                        <m:radPr>
                          <m:degHide m:val="on"/>
                          <m:ctrlPr>
                            <a:rPr lang="ru-RU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ru-RU" sz="2000" i="1">
                              <a:latin typeface="Cambria Math"/>
                            </a:rPr>
                            <m:t>𝑥</m:t>
                          </m:r>
                        </m:e>
                      </m:rad>
                      <m:r>
                        <a:rPr lang="ru-RU" sz="2000" i="1">
                          <a:latin typeface="Cambria Math"/>
                        </a:rPr>
                        <m:t>+8∙</m:t>
                      </m:r>
                      <m:rad>
                        <m:radPr>
                          <m:degHide m:val="on"/>
                          <m:ctrlPr>
                            <a:rPr lang="ru-RU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ru-RU" sz="2000" i="1">
                              <a:latin typeface="Cambria Math"/>
                            </a:rPr>
                            <m:t>2225−</m:t>
                          </m:r>
                          <m:r>
                            <a:rPr lang="ru-RU" sz="2000" i="1">
                              <a:latin typeface="Cambria Math"/>
                            </a:rPr>
                            <m:t>𝑥</m:t>
                          </m:r>
                        </m:e>
                      </m:rad>
                    </m:oMath>
                  </m:oMathPara>
                </a14:m>
                <a:endParaRPr lang="ru-RU" sz="20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716" y="1590146"/>
                <a:ext cx="5400600" cy="758734"/>
              </a:xfrm>
              <a:prstGeom prst="rect">
                <a:avLst/>
              </a:prstGeom>
              <a:blipFill rotWithShape="1">
                <a:blip r:embed="rId2"/>
                <a:stretch>
                  <a:fillRect t="-4032" b="-4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1295636" y="2492896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значение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с помощью производной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4539180" y="3284984"/>
                <a:ext cx="4091981" cy="605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ru-RU" sz="2000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ru-RU" sz="2000" i="1">
                        <a:latin typeface="Cambria Math"/>
                      </a:rPr>
                      <m:t>=0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если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2∙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𝑥</m:t>
                            </m:r>
                          </m:e>
                        </m:rad>
                      </m:den>
                    </m:f>
                    <m:r>
                      <a:rPr lang="ru-RU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2∙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2225−</m:t>
                            </m:r>
                            <m:r>
                              <a:rPr lang="ru-RU" sz="2000" i="1">
                                <a:latin typeface="Cambria Math"/>
                              </a:rPr>
                              <m:t>𝑥</m:t>
                            </m:r>
                          </m:e>
                        </m:rad>
                      </m:den>
                    </m:f>
                  </m:oMath>
                </a14:m>
                <a:endParaRPr lang="ru-RU" sz="2000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180" y="3284984"/>
                <a:ext cx="4091981" cy="605294"/>
              </a:xfrm>
              <a:prstGeom prst="rect">
                <a:avLst/>
              </a:prstGeom>
              <a:blipFill rotWithShape="1">
                <a:blip r:embed="rId3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643549" y="4018612"/>
                <a:ext cx="1979712" cy="605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64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2225−</m:t>
                        </m:r>
                        <m:r>
                          <a:rPr lang="ru-RU" sz="200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49" y="4018612"/>
                <a:ext cx="1979712" cy="6052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469466" y="4006310"/>
                <a:ext cx="2966630" cy="605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</a:rPr>
                      <m:t>25∙</m:t>
                    </m:r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ru-RU" i="1">
                            <a:latin typeface="Cambria Math"/>
                          </a:rPr>
                          <m:t>2225−</m:t>
                        </m:r>
                        <m:r>
                          <a:rPr lang="ru-RU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=64</m:t>
                    </m:r>
                    <m:r>
                      <a:rPr lang="ru-RU" i="1">
                        <a:latin typeface="Cambria Math"/>
                      </a:rPr>
                      <m:t>𝑥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466" y="4006310"/>
                <a:ext cx="2966630" cy="60529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5543999" y="4005064"/>
                <a:ext cx="1855572" cy="605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25∙2225=89</m:t>
                      </m:r>
                      <m:r>
                        <a:rPr lang="ru-RU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999" y="4005064"/>
                <a:ext cx="1855572" cy="60529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554415" y="3262873"/>
                <a:ext cx="3297505" cy="670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/>
                            </a:rPr>
                            <m:t>𝑄</m:t>
                          </m:r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2∙</m:t>
                          </m:r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𝑥</m:t>
                              </m:r>
                            </m:e>
                          </m:rad>
                        </m:den>
                      </m:f>
                      <m:r>
                        <a:rPr lang="ru-RU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8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2∙</m:t>
                          </m:r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1">
                                  <a:latin typeface="Cambria Math"/>
                                </a:rPr>
                                <m:t>2225−</m:t>
                              </m:r>
                              <m:r>
                                <a:rPr lang="ru-RU" i="1">
                                  <a:latin typeface="Cambria Math"/>
                                </a:rPr>
                                <m:t>𝑥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15" y="3262873"/>
                <a:ext cx="3297505" cy="67018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/>
          <p:cNvSpPr/>
          <p:nvPr/>
        </p:nvSpPr>
        <p:spPr>
          <a:xfrm>
            <a:off x="7812360" y="4139788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625</a:t>
            </a: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631840" y="4725144"/>
                <a:ext cx="8168352" cy="753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Заметим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что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ru-RU" sz="2000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ru-RU" sz="2000" i="1">
                        <a:latin typeface="Cambria Math"/>
                      </a:rPr>
                      <m:t>&gt;0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при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х&lt;625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ru-RU" sz="2000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ru-RU" sz="2000" i="1">
                        <a:latin typeface="Cambria Math"/>
                      </a:rPr>
                      <m:t>&lt;0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при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х&gt;625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поэтому в точке х = 625 будет наибольшее значение.</a:t>
                </a: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40" y="4725144"/>
                <a:ext cx="8168352" cy="753411"/>
              </a:xfrm>
              <a:prstGeom prst="rect">
                <a:avLst/>
              </a:prstGeom>
              <a:blipFill rotWithShape="1">
                <a:blip r:embed="rId8"/>
                <a:stretch>
                  <a:fillRect l="-448" r="-1343" b="-137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800871" y="5661925"/>
                <a:ext cx="7830291" cy="432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ru-RU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2000" i="1">
                            <a:latin typeface="Cambria Math"/>
                          </a:rPr>
                          <m:t>625</m:t>
                        </m:r>
                      </m:e>
                    </m:d>
                    <m:r>
                      <a:rPr lang="ru-RU" sz="2000" i="1">
                        <a:latin typeface="Cambria Math"/>
                      </a:rPr>
                      <m:t>=5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</a:rPr>
                          <m:t>625</m:t>
                        </m:r>
                      </m:e>
                    </m:rad>
                    <m:r>
                      <a:rPr lang="ru-RU" sz="2000" i="1">
                        <a:latin typeface="Cambria Math"/>
                      </a:rPr>
                      <m:t>+8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</a:rPr>
                          <m:t>2225−625</m:t>
                        </m:r>
                      </m:e>
                    </m:rad>
                    <m:r>
                      <a:rPr lang="ru-RU" sz="2000" i="1">
                        <a:latin typeface="Cambria Math"/>
                      </a:rPr>
                      <m:t>=5∙25+8∙40=445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(Гбайт)</a:t>
                </a: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71" y="5661925"/>
                <a:ext cx="7830291" cy="432234"/>
              </a:xfrm>
              <a:prstGeom prst="rect">
                <a:avLst/>
              </a:prstGeom>
              <a:blipFill rotWithShape="1">
                <a:blip r:embed="rId9"/>
                <a:stretch>
                  <a:fillRect l="-778" b="-253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711558" y="6237312"/>
            <a:ext cx="2204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445 Гбайт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0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Наталья\Desktop\к уроку\1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21" y="1954626"/>
            <a:ext cx="3870583" cy="29180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629027"/>
              </p:ext>
            </p:extLst>
          </p:nvPr>
        </p:nvGraphicFramePr>
        <p:xfrm>
          <a:off x="1043609" y="5013176"/>
          <a:ext cx="7272807" cy="1706880"/>
        </p:xfrm>
        <a:graphic>
          <a:graphicData uri="http://schemas.openxmlformats.org/drawingml/2006/table">
            <a:tbl>
              <a:tblPr firstRow="1" firstCol="1" bandRow="1"/>
              <a:tblGrid>
                <a:gridCol w="6286136"/>
                <a:gridCol w="986671"/>
              </a:tblGrid>
              <a:tr h="197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Критерии оценивания выполнения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Баллы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7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Обоснованно получен верный ответ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7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Верно построена математическая модель, решение сведено к исследованию этой модели, получен неверный ответ из-за вычислительной ошибки ИЛИ получен верный ответ, но решение недостаточно обосновано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7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Верно построена математическая модель и решение сведено к исследованию этой модели, при этом решение может быть не завершено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7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Решение не соответствует  ни одному из критериев, перечисленных выше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116632"/>
            <a:ext cx="8424936" cy="175432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июня 2013 года Всеволод Ярославович  взял в банке 900 000 рублей в кредит. Схема выплаты кредита следующая - 1  числа каждого следующего месяца банк начисляет 1 процент на оставшуюся сумму долга (то есть увеличивает долг на 1 процент), затем Всеволод Ярославович переводит в банк платёж.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минимальное количество месяцев Всеволод Ярославович может взять кредит, чтобы ежемесячные выплаты были не более 300 000 рублей? </a:t>
            </a:r>
            <a:endParaRPr lang="ru-RU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57200" y="764704"/>
            <a:ext cx="8229600" cy="56886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</a:p>
          <a:p>
            <a:pPr marL="0" indent="0" algn="ctr">
              <a:buFont typeface="Arial" pitchFamily="34" charset="0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банк заданий ЕГЭ;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ФИПИ;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Математика. Подготовка к ЕГЭ-2017. Профильный уровень, -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под.ред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Ф.Ф.Лысенко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С.Ю.Кулабухова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ЕГЭ.Математика.Профильный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уровень: типовые экзаменационные варианты.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«РЕШУ ЕГЭ», </a:t>
            </a:r>
            <a:r>
              <a:rPr lang="en-US" sz="2400" dirty="0" err="1" smtClean="0"/>
              <a:t>ege</a:t>
            </a:r>
            <a:r>
              <a:rPr lang="ru-RU" sz="2400" dirty="0"/>
              <a:t>.</a:t>
            </a:r>
            <a:r>
              <a:rPr lang="en-US" sz="2400" dirty="0" err="1"/>
              <a:t>sdamgia</a:t>
            </a:r>
            <a:r>
              <a:rPr lang="ru-RU" sz="2400" dirty="0"/>
              <a:t>.</a:t>
            </a:r>
            <a:r>
              <a:rPr lang="en-US" sz="2400" dirty="0" err="1" smtClean="0"/>
              <a:t>ru</a:t>
            </a:r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 материалы для предметных комиссий по проверке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с развернутым ответом</a:t>
            </a:r>
          </a:p>
        </p:txBody>
      </p:sp>
    </p:spTree>
    <p:extLst>
      <p:ext uri="{BB962C8B-B14F-4D97-AF65-F5344CB8AC3E}">
        <p14:creationId xmlns:p14="http://schemas.microsoft.com/office/powerpoint/2010/main" val="304491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755576" y="375973"/>
                <a:ext cx="3106688" cy="54006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ru-RU" b="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endParaRPr lang="ru-RU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(8)</a:t>
                </a:r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endParaRPr lang="ru-RU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ru-RU" b="0" i="1" smtClean="0">
                        <a:latin typeface="Cambria Math"/>
                      </a:rPr>
                      <m:t>(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>
                            <a:latin typeface="Cambria Math"/>
                          </a:rPr>
                          <m:t>𝑥</m:t>
                        </m:r>
                      </m:e>
                    </m:rad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endParaRPr lang="ru-RU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/>
                          </a:rPr>
                        </m:ctrlPr>
                      </m:funcPr>
                      <m:fName>
                        <m:r>
                          <a:rPr lang="ru-RU" b="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ru-RU" b="0" i="1">
                            <a:latin typeface="Cambria Math"/>
                          </a:rPr>
                          <m:t>4</m:t>
                        </m:r>
                        <m:r>
                          <a:rPr lang="ru-RU" b="0" i="1"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ru-RU" b="0" i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endParaRPr lang="ru-RU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ru-RU" b="0" i="1">
                            <a:latin typeface="Cambria Math"/>
                          </a:rPr>
                          <m:t>−</m:t>
                        </m:r>
                        <m:r>
                          <a:rPr lang="en-US" b="0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endParaRPr lang="ru-RU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ru-RU" b="0" i="1">
                        <a:latin typeface="Cambria Math"/>
                      </a:rPr>
                      <m:t>−3</m:t>
                    </m:r>
                    <m:r>
                      <a:rPr lang="en-US" b="0" i="1">
                        <a:latin typeface="Cambria Math"/>
                      </a:rPr>
                      <m:t>𝑥</m:t>
                    </m:r>
                    <m:r>
                      <a:rPr lang="ru-RU" b="0">
                        <a:latin typeface="Cambria Math"/>
                      </a:rPr>
                      <m:t> + </m:t>
                    </m:r>
                    <m:r>
                      <a:rPr lang="ru-RU" b="0" i="1">
                        <a:latin typeface="Cambria Math"/>
                      </a:rPr>
                      <m:t>1</m:t>
                    </m:r>
                    <m:r>
                      <a:rPr lang="ru-RU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endParaRPr lang="ru-RU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ru-RU" b="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endParaRPr lang="ru-RU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endParaRPr lang="ru-RU" dirty="0" smtClean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ru-RU" i="1">
                            <a:latin typeface="Cambria Math"/>
                          </a:rPr>
                        </m:ctrlPr>
                      </m:funcPr>
                      <m:fName>
                        <m:r>
                          <a:rPr lang="ru-RU" b="0" i="1"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ru-RU" b="0" i="1">
                            <a:latin typeface="Cambria Math"/>
                          </a:rPr>
                          <m:t>(</m:t>
                        </m:r>
                        <m:r>
                          <a:rPr lang="ru-RU" b="0" i="1">
                            <a:latin typeface="Cambria Math"/>
                          </a:rPr>
                          <m:t>𝑥</m:t>
                        </m:r>
                        <m:r>
                          <a:rPr lang="ru-RU" b="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ru-RU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b="0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ru-RU" b="0" i="1"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>
                          <a:rPr lang="ru-RU" b="0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endParaRPr lang="ru-RU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/>
                      </a:rPr>
                      <m:t>𝑥</m:t>
                    </m:r>
                    <m:r>
                      <a:rPr lang="en-US" b="0" i="1">
                        <a:latin typeface="Cambria Math"/>
                      </a:rPr>
                      <m:t>(</m:t>
                    </m:r>
                    <m:r>
                      <a:rPr lang="en-US" b="0" i="1">
                        <a:latin typeface="Cambria Math"/>
                      </a:rPr>
                      <m:t>𝑎</m:t>
                    </m:r>
                    <m:r>
                      <a:rPr lang="en-US" b="0" i="1">
                        <a:latin typeface="Cambria Math"/>
                      </a:rPr>
                      <m:t>−2</m:t>
                    </m:r>
                    <m:r>
                      <a:rPr lang="en-US" b="0" i="1">
                        <a:latin typeface="Cambria Math"/>
                      </a:rPr>
                      <m:t>𝑥</m:t>
                    </m:r>
                    <m:r>
                      <a:rPr lang="en-US" b="0" i="1">
                        <a:latin typeface="Cambria Math"/>
                      </a:rPr>
                      <m:t>)</m:t>
                    </m:r>
                  </m:oMath>
                </a14:m>
                <a:r>
                  <a:rPr lang="ru-RU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ru-RU" altLang="ru-RU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endParaRPr lang="ru-RU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576" y="375973"/>
                <a:ext cx="3106688" cy="5400600"/>
              </a:xfrm>
              <a:blipFill rotWithShape="1">
                <a:blip r:embed="rId2"/>
                <a:stretch>
                  <a:fillRect l="-5098" t="-1580" r="-3725" b="-191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34"/>
          <p:cNvSpPr>
            <a:spLocks noChangeShapeType="1"/>
          </p:cNvSpPr>
          <p:nvPr/>
        </p:nvSpPr>
        <p:spPr bwMode="auto">
          <a:xfrm>
            <a:off x="252413" y="265113"/>
            <a:ext cx="2914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35"/>
          <p:cNvSpPr>
            <a:spLocks noChangeShapeType="1"/>
          </p:cNvSpPr>
          <p:nvPr/>
        </p:nvSpPr>
        <p:spPr bwMode="auto">
          <a:xfrm>
            <a:off x="239713" y="225425"/>
            <a:ext cx="25400" cy="3895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7668789" y="6165304"/>
                <a:ext cx="11864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func>
                        <m:funcPr>
                          <m:ctrlPr>
                            <a:rPr lang="ru-RU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𝑙𝑛</m:t>
                          </m:r>
                        </m:fName>
                        <m:e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789" y="6165304"/>
                <a:ext cx="1186479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7266084" y="3212976"/>
                <a:ext cx="2028697" cy="725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ru-RU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ru-RU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ru-RU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ru-RU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ru-RU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24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ru-RU" sz="24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ru-RU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  <m:r>
                        <a:rPr lang="ru-RU" sz="2400" b="0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084" y="3212976"/>
                <a:ext cx="2028697" cy="7253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7794595" y="2812866"/>
                <a:ext cx="6751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400" b="0" i="1">
                          <a:solidFill>
                            <a:srgbClr val="FF0000"/>
                          </a:solidFill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595" y="2812866"/>
                <a:ext cx="675185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7709571" y="3889655"/>
                <a:ext cx="867481" cy="730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ru-RU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sSup>
                            <m:sSupPr>
                              <m:ctrlPr>
                                <a:rPr lang="ru-RU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sz="24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ru-RU" sz="24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571" y="3889655"/>
                <a:ext cx="867481" cy="7301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7410803" y="980797"/>
                <a:ext cx="1401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−4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803" y="980797"/>
                <a:ext cx="1401922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7788310" y="2060848"/>
                <a:ext cx="673646" cy="6631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4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sz="2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2400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rad>
                      </m:den>
                    </m:f>
                  </m:oMath>
                </a14:m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310" y="2060848"/>
                <a:ext cx="673646" cy="66319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7524328" y="5549170"/>
                <a:ext cx="1330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4</m:t>
                      </m:r>
                      <m:func>
                        <m:funcPr>
                          <m:ctrlPr>
                            <a:rPr lang="ru-RU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5549170"/>
                <a:ext cx="1330364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7747754" y="4869160"/>
                <a:ext cx="771301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ru-RU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754" y="4869160"/>
                <a:ext cx="771301" cy="4700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/>
          <p:cNvSpPr/>
          <p:nvPr/>
        </p:nvSpPr>
        <p:spPr>
          <a:xfrm>
            <a:off x="7926040" y="158873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7650478" y="346635"/>
                <a:ext cx="10342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 </m:t>
                      </m:r>
                      <m:sSup>
                        <m:sSupPr>
                          <m:ctrlPr>
                            <a:rPr lang="ru-RU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478" y="346635"/>
                <a:ext cx="1034257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6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-0.61771 -0.6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85" y="-3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66893 -0.080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5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08E-7 L -0.62482 -0.079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0" y="-40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0333E-6 L -0.53733 -0.489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75" y="-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62535E-8 L -0.6059 0.3526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95" y="1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99537E-7 L -0.49167 0.077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38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62673 0.005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3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86679E-6 L -0.61614 -0.2118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16" y="-105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6105E-6 L -0.41337 0.2934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7" y="14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01573E-6 L -0.45781 0.74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9" y="37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507288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1-е классы по­сту­па­ет 43 че­ло­ве­ка: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мальчи­ка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20 де­во­чек. Их рас­пре­де­ли­ли по двум клас­сам: в одном долж­но по­лу­чить­ся 22 че­ло­ве­ка, а в дру­гом ― 21. После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распределе­ния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по­счи­та­ли про­цент маль­чи­ков в каж­дом клас­се и по­лу­чен­ные числа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долж­но быть рас­пре­де­ле­ние по клас­сам, чтобы по­лу­чен­ная сумма была наи­боль­шей?</a:t>
            </a:r>
          </a:p>
        </p:txBody>
      </p:sp>
      <p:sp>
        <p:nvSpPr>
          <p:cNvPr id="4" name="Line 34"/>
          <p:cNvSpPr>
            <a:spLocks noChangeShapeType="1"/>
          </p:cNvSpPr>
          <p:nvPr/>
        </p:nvSpPr>
        <p:spPr bwMode="auto">
          <a:xfrm>
            <a:off x="252413" y="265113"/>
            <a:ext cx="2914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35"/>
          <p:cNvSpPr>
            <a:spLocks noChangeShapeType="1"/>
          </p:cNvSpPr>
          <p:nvPr/>
        </p:nvSpPr>
        <p:spPr bwMode="auto">
          <a:xfrm>
            <a:off x="239713" y="225425"/>
            <a:ext cx="25400" cy="3895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5301208"/>
            <a:ext cx="6412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В одном клас­се ― 21 маль­чик,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дру­гом ― 20 де­во­чек и 2 маль­чи­ка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72470"/>
            <a:ext cx="8928992" cy="6668898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320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Работнику кооператива выделили 500 тыс. рублей на закупку газонокосилок. На эти деньги нужно купить три газонокосилки по цене 20 500 рублей бригадиру  и на оставшиеся деньги газонокосилки по цене 14 500 рублей.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наибольшую сумму может потратить работник на газонокосилки?</a:t>
            </a:r>
          </a:p>
        </p:txBody>
      </p:sp>
    </p:spTree>
    <p:extLst>
      <p:ext uri="{BB962C8B-B14F-4D97-AF65-F5344CB8AC3E}">
        <p14:creationId xmlns:p14="http://schemas.microsoft.com/office/powerpoint/2010/main" val="334801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639867" y="916332"/>
                <a:ext cx="580204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2800" b="1" i="0" smtClean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ru-RU" sz="2800" b="1" i="0" smtClean="0">
                        <a:solidFill>
                          <a:srgbClr val="FF0000"/>
                        </a:solidFill>
                        <a:latin typeface="Cambria Math"/>
                      </a:rPr>
                      <m:t>) </m:t>
                    </m:r>
                    <m:r>
                      <a:rPr lang="ru-RU" sz="28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ru-RU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28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ru-RU" sz="2800" i="1">
                        <a:latin typeface="Cambria Math"/>
                      </a:rPr>
                      <m:t>=3∙20 500+14 500 </m:t>
                    </m:r>
                    <m:r>
                      <a:rPr lang="ru-RU" sz="2800" i="1">
                        <a:latin typeface="Cambria Math"/>
                      </a:rPr>
                      <m:t>𝑥</m:t>
                    </m:r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867" y="916332"/>
                <a:ext cx="5802041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539711" y="1838234"/>
                <a:ext cx="8002353" cy="712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условию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ru-RU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28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ru-RU" sz="2800" i="1">
                        <a:latin typeface="Cambria Math"/>
                      </a:rPr>
                      <m:t>&lt;500 000</m:t>
                    </m:r>
                  </m:oMath>
                </a14:m>
                <a:r>
                  <a:rPr lang="ru-RU" sz="2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то есть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</a:rPr>
                      <m:t>𝑥</m:t>
                    </m:r>
                    <m:r>
                      <a:rPr lang="ru-RU" sz="2800" i="1">
                        <a:latin typeface="Cambria Math"/>
                      </a:rPr>
                      <m:t>&lt;30</m:t>
                    </m:r>
                    <m:f>
                      <m:fPr>
                        <m:ctrlPr>
                          <a:rPr lang="ru-RU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29</m:t>
                        </m:r>
                      </m:den>
                    </m:f>
                  </m:oMath>
                </a14:m>
                <a:r>
                  <a:rPr lang="ru-RU" sz="2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11" y="1838234"/>
                <a:ext cx="8002353" cy="712631"/>
              </a:xfrm>
              <a:prstGeom prst="rect">
                <a:avLst/>
              </a:prstGeom>
              <a:blipFill rotWithShape="1">
                <a:blip r:embed="rId3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33311" y="2949547"/>
                <a:ext cx="841515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Линейная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функция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</a:rPr>
                      <m:t>у=3∙20 500+14 500 </m:t>
                    </m:r>
                    <m:r>
                      <a:rPr lang="ru-RU" sz="2800" i="1">
                        <a:latin typeface="Cambria Math"/>
                      </a:rPr>
                      <m:t>𝑥</m:t>
                    </m:r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возрастающая</a:t>
                </a: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11" y="2949547"/>
                <a:ext cx="8415153" cy="954107"/>
              </a:xfrm>
              <a:prstGeom prst="rect">
                <a:avLst/>
              </a:prstGeom>
              <a:blipFill rotWithShape="1">
                <a:blip r:embed="rId4"/>
                <a:stretch>
                  <a:fillRect t="-6410" b="-17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902111" y="4302336"/>
            <a:ext cx="7277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будет при х = 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818554" y="5224238"/>
                <a:ext cx="344466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ru-RU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2800" i="1">
                            <a:latin typeface="Cambria Math"/>
                          </a:rPr>
                          <m:t>30</m:t>
                        </m:r>
                      </m:e>
                    </m:d>
                    <m:r>
                      <a:rPr lang="ru-RU" sz="2800" i="1">
                        <a:latin typeface="Cambria Math"/>
                      </a:rPr>
                      <m:t>=496 500</m:t>
                    </m:r>
                  </m:oMath>
                </a14:m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554" y="5224238"/>
                <a:ext cx="3444667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2194642" y="6146140"/>
            <a:ext cx="4692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496 500 рублей.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7634" y="116632"/>
            <a:ext cx="2466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72470"/>
            <a:ext cx="8928992" cy="6668898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556792"/>
                <a:ext cx="8229600" cy="4525963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Эффективность агентства недвижимости в зависимости от числа сотрудников </a:t>
                </a:r>
                <a:r>
                  <a:rPr lang="ru-RU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зачисленных в штат, описывается формулой </a:t>
                </a:r>
                <a14:m>
                  <m:oMath xmlns:m="http://schemas.openxmlformats.org/officeDocument/2006/math">
                    <m:r>
                      <a:rPr lang="ru-RU" b="0" i="1">
                        <a:latin typeface="Cambria Math"/>
                      </a:rPr>
                      <m:t>𝑦</m:t>
                    </m:r>
                    <m:r>
                      <a:rPr lang="ru-RU" b="0" i="1">
                        <a:latin typeface="Cambria Math"/>
                      </a:rPr>
                      <m:t>=−3</m:t>
                    </m:r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ru-RU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b="0" i="1">
                        <a:latin typeface="Cambria Math"/>
                      </a:rPr>
                      <m:t>+45</m:t>
                    </m:r>
                    <m:r>
                      <a:rPr lang="ru-RU" b="0" i="1">
                        <a:latin typeface="Cambria Math"/>
                      </a:rPr>
                      <m:t>𝑥</m:t>
                    </m:r>
                    <m:r>
                      <a:rPr lang="ru-RU" b="0" i="1">
                        <a:latin typeface="Cambria Math"/>
                      </a:rPr>
                      <m:t>−40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ru-RU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Найдите</a:t>
                </a:r>
                <a:r>
                  <a:rPr lang="ru-RU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при каком числе сотрудников, зачисленных в штат эффективность агентства наибольшая.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556792"/>
                <a:ext cx="8229600" cy="4525963"/>
              </a:xfrm>
              <a:blipFill rotWithShape="1">
                <a:blip r:embed="rId3"/>
                <a:stretch>
                  <a:fillRect l="-1333" t="-1884" r="-2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1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161" y="116632"/>
            <a:ext cx="2466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62938" y="794376"/>
                <a:ext cx="8568952" cy="96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Квадратичная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функция </a:t>
                </a:r>
                <a14:m>
                  <m:oMath xmlns:m="http://schemas.openxmlformats.org/officeDocument/2006/math">
                    <m:r>
                      <a:rPr lang="ru-RU" sz="2800" i="1">
                        <a:latin typeface="Cambria Math"/>
                      </a:rPr>
                      <m:t>𝑦</m:t>
                    </m:r>
                    <m:r>
                      <a:rPr lang="ru-RU" sz="2800" i="1">
                        <a:latin typeface="Cambria Math"/>
                      </a:rPr>
                      <m:t>=−3</m:t>
                    </m:r>
                    <m:sSup>
                      <m:sSupPr>
                        <m:ctrlPr>
                          <a:rPr lang="ru-RU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ru-RU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2800" i="1">
                        <a:latin typeface="Cambria Math"/>
                      </a:rPr>
                      <m:t>+45</m:t>
                    </m:r>
                    <m:r>
                      <a:rPr lang="ru-RU" sz="2800" i="1">
                        <a:latin typeface="Cambria Math"/>
                      </a:rPr>
                      <m:t>𝑥</m:t>
                    </m:r>
                    <m:r>
                      <a:rPr lang="ru-RU" sz="2800" i="1">
                        <a:latin typeface="Cambria Math"/>
                      </a:rPr>
                      <m:t>−40</m:t>
                    </m:r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задает параболу, направленную ветвями </a:t>
                </a:r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вниз</a:t>
                </a: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" y="794376"/>
                <a:ext cx="8568952" cy="963854"/>
              </a:xfrm>
              <a:prstGeom prst="rect">
                <a:avLst/>
              </a:prstGeom>
              <a:blipFill rotWithShape="1">
                <a:blip r:embed="rId2"/>
                <a:stretch>
                  <a:fillRect l="-996" t="-5063" r="-1993" b="-170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830990" y="1851199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наибольшее значение она принимает в вершине параболы.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1084612" y="2898275"/>
                <a:ext cx="7125605" cy="7210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</a:t>
                </a:r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Найдём 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абсциссу вершины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800" i="1">
                            <a:latin typeface="Cambria Math"/>
                          </a:rPr>
                          <m:t>х</m:t>
                        </m:r>
                      </m:e>
                      <m:sub>
                        <m:r>
                          <a:rPr lang="ru-RU" sz="28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ru-RU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−45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−6</m:t>
                        </m:r>
                      </m:den>
                    </m:f>
                    <m:r>
                      <a:rPr lang="ru-RU" sz="2800" i="1">
                        <a:latin typeface="Cambria Math"/>
                      </a:rPr>
                      <m:t>=7,5</m:t>
                    </m:r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612" y="2898275"/>
                <a:ext cx="7125605" cy="721031"/>
              </a:xfrm>
              <a:prstGeom prst="rect">
                <a:avLst/>
              </a:prstGeom>
              <a:blipFill rotWithShape="1">
                <a:blip r:embed="rId3"/>
                <a:stretch>
                  <a:fillRect l="-1796" r="-770" b="-84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578962" y="3712275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смыслу задачи количество сотрудников х – число натуральное, поэтому наибольшее значение функция будет принимать при натуральном значении х, ближайшем 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20226" y="5621125"/>
            <a:ext cx="6854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случае это число равно 7 или 8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41398" y="6237312"/>
            <a:ext cx="4612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или 8 сотрудников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6408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банк предлагает открыть вклад с процентной ставкой 8%, второй – 10%. Проценты по вкладу начисляются раз в год и прибавляются к текущей сумме вклада. Клиент сделал  одинаковые вклады в оба банка. Через два года второй банк уменьшил процентную ставку по вкладу с 10 до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процентов.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Ёще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год клиент закрыл оба вклада и забрал все накопившиеся средства. Оказалось, что второй банк принёс ему больший доход, чем первый.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наименьшее целое Р, при котором это возможно.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4478"/>
            <a:ext cx="8928992" cy="6668898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05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826733" y="548680"/>
                <a:ext cx="7526539" cy="505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Через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года на счёте в первом банке будет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400" i="1">
                            <a:latin typeface="Cambria Math"/>
                          </a:rPr>
                          <m:t>(1,08)</m:t>
                        </m:r>
                      </m:e>
                      <m:sup>
                        <m:r>
                          <a:rPr lang="ru-RU" sz="24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ru-RU" sz="2400" i="1">
                        <a:latin typeface="Cambria Math"/>
                      </a:rPr>
                      <m:t>Х</m:t>
                    </m:r>
                  </m:oMath>
                </a14:m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33" y="548680"/>
                <a:ext cx="7526539" cy="505331"/>
              </a:xfrm>
              <a:prstGeom prst="rect">
                <a:avLst/>
              </a:prstGeom>
              <a:blipFill rotWithShape="1">
                <a:blip r:embed="rId2"/>
                <a:stretch>
                  <a:fillRect t="-1205" b="-265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356749" y="-36095"/>
            <a:ext cx="2466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755576" y="1046468"/>
                <a:ext cx="7668852" cy="645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счёте во втором банке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будет </a:t>
                </a:r>
                <a:r>
                  <a:rPr lang="ru-RU" sz="2400" dirty="0" smtClean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400" i="1">
                            <a:latin typeface="Cambria Math"/>
                          </a:rPr>
                          <m:t>(1,1)</m:t>
                        </m:r>
                      </m:e>
                      <m:sup>
                        <m:r>
                          <a:rPr lang="ru-RU" sz="2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2400" i="1">
                        <a:latin typeface="Cambria Math"/>
                      </a:rPr>
                      <m:t>∙</m:t>
                    </m:r>
                    <m:d>
                      <m:dPr>
                        <m:ctrlPr>
                          <a:rPr lang="ru-RU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ru-RU" sz="2400" i="1">
                            <a:latin typeface="Cambria Math"/>
                          </a:rPr>
                          <m:t>1+</m:t>
                        </m:r>
                        <m:f>
                          <m:fPr>
                            <m:ctrlPr>
                              <a:rPr lang="ru-RU" sz="2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400" i="1">
                                <a:latin typeface="Cambria Math"/>
                              </a:rPr>
                              <m:t>Р</m:t>
                            </m:r>
                          </m:num>
                          <m:den>
                            <m:r>
                              <a:rPr lang="ru-RU" sz="2400" i="1"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e>
                    </m:d>
                    <m:r>
                      <a:rPr lang="ru-RU" sz="2400" i="1">
                        <a:latin typeface="Cambria Math"/>
                      </a:rPr>
                      <m:t>Х</m:t>
                    </m:r>
                  </m:oMath>
                </a14:m>
                <a:r>
                  <a:rPr lang="ru-RU" sz="2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046468"/>
                <a:ext cx="7668852" cy="645048"/>
              </a:xfrm>
              <a:prstGeom prst="rect">
                <a:avLst/>
              </a:prstGeom>
              <a:blipFill rotWithShape="1">
                <a:blip r:embed="rId3"/>
                <a:stretch>
                  <a:fillRect b="-76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051213" y="1632805"/>
                <a:ext cx="7077579" cy="1160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По условию, второй вклад принёс больший доход</m:t>
                    </m:r>
                  </m:oMath>
                </a14:m>
                <a:endPara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sz="2400" i="1">
                              <a:latin typeface="Cambria Math"/>
                            </a:rPr>
                            <m:t>(1,08)</m:t>
                          </m:r>
                        </m:e>
                        <m:sup>
                          <m:r>
                            <a:rPr lang="ru-RU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ru-RU" sz="2400" i="1">
                          <a:latin typeface="Cambria Math"/>
                        </a:rPr>
                        <m:t>Х&lt;</m:t>
                      </m:r>
                      <m:sSup>
                        <m:sSupPr>
                          <m:ctrlPr>
                            <a:rPr lang="ru-RU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sz="2400" i="1">
                              <a:latin typeface="Cambria Math"/>
                            </a:rPr>
                            <m:t>(1,1)</m:t>
                          </m:r>
                        </m:e>
                        <m:sup>
                          <m:r>
                            <a:rPr lang="ru-RU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ru-RU" sz="2400" i="1">
                          <a:latin typeface="Cambria Math"/>
                        </a:rPr>
                        <m:t>∙</m:t>
                      </m:r>
                      <m:d>
                        <m:dPr>
                          <m:ctrlPr>
                            <a:rPr lang="ru-RU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2400" i="1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2400" i="1">
                                  <a:latin typeface="Cambria Math"/>
                                </a:rPr>
                                <m:t>Р</m:t>
                              </m:r>
                            </m:num>
                            <m:den>
                              <m:r>
                                <a:rPr lang="ru-RU" sz="2400" i="1">
                                  <a:latin typeface="Cambria Math"/>
                                </a:rPr>
                                <m:t>100</m:t>
                              </m:r>
                            </m:den>
                          </m:f>
                        </m:e>
                      </m:d>
                      <m:r>
                        <a:rPr lang="ru-RU" sz="2400" i="1">
                          <a:latin typeface="Cambria Math"/>
                        </a:rPr>
                        <m:t>Х</m:t>
                      </m:r>
                    </m:oMath>
                  </m:oMathPara>
                </a14:m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13" y="1632805"/>
                <a:ext cx="7077579" cy="1160959"/>
              </a:xfrm>
              <a:prstGeom prst="rect">
                <a:avLst/>
              </a:prstGeom>
              <a:blipFill rotWithShape="1">
                <a:blip r:embed="rId4"/>
                <a:stretch>
                  <a:fillRect l="-1292" t="-4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2676626" y="2723603"/>
                <a:ext cx="3826753" cy="791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sz="2400" i="1">
                              <a:latin typeface="Cambria Math"/>
                            </a:rPr>
                            <m:t>(1,08)</m:t>
                          </m:r>
                        </m:e>
                        <m:sup>
                          <m:r>
                            <a:rPr lang="ru-RU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ru-RU" sz="2400" i="1">
                          <a:latin typeface="Cambria Math"/>
                        </a:rPr>
                        <m:t>&lt;</m:t>
                      </m:r>
                      <m:sSup>
                        <m:sSupPr>
                          <m:ctrlPr>
                            <a:rPr lang="ru-RU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sz="2400" i="1">
                              <a:latin typeface="Cambria Math"/>
                            </a:rPr>
                            <m:t>(1,1)</m:t>
                          </m:r>
                        </m:e>
                        <m:sup>
                          <m:r>
                            <a:rPr lang="ru-RU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ru-RU" sz="2400" i="1">
                          <a:latin typeface="Cambria Math"/>
                        </a:rPr>
                        <m:t>∙</m:t>
                      </m:r>
                      <m:d>
                        <m:dPr>
                          <m:ctrlPr>
                            <a:rPr lang="ru-RU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2400" i="1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2400" i="1">
                                  <a:latin typeface="Cambria Math"/>
                                </a:rPr>
                                <m:t>Р</m:t>
                              </m:r>
                            </m:num>
                            <m:den>
                              <m:r>
                                <a:rPr lang="ru-RU" sz="2400" i="1">
                                  <a:latin typeface="Cambria Math"/>
                                </a:rPr>
                                <m:t>100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626" y="2723603"/>
                <a:ext cx="3826753" cy="79162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256176" y="3445069"/>
                <a:ext cx="2680477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sz="2400" i="1">
                                  <a:latin typeface="Cambria Math"/>
                                </a:rPr>
                                <m:t>(1,08)</m:t>
                              </m:r>
                            </m:e>
                            <m:sup>
                              <m:r>
                                <a:rPr lang="ru-RU" sz="2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sz="2400" i="1">
                                  <a:latin typeface="Cambria Math"/>
                                </a:rPr>
                                <m:t>(1,1)</m:t>
                              </m:r>
                            </m:e>
                            <m:sup>
                              <m:r>
                                <a:rPr lang="ru-RU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sz="2400" i="1">
                          <a:latin typeface="Cambria Math"/>
                        </a:rPr>
                        <m:t>&lt;1</m:t>
                      </m:r>
                      <m:r>
                        <a:rPr lang="ru-RU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ru-RU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i="1">
                              <a:latin typeface="Cambria Math"/>
                            </a:rPr>
                            <m:t>Р</m:t>
                          </m:r>
                        </m:num>
                        <m:den>
                          <m:r>
                            <a:rPr lang="ru-RU" sz="2400" i="1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76" y="3445069"/>
                <a:ext cx="2680477" cy="89896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227289" y="4373451"/>
                <a:ext cx="2725426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latin typeface="Cambria Math"/>
                        </a:rPr>
                        <m:t>1,041…&lt;1+</m:t>
                      </m:r>
                      <m:f>
                        <m:fPr>
                          <m:ctrlPr>
                            <a:rPr lang="ru-RU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i="1">
                              <a:latin typeface="Cambria Math"/>
                            </a:rPr>
                            <m:t>Р</m:t>
                          </m:r>
                        </m:num>
                        <m:den>
                          <m:r>
                            <a:rPr lang="ru-RU" sz="2400" i="1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289" y="4373451"/>
                <a:ext cx="2725426" cy="78374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3832711" y="5127575"/>
                <a:ext cx="15145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latin typeface="Cambria Math"/>
                        </a:rPr>
                        <m:t>4,1…&lt;Р</m:t>
                      </m:r>
                    </m:oMath>
                  </m:oMathPara>
                </a14:m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711" y="5127575"/>
                <a:ext cx="1514582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921202" y="5550331"/>
            <a:ext cx="733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Наименьшее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целое число, удовлетворяющее этому равенству: Р = 5.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39711" y="6309320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9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1422</Words>
  <Application>Microsoft Office PowerPoint</Application>
  <PresentationFormat>Экран (4:3)</PresentationFormat>
  <Paragraphs>111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Тема урока:  «Наибольшее, наименьшее значение»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Задания для устного счёта</dc:title>
  <dc:creator>Наталья</dc:creator>
  <cp:lastModifiedBy>user</cp:lastModifiedBy>
  <cp:revision>30</cp:revision>
  <dcterms:created xsi:type="dcterms:W3CDTF">2017-01-21T10:50:42Z</dcterms:created>
  <dcterms:modified xsi:type="dcterms:W3CDTF">2017-01-27T07:26:17Z</dcterms:modified>
</cp:coreProperties>
</file>