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0" r:id="rId15"/>
    <p:sldId id="269" r:id="rId16"/>
    <p:sldId id="274" r:id="rId17"/>
    <p:sldId id="275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6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9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9.wmf"/><Relationship Id="rId1" Type="http://schemas.openxmlformats.org/officeDocument/2006/relationships/image" Target="../media/image26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9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chemeClr val="accent1"/>
            </a:gs>
            <a:gs pos="100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5C0A-7325-4610-B469-3E1C14CE20A3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C425-C778-4A3A-BF04-E37F748F8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jpe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iIwJfB3KjQAhUEZCwKHau6BQYQjB0IBg&amp;url=http://www.blirk.net/nature-fantasy-wallpaper/16/1400x1050/&amp;bvm=bv.138493631,d.bGg&amp;psig=AFQjCNF4gp386WpJe3vvZk6-1kIAy8HTqA&amp;ust=1479229151693185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95536" y="332656"/>
            <a:ext cx="8280920" cy="5869816"/>
            <a:chOff x="395536" y="332656"/>
            <a:chExt cx="8280920" cy="5869816"/>
          </a:xfrm>
        </p:grpSpPr>
        <p:sp>
          <p:nvSpPr>
            <p:cNvPr id="16" name="TextBox 15"/>
            <p:cNvSpPr txBox="1"/>
            <p:nvPr/>
          </p:nvSpPr>
          <p:spPr>
            <a:xfrm>
              <a:off x="1979712" y="1857598"/>
              <a:ext cx="5184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Сила трения</a:t>
              </a:r>
              <a:endParaRPr lang="ru-RU" sz="54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536" y="33265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7 класс</a:t>
              </a:r>
              <a:endParaRPr lang="ru-RU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0112" y="4725144"/>
              <a:ext cx="30963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Составила учитель физики МОУ «Средняя общеобразовательная </a:t>
              </a:r>
              <a:r>
                <a:rPr lang="ru-RU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ноосферная</a:t>
              </a:r>
              <a:r>
                <a:rPr lang="ru-RU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школа» г. Боровска </a:t>
              </a:r>
              <a:r>
                <a:rPr lang="ru-RU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Масленкова</a:t>
              </a:r>
              <a:r>
                <a:rPr lang="ru-RU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Л. А.</a:t>
              </a:r>
              <a:endParaRPr lang="ru-RU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611560" y="3429000"/>
              <a:ext cx="3312368" cy="2664296"/>
              <a:chOff x="611560" y="3429000"/>
              <a:chExt cx="3312368" cy="2664296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611560" y="3429000"/>
                <a:ext cx="3312368" cy="2664296"/>
                <a:chOff x="611560" y="3429000"/>
                <a:chExt cx="3312368" cy="2664296"/>
              </a:xfrm>
            </p:grpSpPr>
            <p:sp>
              <p:nvSpPr>
                <p:cNvPr id="5" name="Прямоугольный треугольник 4"/>
                <p:cNvSpPr/>
                <p:nvPr/>
              </p:nvSpPr>
              <p:spPr>
                <a:xfrm>
                  <a:off x="611560" y="3429000"/>
                  <a:ext cx="3312368" cy="2664296"/>
                </a:xfrm>
                <a:prstGeom prst="rt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bg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 rot="2327680">
                  <a:off x="1551246" y="4179864"/>
                  <a:ext cx="1428738" cy="51449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" name="Прямая со стрелкой 10"/>
                <p:cNvCxnSpPr/>
                <p:nvPr/>
              </p:nvCxnSpPr>
              <p:spPr>
                <a:xfrm rot="21540000" flipH="1" flipV="1">
                  <a:off x="832870" y="3579253"/>
                  <a:ext cx="720000" cy="612000"/>
                </a:xfrm>
                <a:prstGeom prst="straightConnector1">
                  <a:avLst/>
                </a:prstGeom>
                <a:ln w="508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3" name="Объект 12"/>
                <p:cNvGraphicFramePr>
                  <a:graphicFrameLocks noChangeAspect="1"/>
                </p:cNvGraphicFramePr>
                <p:nvPr/>
              </p:nvGraphicFramePr>
              <p:xfrm>
                <a:off x="755576" y="4005064"/>
                <a:ext cx="685790" cy="720080"/>
              </p:xfrm>
              <a:graphic>
                <a:graphicData uri="http://schemas.openxmlformats.org/presentationml/2006/ole">
                  <p:oleObj spid="_x0000_s1027" name="Формула" r:id="rId3" imgW="253800" imgH="26640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1029" name="Object 5"/>
              <p:cNvGraphicFramePr>
                <a:graphicFrameLocks noChangeAspect="1"/>
              </p:cNvGraphicFramePr>
              <p:nvPr/>
            </p:nvGraphicFramePr>
            <p:xfrm>
              <a:off x="2555776" y="5229200"/>
              <a:ext cx="444500" cy="547687"/>
            </p:xfrm>
            <a:graphic>
              <a:graphicData uri="http://schemas.openxmlformats.org/presentationml/2006/ole">
                <p:oleObj spid="_x0000_s1029" name="Формула" r:id="rId4" imgW="164880" imgH="203040" progId="Equation.3">
                  <p:embed/>
                </p:oleObj>
              </a:graphicData>
            </a:graphic>
          </p:graphicFrame>
          <p:cxnSp>
            <p:nvCxnSpPr>
              <p:cNvPr id="20" name="Прямая со стрелкой 19"/>
              <p:cNvCxnSpPr/>
              <p:nvPr/>
            </p:nvCxnSpPr>
            <p:spPr>
              <a:xfrm rot="10800000" flipH="1" flipV="1">
                <a:off x="2267745" y="4437112"/>
                <a:ext cx="936104" cy="779524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Овал 23"/>
              <p:cNvSpPr/>
              <p:nvPr/>
            </p:nvSpPr>
            <p:spPr>
              <a:xfrm>
                <a:off x="2267744" y="4437112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467544" y="404664"/>
            <a:ext cx="8136904" cy="4919987"/>
            <a:chOff x="467544" y="404664"/>
            <a:chExt cx="8136904" cy="4919987"/>
          </a:xfrm>
        </p:grpSpPr>
        <p:sp>
          <p:nvSpPr>
            <p:cNvPr id="2" name="TextBox 1"/>
            <p:cNvSpPr txBox="1"/>
            <p:nvPr/>
          </p:nvSpPr>
          <p:spPr>
            <a:xfrm>
              <a:off x="539552" y="404664"/>
              <a:ext cx="8064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660232" y="1196752"/>
              <a:ext cx="45719" cy="1080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89806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4572000" y="1268760"/>
              <a:ext cx="45719" cy="1080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89806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923928" y="2420888"/>
              <a:ext cx="2496363" cy="189806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81434"/>
                  </a:lnTo>
                  <a:lnTo>
                    <a:pt x="2496363" y="1681434"/>
                  </a:lnTo>
                  <a:lnTo>
                    <a:pt x="2496363" y="189806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403648" y="2420888"/>
              <a:ext cx="2496363" cy="4086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96363" y="0"/>
                  </a:moveTo>
                  <a:lnTo>
                    <a:pt x="2496363" y="1681434"/>
                  </a:lnTo>
                  <a:lnTo>
                    <a:pt x="0" y="1681434"/>
                  </a:lnTo>
                  <a:lnTo>
                    <a:pt x="0" y="189806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915343" y="2132856"/>
              <a:ext cx="2063110" cy="1031555"/>
            </a:xfrm>
            <a:custGeom>
              <a:avLst/>
              <a:gdLst>
                <a:gd name="connsiteX0" fmla="*/ 0 w 2063110"/>
                <a:gd name="connsiteY0" fmla="*/ 0 h 1031555"/>
                <a:gd name="connsiteX1" fmla="*/ 2063110 w 2063110"/>
                <a:gd name="connsiteY1" fmla="*/ 0 h 1031555"/>
                <a:gd name="connsiteX2" fmla="*/ 2063110 w 2063110"/>
                <a:gd name="connsiteY2" fmla="*/ 1031555 h 1031555"/>
                <a:gd name="connsiteX3" fmla="*/ 0 w 2063110"/>
                <a:gd name="connsiteY3" fmla="*/ 1031555 h 1031555"/>
                <a:gd name="connsiteX4" fmla="*/ 0 w 2063110"/>
                <a:gd name="connsiteY4" fmla="*/ 0 h 103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110" h="1031555">
                  <a:moveTo>
                    <a:pt x="0" y="0"/>
                  </a:moveTo>
                  <a:lnTo>
                    <a:pt x="2063110" y="0"/>
                  </a:lnTo>
                  <a:lnTo>
                    <a:pt x="2063110" y="1031555"/>
                  </a:lnTo>
                  <a:lnTo>
                    <a:pt x="0" y="10315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FF0000"/>
                  </a:solidFill>
                </a:rPr>
                <a:t>Сухое</a:t>
              </a:r>
              <a:r>
                <a:rPr lang="ru-RU" sz="2800" kern="12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ru-RU" sz="2800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67544" y="4293096"/>
              <a:ext cx="2063110" cy="1031555"/>
            </a:xfrm>
            <a:custGeom>
              <a:avLst/>
              <a:gdLst>
                <a:gd name="connsiteX0" fmla="*/ 0 w 2063110"/>
                <a:gd name="connsiteY0" fmla="*/ 0 h 1031555"/>
                <a:gd name="connsiteX1" fmla="*/ 2063110 w 2063110"/>
                <a:gd name="connsiteY1" fmla="*/ 0 h 1031555"/>
                <a:gd name="connsiteX2" fmla="*/ 2063110 w 2063110"/>
                <a:gd name="connsiteY2" fmla="*/ 1031555 h 1031555"/>
                <a:gd name="connsiteX3" fmla="*/ 0 w 2063110"/>
                <a:gd name="connsiteY3" fmla="*/ 1031555 h 1031555"/>
                <a:gd name="connsiteX4" fmla="*/ 0 w 2063110"/>
                <a:gd name="connsiteY4" fmla="*/ 0 h 103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110" h="1031555">
                  <a:moveTo>
                    <a:pt x="0" y="0"/>
                  </a:moveTo>
                  <a:lnTo>
                    <a:pt x="2063110" y="0"/>
                  </a:lnTo>
                  <a:lnTo>
                    <a:pt x="2063110" y="1031555"/>
                  </a:lnTo>
                  <a:lnTo>
                    <a:pt x="0" y="10315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FF0000"/>
                  </a:solidFill>
                </a:rPr>
                <a:t>Трение покоя</a:t>
              </a:r>
              <a:endParaRPr lang="ru-RU" sz="28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915816" y="4293096"/>
              <a:ext cx="2063110" cy="1031555"/>
            </a:xfrm>
            <a:custGeom>
              <a:avLst/>
              <a:gdLst>
                <a:gd name="connsiteX0" fmla="*/ 0 w 2063110"/>
                <a:gd name="connsiteY0" fmla="*/ 0 h 1031555"/>
                <a:gd name="connsiteX1" fmla="*/ 2063110 w 2063110"/>
                <a:gd name="connsiteY1" fmla="*/ 0 h 1031555"/>
                <a:gd name="connsiteX2" fmla="*/ 2063110 w 2063110"/>
                <a:gd name="connsiteY2" fmla="*/ 1031555 h 1031555"/>
                <a:gd name="connsiteX3" fmla="*/ 0 w 2063110"/>
                <a:gd name="connsiteY3" fmla="*/ 1031555 h 1031555"/>
                <a:gd name="connsiteX4" fmla="*/ 0 w 2063110"/>
                <a:gd name="connsiteY4" fmla="*/ 0 h 103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110" h="1031555">
                  <a:moveTo>
                    <a:pt x="0" y="0"/>
                  </a:moveTo>
                  <a:lnTo>
                    <a:pt x="2063110" y="0"/>
                  </a:lnTo>
                  <a:lnTo>
                    <a:pt x="2063110" y="1031555"/>
                  </a:lnTo>
                  <a:lnTo>
                    <a:pt x="0" y="10315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FF0000"/>
                  </a:solidFill>
                </a:rPr>
                <a:t>Трение скольжения</a:t>
              </a:r>
              <a:endParaRPr lang="ru-RU" sz="28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460271" y="4293096"/>
              <a:ext cx="2063110" cy="1031555"/>
            </a:xfrm>
            <a:custGeom>
              <a:avLst/>
              <a:gdLst>
                <a:gd name="connsiteX0" fmla="*/ 0 w 2063110"/>
                <a:gd name="connsiteY0" fmla="*/ 0 h 1031555"/>
                <a:gd name="connsiteX1" fmla="*/ 2063110 w 2063110"/>
                <a:gd name="connsiteY1" fmla="*/ 0 h 1031555"/>
                <a:gd name="connsiteX2" fmla="*/ 2063110 w 2063110"/>
                <a:gd name="connsiteY2" fmla="*/ 1031555 h 1031555"/>
                <a:gd name="connsiteX3" fmla="*/ 0 w 2063110"/>
                <a:gd name="connsiteY3" fmla="*/ 1031555 h 1031555"/>
                <a:gd name="connsiteX4" fmla="*/ 0 w 2063110"/>
                <a:gd name="connsiteY4" fmla="*/ 0 h 103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110" h="1031555">
                  <a:moveTo>
                    <a:pt x="0" y="0"/>
                  </a:moveTo>
                  <a:lnTo>
                    <a:pt x="2063110" y="0"/>
                  </a:lnTo>
                  <a:lnTo>
                    <a:pt x="2063110" y="1031555"/>
                  </a:lnTo>
                  <a:lnTo>
                    <a:pt x="0" y="10315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FF0000"/>
                  </a:solidFill>
                </a:rPr>
                <a:t>Трение качения</a:t>
              </a:r>
              <a:endParaRPr lang="ru-RU" sz="28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868144" y="2132856"/>
              <a:ext cx="2063110" cy="1031555"/>
            </a:xfrm>
            <a:custGeom>
              <a:avLst/>
              <a:gdLst>
                <a:gd name="connsiteX0" fmla="*/ 0 w 2063110"/>
                <a:gd name="connsiteY0" fmla="*/ 0 h 1031555"/>
                <a:gd name="connsiteX1" fmla="*/ 2063110 w 2063110"/>
                <a:gd name="connsiteY1" fmla="*/ 0 h 1031555"/>
                <a:gd name="connsiteX2" fmla="*/ 2063110 w 2063110"/>
                <a:gd name="connsiteY2" fmla="*/ 1031555 h 1031555"/>
                <a:gd name="connsiteX3" fmla="*/ 0 w 2063110"/>
                <a:gd name="connsiteY3" fmla="*/ 1031555 h 1031555"/>
                <a:gd name="connsiteX4" fmla="*/ 0 w 2063110"/>
                <a:gd name="connsiteY4" fmla="*/ 0 h 103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110" h="1031555">
                  <a:moveTo>
                    <a:pt x="0" y="0"/>
                  </a:moveTo>
                  <a:lnTo>
                    <a:pt x="2063110" y="0"/>
                  </a:lnTo>
                  <a:lnTo>
                    <a:pt x="2063110" y="1031555"/>
                  </a:lnTo>
                  <a:lnTo>
                    <a:pt x="0" y="10315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FF0000"/>
                  </a:solidFill>
                </a:rPr>
                <a:t>Вязкое</a:t>
              </a:r>
              <a:r>
                <a:rPr lang="ru-RU" sz="2800" kern="12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ru-RU" sz="2800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635896" y="404664"/>
              <a:ext cx="3528392" cy="1031555"/>
            </a:xfrm>
            <a:custGeom>
              <a:avLst/>
              <a:gdLst>
                <a:gd name="connsiteX0" fmla="*/ 0 w 2063110"/>
                <a:gd name="connsiteY0" fmla="*/ 0 h 1031555"/>
                <a:gd name="connsiteX1" fmla="*/ 2063110 w 2063110"/>
                <a:gd name="connsiteY1" fmla="*/ 0 h 1031555"/>
                <a:gd name="connsiteX2" fmla="*/ 2063110 w 2063110"/>
                <a:gd name="connsiteY2" fmla="*/ 1031555 h 1031555"/>
                <a:gd name="connsiteX3" fmla="*/ 0 w 2063110"/>
                <a:gd name="connsiteY3" fmla="*/ 1031555 h 1031555"/>
                <a:gd name="connsiteX4" fmla="*/ 0 w 2063110"/>
                <a:gd name="connsiteY4" fmla="*/ 0 h 103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110" h="1031555">
                  <a:moveTo>
                    <a:pt x="0" y="0"/>
                  </a:moveTo>
                  <a:lnTo>
                    <a:pt x="2063110" y="0"/>
                  </a:lnTo>
                  <a:lnTo>
                    <a:pt x="2063110" y="1031555"/>
                  </a:lnTo>
                  <a:lnTo>
                    <a:pt x="0" y="10315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Сила трения</a:t>
              </a:r>
              <a:endParaRPr lang="ru-RU" sz="3200" kern="1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7544" y="1556792"/>
            <a:ext cx="8133203" cy="3456384"/>
            <a:chOff x="467544" y="1556792"/>
            <a:chExt cx="8133203" cy="3456384"/>
          </a:xfrm>
        </p:grpSpPr>
        <p:pic>
          <p:nvPicPr>
            <p:cNvPr id="21506" name="Picture 2" descr="Картинки по запросу мальчик фигурист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1556792"/>
              <a:ext cx="5180875" cy="34563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67544" y="2210088"/>
              <a:ext cx="26642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Почему мальчик, катаясь на коньках, испытывает малое трение?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/>
          <p:cNvGrpSpPr/>
          <p:nvPr/>
        </p:nvGrpSpPr>
        <p:grpSpPr>
          <a:xfrm>
            <a:off x="467544" y="404664"/>
            <a:ext cx="8136904" cy="3177644"/>
            <a:chOff x="467544" y="404664"/>
            <a:chExt cx="8136904" cy="3177644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7020000" y="2807960"/>
              <a:ext cx="1080000" cy="108000"/>
              <a:chOff x="6228000" y="3068960"/>
              <a:chExt cx="1368032" cy="144016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6228000" y="3068960"/>
                <a:ext cx="1080296" cy="144016"/>
                <a:chOff x="6228000" y="3068960"/>
                <a:chExt cx="1080296" cy="144016"/>
              </a:xfrm>
            </p:grpSpPr>
            <p:grpSp>
              <p:nvGrpSpPr>
                <p:cNvPr id="35" name="Группа 34"/>
                <p:cNvGrpSpPr/>
                <p:nvPr/>
              </p:nvGrpSpPr>
              <p:grpSpPr>
                <a:xfrm>
                  <a:off x="6228000" y="3068960"/>
                  <a:ext cx="288216" cy="144016"/>
                  <a:chOff x="6228000" y="3068960"/>
                  <a:chExt cx="288216" cy="144016"/>
                </a:xfrm>
              </p:grpSpPr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 flipV="1">
                    <a:off x="62280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63722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Группа 35"/>
                <p:cNvGrpSpPr/>
                <p:nvPr/>
              </p:nvGrpSpPr>
              <p:grpSpPr>
                <a:xfrm>
                  <a:off x="6516032" y="3068960"/>
                  <a:ext cx="288216" cy="144016"/>
                  <a:chOff x="6228000" y="3068960"/>
                  <a:chExt cx="288216" cy="144016"/>
                </a:xfrm>
              </p:grpSpPr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flipV="1">
                    <a:off x="62280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единительная линия 37"/>
                  <p:cNvCxnSpPr/>
                  <p:nvPr/>
                </p:nvCxnSpPr>
                <p:spPr>
                  <a:xfrm>
                    <a:off x="63722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Группа 38"/>
                <p:cNvGrpSpPr/>
                <p:nvPr/>
              </p:nvGrpSpPr>
              <p:grpSpPr>
                <a:xfrm>
                  <a:off x="6804064" y="3068960"/>
                  <a:ext cx="288216" cy="144016"/>
                  <a:chOff x="6228000" y="3068960"/>
                  <a:chExt cx="288216" cy="144016"/>
                </a:xfrm>
              </p:grpSpPr>
              <p:cxnSp>
                <p:nvCxnSpPr>
                  <p:cNvPr id="40" name="Прямая соединительная линия 39"/>
                  <p:cNvCxnSpPr/>
                  <p:nvPr/>
                </p:nvCxnSpPr>
                <p:spPr>
                  <a:xfrm flipV="1">
                    <a:off x="62280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Прямая соединительная линия 40"/>
                  <p:cNvCxnSpPr/>
                  <p:nvPr/>
                </p:nvCxnSpPr>
                <p:spPr>
                  <a:xfrm>
                    <a:off x="63722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V="1">
                  <a:off x="7092096" y="3068960"/>
                  <a:ext cx="144016" cy="144016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7236296" y="3068960"/>
                  <a:ext cx="72000" cy="7200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 стрелкой 47"/>
              <p:cNvCxnSpPr/>
              <p:nvPr/>
            </p:nvCxnSpPr>
            <p:spPr>
              <a:xfrm>
                <a:off x="7308000" y="3132000"/>
                <a:ext cx="288032" cy="0"/>
              </a:xfrm>
              <a:prstGeom prst="straightConnector1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539552" y="404664"/>
              <a:ext cx="8064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Сила трения скольжения</a:t>
              </a:r>
              <a:endPara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716016" y="3167912"/>
              <a:ext cx="2952328" cy="108000"/>
              <a:chOff x="4427984" y="3960000"/>
              <a:chExt cx="2952328" cy="108000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4427984" y="3960000"/>
                <a:ext cx="2952328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 rot="-1860000">
                <a:off x="457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rot="-1860000">
                <a:off x="493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-1860000">
                <a:off x="529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-1860000">
                <a:off x="565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-1860000">
                <a:off x="601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-1860000">
                <a:off x="637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-1860000">
                <a:off x="673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Прямоугольник 11"/>
            <p:cNvSpPr/>
            <p:nvPr/>
          </p:nvSpPr>
          <p:spPr>
            <a:xfrm>
              <a:off x="5436096" y="2600968"/>
              <a:ext cx="1620000" cy="5400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-10800000">
              <a:off x="4356032" y="3131912"/>
              <a:ext cx="1080000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4572000" y="1412776"/>
            <a:ext cx="3195638" cy="414338"/>
          </p:xfrm>
          <a:graphic>
            <a:graphicData uri="http://schemas.openxmlformats.org/presentationml/2006/ole">
              <p:oleObj spid="_x0000_s22530" name="Формула" r:id="rId4" imgW="1854000" imgH="241200" progId="Equation.3">
                <p:embed/>
              </p:oleObj>
            </a:graphicData>
          </a:graphic>
        </p:graphicFrame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7886650" y="2348880"/>
            <a:ext cx="285750" cy="349250"/>
          </p:xfrm>
          <a:graphic>
            <a:graphicData uri="http://schemas.openxmlformats.org/presentationml/2006/ole">
              <p:oleObj spid="_x0000_s22531" name="Формула" r:id="rId5" imgW="164880" imgH="203040" progId="Equation.3">
                <p:embed/>
              </p:oleObj>
            </a:graphicData>
          </a:graphic>
        </p:graphicFrame>
        <p:graphicFrame>
          <p:nvGraphicFramePr>
            <p:cNvPr id="22534" name="Object 6"/>
            <p:cNvGraphicFramePr>
              <a:graphicFrameLocks noChangeAspect="1"/>
            </p:cNvGraphicFramePr>
            <p:nvPr/>
          </p:nvGraphicFramePr>
          <p:xfrm>
            <a:off x="4262438" y="2510160"/>
            <a:ext cx="615950" cy="457200"/>
          </p:xfrm>
          <a:graphic>
            <a:graphicData uri="http://schemas.openxmlformats.org/presentationml/2006/ole">
              <p:oleObj spid="_x0000_s22534" name="Формула" r:id="rId6" imgW="355320" imgH="266400" progId="Equation.3">
                <p:embed/>
              </p:oleObj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467544" y="1273984"/>
              <a:ext cx="32403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При </a:t>
              </a:r>
              <a:r>
                <a:rPr lang="ru-RU" sz="2400" u="sng" dirty="0" smtClean="0">
                  <a:solidFill>
                    <a:schemeClr val="bg1"/>
                  </a:solidFill>
                </a:rPr>
                <a:t>скольжении </a:t>
              </a:r>
              <a:r>
                <a:rPr lang="ru-RU" sz="2400" dirty="0" smtClean="0">
                  <a:solidFill>
                    <a:schemeClr val="bg1"/>
                  </a:solidFill>
                </a:rPr>
                <a:t>одного тела по поверхности другого возникает трение, которое называется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трением скольжения</a:t>
              </a:r>
              <a:r>
                <a:rPr lang="ru-RU" sz="2400" dirty="0" smtClean="0">
                  <a:solidFill>
                    <a:schemeClr val="bg1"/>
                  </a:solidFill>
                </a:rPr>
                <a:t>.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91112" y="3636000"/>
            <a:ext cx="8113784" cy="2745328"/>
            <a:chOff x="491112" y="3636000"/>
            <a:chExt cx="8113784" cy="2745328"/>
          </a:xfrm>
        </p:grpSpPr>
        <p:sp>
          <p:nvSpPr>
            <p:cNvPr id="53" name="TextBox 52"/>
            <p:cNvSpPr txBox="1"/>
            <p:nvPr/>
          </p:nvSpPr>
          <p:spPr>
            <a:xfrm>
              <a:off x="540000" y="3636000"/>
              <a:ext cx="8064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Проявление силы трения скольжения</a:t>
              </a:r>
              <a:endPara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536" name="Picture 8" descr="Картинки по запросу сила трения скольжения ходьба человека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112" y="4365104"/>
              <a:ext cx="2712736" cy="20162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538" name="Picture 10" descr="Картинки по запросу сила трения скольжения катание на санках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3888" y="4365104"/>
              <a:ext cx="2016224" cy="20162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540" name="Picture 12" descr="Картинки по запросу сила трения скольжения передвижение шкафа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68143" y="4365104"/>
              <a:ext cx="2664297" cy="20028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467544" y="404664"/>
            <a:ext cx="8136904" cy="3553544"/>
            <a:chOff x="467544" y="404664"/>
            <a:chExt cx="8136904" cy="3553544"/>
          </a:xfrm>
        </p:grpSpPr>
        <p:sp>
          <p:nvSpPr>
            <p:cNvPr id="2" name="TextBox 1"/>
            <p:cNvSpPr txBox="1"/>
            <p:nvPr/>
          </p:nvSpPr>
          <p:spPr>
            <a:xfrm>
              <a:off x="539552" y="404664"/>
              <a:ext cx="8064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Сила трения качения</a:t>
              </a:r>
              <a:endPara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7020000" y="2807960"/>
              <a:ext cx="1080000" cy="108000"/>
              <a:chOff x="6228000" y="3068960"/>
              <a:chExt cx="1368032" cy="144016"/>
            </a:xfrm>
          </p:grpSpPr>
          <p:grpSp>
            <p:nvGrpSpPr>
              <p:cNvPr id="4" name="Группа 45"/>
              <p:cNvGrpSpPr/>
              <p:nvPr/>
            </p:nvGrpSpPr>
            <p:grpSpPr>
              <a:xfrm>
                <a:off x="6228000" y="3068960"/>
                <a:ext cx="1080296" cy="144016"/>
                <a:chOff x="6228000" y="3068960"/>
                <a:chExt cx="1080296" cy="144016"/>
              </a:xfrm>
            </p:grpSpPr>
            <p:grpSp>
              <p:nvGrpSpPr>
                <p:cNvPr id="6" name="Группа 34"/>
                <p:cNvGrpSpPr/>
                <p:nvPr/>
              </p:nvGrpSpPr>
              <p:grpSpPr>
                <a:xfrm>
                  <a:off x="6228000" y="3068960"/>
                  <a:ext cx="288216" cy="144016"/>
                  <a:chOff x="6228000" y="3068960"/>
                  <a:chExt cx="288216" cy="144016"/>
                </a:xfrm>
              </p:grpSpPr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 flipV="1">
                    <a:off x="62280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63722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Группа 35"/>
                <p:cNvGrpSpPr/>
                <p:nvPr/>
              </p:nvGrpSpPr>
              <p:grpSpPr>
                <a:xfrm>
                  <a:off x="6516032" y="3068960"/>
                  <a:ext cx="288216" cy="144016"/>
                  <a:chOff x="6228000" y="3068960"/>
                  <a:chExt cx="288216" cy="144016"/>
                </a:xfrm>
              </p:grpSpPr>
              <p:cxnSp>
                <p:nvCxnSpPr>
                  <p:cNvPr id="13" name="Прямая соединительная линия 12"/>
                  <p:cNvCxnSpPr/>
                  <p:nvPr/>
                </p:nvCxnSpPr>
                <p:spPr>
                  <a:xfrm flipV="1">
                    <a:off x="62280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Прямая соединительная линия 13"/>
                  <p:cNvCxnSpPr/>
                  <p:nvPr/>
                </p:nvCxnSpPr>
                <p:spPr>
                  <a:xfrm>
                    <a:off x="63722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Группа 38"/>
                <p:cNvGrpSpPr/>
                <p:nvPr/>
              </p:nvGrpSpPr>
              <p:grpSpPr>
                <a:xfrm>
                  <a:off x="6804064" y="3068960"/>
                  <a:ext cx="288216" cy="144016"/>
                  <a:chOff x="6228000" y="3068960"/>
                  <a:chExt cx="288216" cy="144016"/>
                </a:xfrm>
              </p:grpSpPr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 flipV="1">
                    <a:off x="62280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>
                    <a:off x="6372200" y="3068960"/>
                    <a:ext cx="144016" cy="144016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flipV="1">
                  <a:off x="7092096" y="3068960"/>
                  <a:ext cx="144016" cy="144016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7236296" y="3068960"/>
                  <a:ext cx="72000" cy="7200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Прямая со стрелкой 4"/>
              <p:cNvCxnSpPr/>
              <p:nvPr/>
            </p:nvCxnSpPr>
            <p:spPr>
              <a:xfrm>
                <a:off x="7308000" y="3132000"/>
                <a:ext cx="288032" cy="0"/>
              </a:xfrm>
              <a:prstGeom prst="straightConnector1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2"/>
            <p:cNvGrpSpPr/>
            <p:nvPr/>
          </p:nvGrpSpPr>
          <p:grpSpPr>
            <a:xfrm>
              <a:off x="4716016" y="3167912"/>
              <a:ext cx="2952328" cy="108000"/>
              <a:chOff x="4427984" y="3960000"/>
              <a:chExt cx="2952328" cy="108000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427984" y="3960000"/>
                <a:ext cx="2952328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4"/>
              <p:cNvCxnSpPr/>
              <p:nvPr/>
            </p:nvCxnSpPr>
            <p:spPr>
              <a:xfrm rot="-1860000">
                <a:off x="457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5"/>
              <p:cNvCxnSpPr/>
              <p:nvPr/>
            </p:nvCxnSpPr>
            <p:spPr>
              <a:xfrm rot="-1860000">
                <a:off x="493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6"/>
              <p:cNvCxnSpPr/>
              <p:nvPr/>
            </p:nvCxnSpPr>
            <p:spPr>
              <a:xfrm rot="-1860000">
                <a:off x="529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7"/>
              <p:cNvCxnSpPr/>
              <p:nvPr/>
            </p:nvCxnSpPr>
            <p:spPr>
              <a:xfrm rot="-1860000">
                <a:off x="565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8"/>
              <p:cNvCxnSpPr/>
              <p:nvPr/>
            </p:nvCxnSpPr>
            <p:spPr>
              <a:xfrm rot="-1860000">
                <a:off x="601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9"/>
              <p:cNvCxnSpPr/>
              <p:nvPr/>
            </p:nvCxnSpPr>
            <p:spPr>
              <a:xfrm rot="-1860000">
                <a:off x="637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10"/>
              <p:cNvCxnSpPr/>
              <p:nvPr/>
            </p:nvCxnSpPr>
            <p:spPr>
              <a:xfrm rot="-1860000">
                <a:off x="673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Прямоугольник 11"/>
            <p:cNvSpPr/>
            <p:nvPr/>
          </p:nvSpPr>
          <p:spPr>
            <a:xfrm>
              <a:off x="5436096" y="2600968"/>
              <a:ext cx="1620000" cy="5400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 стрелкой 13"/>
            <p:cNvCxnSpPr/>
            <p:nvPr/>
          </p:nvCxnSpPr>
          <p:spPr>
            <a:xfrm rot="-10800000">
              <a:off x="4356032" y="3131912"/>
              <a:ext cx="1080000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4529138" y="1412875"/>
            <a:ext cx="3282950" cy="414338"/>
          </p:xfrm>
          <a:graphic>
            <a:graphicData uri="http://schemas.openxmlformats.org/presentationml/2006/ole">
              <p:oleObj spid="_x0000_s27650" name="Формула" r:id="rId4" imgW="1904760" imgH="241200" progId="Equation.3">
                <p:embed/>
              </p:oleObj>
            </a:graphicData>
          </a:graphic>
        </p:graphicFrame>
        <p:graphicFrame>
          <p:nvGraphicFramePr>
            <p:cNvPr id="29" name="Object 6"/>
            <p:cNvGraphicFramePr>
              <a:graphicFrameLocks noChangeAspect="1"/>
            </p:cNvGraphicFramePr>
            <p:nvPr/>
          </p:nvGraphicFramePr>
          <p:xfrm>
            <a:off x="7886650" y="2348880"/>
            <a:ext cx="285750" cy="349250"/>
          </p:xfrm>
          <a:graphic>
            <a:graphicData uri="http://schemas.openxmlformats.org/presentationml/2006/ole">
              <p:oleObj spid="_x0000_s27651" name="Формула" r:id="rId5" imgW="164880" imgH="203040" progId="Equation.3">
                <p:embed/>
              </p:oleObj>
            </a:graphicData>
          </a:graphic>
        </p:graphicFrame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4230688" y="2509838"/>
            <a:ext cx="681037" cy="457200"/>
          </p:xfrm>
          <a:graphic>
            <a:graphicData uri="http://schemas.openxmlformats.org/presentationml/2006/ole">
              <p:oleObj spid="_x0000_s27652" name="Формула" r:id="rId6" imgW="393480" imgH="266400" progId="Equation.3">
                <p:embed/>
              </p:oleObj>
            </a:graphicData>
          </a:graphic>
        </p:graphicFrame>
        <p:sp>
          <p:nvSpPr>
            <p:cNvPr id="31" name="Овал 30"/>
            <p:cNvSpPr/>
            <p:nvPr/>
          </p:nvSpPr>
          <p:spPr>
            <a:xfrm>
              <a:off x="5652120" y="3096000"/>
              <a:ext cx="72008" cy="72008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804520" y="3096000"/>
              <a:ext cx="72008" cy="72008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956920" y="3096000"/>
              <a:ext cx="72008" cy="72008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109320" y="3096000"/>
              <a:ext cx="72008" cy="72008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6261720" y="3096000"/>
              <a:ext cx="376808" cy="72008"/>
              <a:chOff x="6189712" y="3096000"/>
              <a:chExt cx="376808" cy="72008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6189712" y="3096000"/>
                <a:ext cx="72008" cy="72008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6342112" y="3096000"/>
                <a:ext cx="72008" cy="72008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6494512" y="3096000"/>
                <a:ext cx="72008" cy="72008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6723856" y="3096000"/>
              <a:ext cx="224408" cy="72008"/>
              <a:chOff x="6740624" y="3096000"/>
              <a:chExt cx="224408" cy="72008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740624" y="3096000"/>
                <a:ext cx="72008" cy="72008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6893024" y="3096000"/>
                <a:ext cx="72008" cy="72008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67544" y="1273984"/>
              <a:ext cx="32403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Если одно тело </a:t>
              </a:r>
              <a:r>
                <a:rPr lang="ru-RU" sz="2400" u="sng" dirty="0" smtClean="0">
                  <a:solidFill>
                    <a:schemeClr val="bg1"/>
                  </a:solidFill>
                </a:rPr>
                <a:t>катится</a:t>
              </a:r>
              <a:r>
                <a:rPr lang="ru-RU" sz="2400" dirty="0" smtClean="0">
                  <a:solidFill>
                    <a:schemeClr val="bg1"/>
                  </a:solidFill>
                </a:rPr>
                <a:t> по поверхности другого, то трение, возникающее при этом, называется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трением качения.</a:t>
              </a:r>
              <a:endParaRPr lang="ru-RU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3153966" y="3501008"/>
            <a:ext cx="2570162" cy="457200"/>
          </p:xfrm>
          <a:graphic>
            <a:graphicData uri="http://schemas.openxmlformats.org/presentationml/2006/ole">
              <p:oleObj spid="_x0000_s27653" name="Формула" r:id="rId7" imgW="1485720" imgH="266400" progId="Equation.3">
                <p:embed/>
              </p:oleObj>
            </a:graphicData>
          </a:graphic>
        </p:graphicFrame>
      </p:grpSp>
      <p:grpSp>
        <p:nvGrpSpPr>
          <p:cNvPr id="53" name="Группа 52"/>
          <p:cNvGrpSpPr/>
          <p:nvPr/>
        </p:nvGrpSpPr>
        <p:grpSpPr>
          <a:xfrm>
            <a:off x="539552" y="3933056"/>
            <a:ext cx="8136904" cy="2618488"/>
            <a:chOff x="539552" y="3933056"/>
            <a:chExt cx="8136904" cy="2618488"/>
          </a:xfrm>
        </p:grpSpPr>
        <p:sp>
          <p:nvSpPr>
            <p:cNvPr id="48" name="TextBox 47"/>
            <p:cNvSpPr txBox="1"/>
            <p:nvPr/>
          </p:nvSpPr>
          <p:spPr>
            <a:xfrm>
              <a:off x="539552" y="3933056"/>
              <a:ext cx="8064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Проявление силы трения качения</a:t>
              </a:r>
              <a:endPara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655" name="Picture 7" descr="Картинки по запросу тянут бревно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552" y="4581128"/>
              <a:ext cx="2592288" cy="19468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657" name="Picture 9" descr="Картинки по запросу тянут бочку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1840" y="4581128"/>
              <a:ext cx="2952328" cy="19704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660" name="Picture 12" descr="C:\Users\pc\Documents\физика1\7 класс\сила_трения\Без имени-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4167" y="4581129"/>
              <a:ext cx="2592289" cy="19449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467544" y="404664"/>
            <a:ext cx="8136904" cy="3316883"/>
            <a:chOff x="467544" y="404664"/>
            <a:chExt cx="8136904" cy="3316883"/>
          </a:xfrm>
        </p:grpSpPr>
        <p:sp>
          <p:nvSpPr>
            <p:cNvPr id="2" name="TextBox 1"/>
            <p:cNvSpPr txBox="1"/>
            <p:nvPr/>
          </p:nvSpPr>
          <p:spPr>
            <a:xfrm>
              <a:off x="539552" y="404664"/>
              <a:ext cx="8064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Сила трения покоя</a:t>
              </a:r>
              <a:endPara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7544" y="1273984"/>
              <a:ext cx="32403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Сила трения покоя </a:t>
              </a:r>
              <a:r>
                <a:rPr lang="ru-RU" sz="2400" dirty="0" smtClean="0">
                  <a:solidFill>
                    <a:schemeClr val="bg1"/>
                  </a:solidFill>
                </a:rPr>
                <a:t>возникает между покоящимися друг относительно друга телами.</a:t>
              </a:r>
              <a:endParaRPr lang="ru-RU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" name="Группа 2"/>
            <p:cNvGrpSpPr/>
            <p:nvPr/>
          </p:nvGrpSpPr>
          <p:grpSpPr>
            <a:xfrm>
              <a:off x="4716016" y="3167912"/>
              <a:ext cx="2952328" cy="108000"/>
              <a:chOff x="4427984" y="3960000"/>
              <a:chExt cx="2952328" cy="108000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4427984" y="3960000"/>
                <a:ext cx="2952328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4"/>
              <p:cNvCxnSpPr/>
              <p:nvPr/>
            </p:nvCxnSpPr>
            <p:spPr>
              <a:xfrm rot="-1860000">
                <a:off x="457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5"/>
              <p:cNvCxnSpPr/>
              <p:nvPr/>
            </p:nvCxnSpPr>
            <p:spPr>
              <a:xfrm rot="-1860000">
                <a:off x="493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6"/>
              <p:cNvCxnSpPr/>
              <p:nvPr/>
            </p:nvCxnSpPr>
            <p:spPr>
              <a:xfrm rot="-1860000">
                <a:off x="529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7"/>
              <p:cNvCxnSpPr/>
              <p:nvPr/>
            </p:nvCxnSpPr>
            <p:spPr>
              <a:xfrm rot="-1860000">
                <a:off x="565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8"/>
              <p:cNvCxnSpPr/>
              <p:nvPr/>
            </p:nvCxnSpPr>
            <p:spPr>
              <a:xfrm rot="-1860000">
                <a:off x="601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9"/>
              <p:cNvCxnSpPr/>
              <p:nvPr/>
            </p:nvCxnSpPr>
            <p:spPr>
              <a:xfrm rot="-1860000">
                <a:off x="637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0"/>
              <p:cNvCxnSpPr/>
              <p:nvPr/>
            </p:nvCxnSpPr>
            <p:spPr>
              <a:xfrm rot="-1860000">
                <a:off x="6732000" y="4068000"/>
                <a:ext cx="43200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Прямоугольный треугольник 12"/>
            <p:cNvSpPr/>
            <p:nvPr/>
          </p:nvSpPr>
          <p:spPr>
            <a:xfrm>
              <a:off x="4860032" y="2060848"/>
              <a:ext cx="2664296" cy="1080120"/>
            </a:xfrm>
            <a:prstGeom prst="rtTriangle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1320000">
              <a:off x="5580000" y="2124000"/>
              <a:ext cx="1080120" cy="432048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 стрелкой 13"/>
            <p:cNvCxnSpPr/>
            <p:nvPr/>
          </p:nvCxnSpPr>
          <p:spPr>
            <a:xfrm rot="-9480000">
              <a:off x="4500000" y="2124000"/>
              <a:ext cx="1080000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3"/>
            <p:cNvCxnSpPr/>
            <p:nvPr/>
          </p:nvCxnSpPr>
          <p:spPr>
            <a:xfrm rot="1380000">
              <a:off x="6559263" y="2775899"/>
              <a:ext cx="1080000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3"/>
            <p:cNvCxnSpPr/>
            <p:nvPr/>
          </p:nvCxnSpPr>
          <p:spPr>
            <a:xfrm rot="-4020000">
              <a:off x="5796000" y="1836000"/>
              <a:ext cx="108000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3"/>
            <p:cNvCxnSpPr/>
            <p:nvPr/>
          </p:nvCxnSpPr>
          <p:spPr>
            <a:xfrm rot="5400000">
              <a:off x="5580000" y="2880000"/>
              <a:ext cx="108000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7524328" y="2420888"/>
            <a:ext cx="285750" cy="349250"/>
          </p:xfrm>
          <a:graphic>
            <a:graphicData uri="http://schemas.openxmlformats.org/presentationml/2006/ole">
              <p:oleObj spid="_x0000_s29698" name="Формула" r:id="rId5" imgW="164880" imgH="203040" progId="Equation.3">
                <p:embed/>
              </p:oleObj>
            </a:graphicData>
          </a:graphic>
        </p:graphicFrame>
        <p:graphicFrame>
          <p:nvGraphicFramePr>
            <p:cNvPr id="29699" name="Object 3"/>
            <p:cNvGraphicFramePr>
              <a:graphicFrameLocks noChangeAspect="1"/>
            </p:cNvGraphicFramePr>
            <p:nvPr/>
          </p:nvGraphicFramePr>
          <p:xfrm>
            <a:off x="6012160" y="1196752"/>
            <a:ext cx="307975" cy="369888"/>
          </p:xfrm>
          <a:graphic>
            <a:graphicData uri="http://schemas.openxmlformats.org/presentationml/2006/ole">
              <p:oleObj spid="_x0000_s29699" name="Формула" r:id="rId6" imgW="177480" imgH="215640" progId="Equation.3">
                <p:embed/>
              </p:oleObj>
            </a:graphicData>
          </a:graphic>
        </p:graphicFrame>
        <p:graphicFrame>
          <p:nvGraphicFramePr>
            <p:cNvPr id="29700" name="Object 4"/>
            <p:cNvGraphicFramePr>
              <a:graphicFrameLocks noChangeAspect="1"/>
            </p:cNvGraphicFramePr>
            <p:nvPr/>
          </p:nvGraphicFramePr>
          <p:xfrm>
            <a:off x="6304756" y="3284984"/>
            <a:ext cx="571500" cy="436563"/>
          </p:xfrm>
          <a:graphic>
            <a:graphicData uri="http://schemas.openxmlformats.org/presentationml/2006/ole">
              <p:oleObj spid="_x0000_s29700" name="Формула" r:id="rId7" imgW="330120" imgH="253800" progId="Equation.3">
                <p:embed/>
              </p:oleObj>
            </a:graphicData>
          </a:graphic>
        </p:graphicFrame>
        <p:graphicFrame>
          <p:nvGraphicFramePr>
            <p:cNvPr id="29701" name="Object 5"/>
            <p:cNvGraphicFramePr>
              <a:graphicFrameLocks noChangeAspect="1"/>
            </p:cNvGraphicFramePr>
            <p:nvPr/>
          </p:nvGraphicFramePr>
          <p:xfrm>
            <a:off x="4716016" y="1412776"/>
            <a:ext cx="703263" cy="458787"/>
          </p:xfrm>
          <a:graphic>
            <a:graphicData uri="http://schemas.openxmlformats.org/presentationml/2006/ole">
              <p:oleObj spid="_x0000_s29701" name="Формула" r:id="rId8" imgW="406080" imgH="266400" progId="Equation.3">
                <p:embed/>
              </p:oleObj>
            </a:graphicData>
          </a:graphic>
        </p:graphicFrame>
        <p:graphicFrame>
          <p:nvGraphicFramePr>
            <p:cNvPr id="29702" name="Object 6"/>
            <p:cNvGraphicFramePr>
              <a:graphicFrameLocks noChangeAspect="1"/>
            </p:cNvGraphicFramePr>
            <p:nvPr/>
          </p:nvGraphicFramePr>
          <p:xfrm>
            <a:off x="7218635" y="1504950"/>
            <a:ext cx="593725" cy="306388"/>
          </p:xfrm>
          <a:graphic>
            <a:graphicData uri="http://schemas.openxmlformats.org/presentationml/2006/ole">
              <p:oleObj spid="_x0000_s29702" name="Формула" r:id="rId9" imgW="342720" imgH="177480" progId="Equation.3">
                <p:embed/>
              </p:oleObj>
            </a:graphicData>
          </a:graphic>
        </p:graphicFrame>
      </p:grpSp>
      <p:grpSp>
        <p:nvGrpSpPr>
          <p:cNvPr id="27" name="Группа 26"/>
          <p:cNvGrpSpPr/>
          <p:nvPr/>
        </p:nvGrpSpPr>
        <p:grpSpPr>
          <a:xfrm>
            <a:off x="539552" y="3717032"/>
            <a:ext cx="8064896" cy="2703070"/>
            <a:chOff x="539552" y="3717032"/>
            <a:chExt cx="8064896" cy="2703070"/>
          </a:xfrm>
        </p:grpSpPr>
        <p:sp>
          <p:nvSpPr>
            <p:cNvPr id="23" name="TextBox 22"/>
            <p:cNvSpPr txBox="1"/>
            <p:nvPr/>
          </p:nvSpPr>
          <p:spPr>
            <a:xfrm>
              <a:off x="539552" y="3717032"/>
              <a:ext cx="8064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Проявление силы трения покоя</a:t>
              </a:r>
              <a:endPara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704" name="Picture 8" descr="Картинки по запросу гвоздь, вбитый в доску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9552" y="4509120"/>
              <a:ext cx="3384376" cy="1906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706" name="Picture 10" descr="Картинки по запросу завязанный узел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76056" y="4509120"/>
              <a:ext cx="3312368" cy="19109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020000" y="2807960"/>
            <a:ext cx="1440000" cy="108000"/>
            <a:chOff x="6228000" y="3068960"/>
            <a:chExt cx="1368032" cy="144016"/>
          </a:xfrm>
        </p:grpSpPr>
        <p:grpSp>
          <p:nvGrpSpPr>
            <p:cNvPr id="3" name="Группа 45"/>
            <p:cNvGrpSpPr/>
            <p:nvPr/>
          </p:nvGrpSpPr>
          <p:grpSpPr>
            <a:xfrm>
              <a:off x="6228000" y="3068960"/>
              <a:ext cx="1080296" cy="144016"/>
              <a:chOff x="6228000" y="3068960"/>
              <a:chExt cx="1080296" cy="144016"/>
            </a:xfrm>
          </p:grpSpPr>
          <p:grpSp>
            <p:nvGrpSpPr>
              <p:cNvPr id="5" name="Группа 34"/>
              <p:cNvGrpSpPr/>
              <p:nvPr/>
            </p:nvGrpSpPr>
            <p:grpSpPr>
              <a:xfrm>
                <a:off x="6228000" y="3068960"/>
                <a:ext cx="288216" cy="144016"/>
                <a:chOff x="6228000" y="3068960"/>
                <a:chExt cx="288216" cy="144016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V="1">
                  <a:off x="6228000" y="3068960"/>
                  <a:ext cx="144016" cy="144016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6372200" y="3068960"/>
                  <a:ext cx="144016" cy="144016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Группа 35"/>
              <p:cNvGrpSpPr/>
              <p:nvPr/>
            </p:nvGrpSpPr>
            <p:grpSpPr>
              <a:xfrm>
                <a:off x="6516032" y="3068960"/>
                <a:ext cx="288216" cy="144016"/>
                <a:chOff x="6228000" y="3068960"/>
                <a:chExt cx="288216" cy="144016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V="1">
                  <a:off x="6228000" y="3068960"/>
                  <a:ext cx="144016" cy="144016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6372200" y="3068960"/>
                  <a:ext cx="144016" cy="144016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Группа 38"/>
              <p:cNvGrpSpPr/>
              <p:nvPr/>
            </p:nvGrpSpPr>
            <p:grpSpPr>
              <a:xfrm>
                <a:off x="6804064" y="3068960"/>
                <a:ext cx="288216" cy="144016"/>
                <a:chOff x="6228000" y="3068960"/>
                <a:chExt cx="288216" cy="144016"/>
              </a:xfrm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6228000" y="3068960"/>
                  <a:ext cx="144016" cy="144016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6372200" y="3068960"/>
                  <a:ext cx="144016" cy="144016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7092096" y="3068960"/>
                <a:ext cx="144016" cy="144016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7236296" y="3068960"/>
                <a:ext cx="72000" cy="7200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Прямая со стрелкой 3"/>
            <p:cNvCxnSpPr/>
            <p:nvPr/>
          </p:nvCxnSpPr>
          <p:spPr>
            <a:xfrm>
              <a:off x="7308000" y="3132000"/>
              <a:ext cx="288032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2"/>
          <p:cNvGrpSpPr/>
          <p:nvPr/>
        </p:nvGrpSpPr>
        <p:grpSpPr>
          <a:xfrm>
            <a:off x="4716016" y="3167912"/>
            <a:ext cx="2952328" cy="108000"/>
            <a:chOff x="4427984" y="3960000"/>
            <a:chExt cx="2952328" cy="10800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4427984" y="3960000"/>
              <a:ext cx="2952328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4"/>
            <p:cNvCxnSpPr/>
            <p:nvPr/>
          </p:nvCxnSpPr>
          <p:spPr>
            <a:xfrm rot="-1860000">
              <a:off x="4572000" y="4068000"/>
              <a:ext cx="432000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5"/>
            <p:cNvCxnSpPr/>
            <p:nvPr/>
          </p:nvCxnSpPr>
          <p:spPr>
            <a:xfrm rot="-1860000">
              <a:off x="4932000" y="4068000"/>
              <a:ext cx="432000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6"/>
            <p:cNvCxnSpPr/>
            <p:nvPr/>
          </p:nvCxnSpPr>
          <p:spPr>
            <a:xfrm rot="-1860000">
              <a:off x="5292000" y="4068000"/>
              <a:ext cx="432000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7"/>
            <p:cNvCxnSpPr/>
            <p:nvPr/>
          </p:nvCxnSpPr>
          <p:spPr>
            <a:xfrm rot="-1860000">
              <a:off x="5652000" y="4068000"/>
              <a:ext cx="432000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8"/>
            <p:cNvCxnSpPr/>
            <p:nvPr/>
          </p:nvCxnSpPr>
          <p:spPr>
            <a:xfrm rot="-1860000">
              <a:off x="6012000" y="4068000"/>
              <a:ext cx="432000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9"/>
            <p:cNvCxnSpPr/>
            <p:nvPr/>
          </p:nvCxnSpPr>
          <p:spPr>
            <a:xfrm rot="-1860000">
              <a:off x="6372000" y="4068000"/>
              <a:ext cx="432000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10"/>
            <p:cNvCxnSpPr/>
            <p:nvPr/>
          </p:nvCxnSpPr>
          <p:spPr>
            <a:xfrm rot="-1860000">
              <a:off x="6732000" y="4068000"/>
              <a:ext cx="432000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11"/>
          <p:cNvSpPr/>
          <p:nvPr/>
        </p:nvSpPr>
        <p:spPr>
          <a:xfrm>
            <a:off x="5436096" y="2600968"/>
            <a:ext cx="1620000" cy="540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13"/>
          <p:cNvCxnSpPr/>
          <p:nvPr/>
        </p:nvCxnSpPr>
        <p:spPr>
          <a:xfrm rot="-10800000">
            <a:off x="3996032" y="3131912"/>
            <a:ext cx="14400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8102674" y="2348880"/>
          <a:ext cx="285750" cy="349250"/>
        </p:xfrm>
        <a:graphic>
          <a:graphicData uri="http://schemas.openxmlformats.org/presentationml/2006/ole">
            <p:oleObj spid="_x0000_s28674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4139952" y="2510160"/>
          <a:ext cx="615950" cy="457200"/>
        </p:xfrm>
        <a:graphic>
          <a:graphicData uri="http://schemas.openxmlformats.org/presentationml/2006/ole">
            <p:oleObj spid="_x0000_s28675" name="Формула" r:id="rId5" imgW="355320" imgH="266400" progId="Equation.3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012160" y="2016000"/>
            <a:ext cx="504056" cy="57606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39552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Зависимость силы трения от массы тела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127398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Чем больше масса прижимающего тела, тем больше сила трения.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каких факторов 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зависит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зависит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сила трения?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812424"/>
          <a:ext cx="6096000" cy="2552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/>
                <a:gridCol w="3048000"/>
              </a:tblGrid>
              <a:tr h="122084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От материала, из которого изготовлены трущиеся поверхности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 массы тела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8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 площади трущихся поверхностей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475824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эти зависимости самостоятельно, используя подручные средства.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2552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/>
                <a:gridCol w="3048000"/>
              </a:tblGrid>
              <a:tr h="122084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От материала, из которого изготовлены трущиеся поверхности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Зависит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 массы тела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Зависит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8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 площади трущихся поверхностей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 зависит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ртинки по запросу тротуары посыпают пес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43583"/>
            <a:ext cx="5143500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27398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Зачем в гололедицу тротуары посыпают песком?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73984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Зачем осенью у трамвайных линий, проходящих около парков бульваров и садов, вывешивается предупреждающий знак «Осторожно, листопад!»?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Картинки по запросу знак осторожно листоп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4968552" cy="3303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56663"/>
            <a:ext cx="630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 века жила, затаена,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надежда – вскрыть все таинства природы.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Я. Брюсов.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2320" y="6381328"/>
            <a:ext cx="1507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3"/>
              </a:rPr>
              <a:t>www.blirk.net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90461" y="2132856"/>
            <a:ext cx="51630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итогов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658" y="0"/>
            <a:ext cx="9132683" cy="6858000"/>
            <a:chOff x="5658" y="0"/>
            <a:chExt cx="9132683" cy="6858000"/>
          </a:xfrm>
        </p:grpSpPr>
        <p:pic>
          <p:nvPicPr>
            <p:cNvPr id="14338" name="Picture 2" descr="C:\Users\pc\Documents\физика1\7 класс\сила_трения\экзопланета_Кеплер_62f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8" y="0"/>
              <a:ext cx="9132683" cy="685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691680" y="6053226"/>
              <a:ext cx="6304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Экзопланета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Kepler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– 62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Documents\физика1\7 класс\сила_трения\p03rv88g-1300x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8129"/>
            <a:ext cx="9144000" cy="5141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611560" y="356463"/>
            <a:ext cx="7848872" cy="6370975"/>
            <a:chOff x="611560" y="356463"/>
            <a:chExt cx="7848872" cy="6370975"/>
          </a:xfrm>
        </p:grpSpPr>
        <p:sp>
          <p:nvSpPr>
            <p:cNvPr id="2" name="TextBox 1"/>
            <p:cNvSpPr txBox="1"/>
            <p:nvPr/>
          </p:nvSpPr>
          <p:spPr>
            <a:xfrm>
              <a:off x="611560" y="356463"/>
              <a:ext cx="7848872" cy="6370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Чем характеризуется сила как физическая величина?</a:t>
              </a:r>
            </a:p>
            <a:p>
              <a:pPr marL="457200" indent="-457200">
                <a:buAutoNum type="arabicPeriod"/>
              </a:pP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AutoNum type="arabicPeriod"/>
              </a:pP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Какая сила называется равнодействующей?</a:t>
              </a:r>
            </a:p>
            <a:p>
              <a:pPr marL="457200" indent="-457200">
                <a:buAutoNum type="arabicPeriod"/>
              </a:pP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AutoNum type="arabicPeriod"/>
              </a:pP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Чему равна и куда направлена равнодействующая двух сил, действующих на одной прямой в одну сторону?</a:t>
              </a:r>
            </a:p>
            <a:p>
              <a:pPr marL="457200" indent="-457200">
                <a:buAutoNum type="arabicPeriod"/>
              </a:pP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AutoNum type="arabicPeriod"/>
              </a:pP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Чему равна и куда направлена равнодействующая двух сил, действующих на одной прямой в противоположные стороны?</a:t>
              </a:r>
            </a:p>
            <a:p>
              <a:pPr marL="457200" indent="-457200">
                <a:buAutoNum type="arabicPeriod"/>
              </a:pP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just">
                <a:buAutoNum type="arabicPeriod"/>
              </a:pP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Найдите равнодействующую силу. В какую сторону она направлена?</a:t>
              </a:r>
            </a:p>
            <a:p>
              <a:pPr marL="457200" indent="-457200" algn="just"/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just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а)                                             б)</a:t>
              </a:r>
            </a:p>
            <a:p>
              <a:pPr marL="457200" indent="-457200" algn="just"/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just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в)                                             г)</a:t>
              </a: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475656" y="5328000"/>
              <a:ext cx="6854902" cy="1152000"/>
              <a:chOff x="1475656" y="5328000"/>
              <a:chExt cx="6854902" cy="1152000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1475656" y="5724000"/>
                <a:ext cx="6854902" cy="756000"/>
                <a:chOff x="1475656" y="5400000"/>
                <a:chExt cx="6854902" cy="756000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1475656" y="5400000"/>
                  <a:ext cx="2534558" cy="72000"/>
                  <a:chOff x="1475656" y="5400000"/>
                  <a:chExt cx="2534558" cy="72000"/>
                </a:xfrm>
              </p:grpSpPr>
              <p:cxnSp>
                <p:nvCxnSpPr>
                  <p:cNvPr id="5" name="Прямая со стрелкой 4"/>
                  <p:cNvCxnSpPr/>
                  <p:nvPr/>
                </p:nvCxnSpPr>
                <p:spPr>
                  <a:xfrm>
                    <a:off x="2210214" y="5435999"/>
                    <a:ext cx="1800000" cy="0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Прямая со стрелкой 6"/>
                  <p:cNvCxnSpPr/>
                  <p:nvPr/>
                </p:nvCxnSpPr>
                <p:spPr>
                  <a:xfrm rot="10800000">
                    <a:off x="1475656" y="5436000"/>
                    <a:ext cx="720000" cy="0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" name="Овал 2"/>
                  <p:cNvSpPr/>
                  <p:nvPr/>
                </p:nvSpPr>
                <p:spPr>
                  <a:xfrm>
                    <a:off x="2148752" y="5400000"/>
                    <a:ext cx="72008" cy="72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4" name="Группа 13"/>
                <p:cNvGrpSpPr/>
                <p:nvPr/>
              </p:nvGrpSpPr>
              <p:grpSpPr>
                <a:xfrm>
                  <a:off x="5076000" y="5400000"/>
                  <a:ext cx="1861462" cy="72000"/>
                  <a:chOff x="5749096" y="5400000"/>
                  <a:chExt cx="1861462" cy="72000"/>
                </a:xfrm>
              </p:grpSpPr>
              <p:cxnSp>
                <p:nvCxnSpPr>
                  <p:cNvPr id="11" name="Прямая со стрелкой 10"/>
                  <p:cNvCxnSpPr/>
                  <p:nvPr/>
                </p:nvCxnSpPr>
                <p:spPr>
                  <a:xfrm>
                    <a:off x="5810558" y="5435999"/>
                    <a:ext cx="1800000" cy="0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Прямая со стрелкой 11"/>
                  <p:cNvCxnSpPr/>
                  <p:nvPr/>
                </p:nvCxnSpPr>
                <p:spPr>
                  <a:xfrm rot="21600000">
                    <a:off x="5796000" y="5436000"/>
                    <a:ext cx="720000" cy="0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Овал 12"/>
                  <p:cNvSpPr/>
                  <p:nvPr/>
                </p:nvSpPr>
                <p:spPr>
                  <a:xfrm>
                    <a:off x="5749096" y="5400000"/>
                    <a:ext cx="72008" cy="72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" name="Группа 14"/>
                <p:cNvGrpSpPr/>
                <p:nvPr/>
              </p:nvGrpSpPr>
              <p:grpSpPr>
                <a:xfrm rot="10800000">
                  <a:off x="1476000" y="6084000"/>
                  <a:ext cx="1861462" cy="72000"/>
                  <a:chOff x="5749096" y="5400000"/>
                  <a:chExt cx="1861462" cy="72000"/>
                </a:xfrm>
              </p:grpSpPr>
              <p:cxnSp>
                <p:nvCxnSpPr>
                  <p:cNvPr id="16" name="Прямая со стрелкой 15"/>
                  <p:cNvCxnSpPr/>
                  <p:nvPr/>
                </p:nvCxnSpPr>
                <p:spPr>
                  <a:xfrm>
                    <a:off x="5810558" y="5435999"/>
                    <a:ext cx="1800000" cy="0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Прямая со стрелкой 16"/>
                  <p:cNvCxnSpPr/>
                  <p:nvPr/>
                </p:nvCxnSpPr>
                <p:spPr>
                  <a:xfrm rot="21600000">
                    <a:off x="5796000" y="5436000"/>
                    <a:ext cx="720000" cy="0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Овал 17"/>
                  <p:cNvSpPr/>
                  <p:nvPr/>
                </p:nvSpPr>
                <p:spPr>
                  <a:xfrm>
                    <a:off x="5749096" y="5400000"/>
                    <a:ext cx="72008" cy="72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>
                  <a:off x="5076000" y="6084000"/>
                  <a:ext cx="3254558" cy="72000"/>
                  <a:chOff x="5076000" y="6084000"/>
                  <a:chExt cx="3254558" cy="72000"/>
                </a:xfrm>
              </p:grpSpPr>
              <p:cxnSp>
                <p:nvCxnSpPr>
                  <p:cNvPr id="20" name="Прямая со стрелкой 19"/>
                  <p:cNvCxnSpPr/>
                  <p:nvPr/>
                </p:nvCxnSpPr>
                <p:spPr>
                  <a:xfrm>
                    <a:off x="6530558" y="6119999"/>
                    <a:ext cx="1800000" cy="0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Прямая со стрелкой 20"/>
                  <p:cNvCxnSpPr/>
                  <p:nvPr/>
                </p:nvCxnSpPr>
                <p:spPr>
                  <a:xfrm rot="10800000">
                    <a:off x="5076000" y="6120000"/>
                    <a:ext cx="1440000" cy="0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 стрелкой 22"/>
                  <p:cNvCxnSpPr/>
                  <p:nvPr/>
                </p:nvCxnSpPr>
                <p:spPr>
                  <a:xfrm>
                    <a:off x="6516000" y="6120000"/>
                    <a:ext cx="1080000" cy="0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Овал 21"/>
                  <p:cNvSpPr/>
                  <p:nvPr/>
                </p:nvSpPr>
                <p:spPr>
                  <a:xfrm>
                    <a:off x="6469096" y="6084000"/>
                    <a:ext cx="72008" cy="720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1620000" y="5328000"/>
                <a:ext cx="6696072" cy="1120110"/>
                <a:chOff x="1620000" y="5328000"/>
                <a:chExt cx="6696072" cy="1120110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620000" y="5328000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2Н</a:t>
                  </a:r>
                  <a:endParaRPr lang="ru-RU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204000" y="5328000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5Н</a:t>
                  </a:r>
                  <a:endParaRPr lang="ru-RU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220000" y="5328000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2Н</a:t>
                  </a:r>
                  <a:endParaRPr lang="ru-RU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228000" y="5328000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5Н</a:t>
                  </a:r>
                  <a:endParaRPr lang="ru-RU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620000" y="6048000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5Н</a:t>
                  </a:r>
                  <a:endParaRPr lang="ru-RU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772000" y="6048000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2Н</a:t>
                  </a:r>
                  <a:endParaRPr lang="ru-RU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256000" y="6048000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4Н</a:t>
                  </a:r>
                  <a:endParaRPr lang="ru-RU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912000" y="6048000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3Н</a:t>
                  </a:r>
                  <a:endParaRPr lang="ru-RU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668000" y="6048000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5Н</a:t>
                  </a:r>
                  <a:endParaRPr lang="ru-RU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56463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Сила:</a:t>
            </a:r>
          </a:p>
          <a:p>
            <a:pPr marL="457200" indent="-457200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а) мера взаимодействия тел;</a:t>
            </a:r>
          </a:p>
          <a:p>
            <a:pPr marL="457200" indent="-457200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б) векторная величина (имеет направление);</a:t>
            </a:r>
          </a:p>
          <a:p>
            <a:pPr marL="457200" indent="-457200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в) количественная величина;</a:t>
            </a:r>
          </a:p>
          <a:p>
            <a:pPr marL="457200" indent="-457200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г) силы можно складывать. 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Сила, которая производит на тело такое же действие, как несколько одновременно действующих сил, называется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равнодействующей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в ту же сторону, а её модуль равен сумме модулей составляющих сил: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в сторону большей по модулю силы, а её модуль равен разности модулей составляющих сил: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 startAt="2"/>
            </a:pPr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R=3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Н, вправо;              б)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R=7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Н, вправо;</a:t>
            </a:r>
          </a:p>
          <a:p>
            <a:pPr marL="457200" indent="-457200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в)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R=7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Н, влево;                г)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R=4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Н, вправо.        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932040" y="4293096"/>
          <a:ext cx="1223962" cy="371475"/>
        </p:xfrm>
        <a:graphic>
          <a:graphicData uri="http://schemas.openxmlformats.org/presentationml/2006/ole">
            <p:oleObj spid="_x0000_s16387" name="Формула" r:id="rId3" imgW="711000" imgH="21564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162050" y="5373688"/>
          <a:ext cx="1201738" cy="371475"/>
        </p:xfrm>
        <a:graphic>
          <a:graphicData uri="http://schemas.openxmlformats.org/presentationml/2006/ole">
            <p:oleObj spid="_x0000_s16388" name="Формула" r:id="rId4" imgW="6984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539552" y="404664"/>
            <a:ext cx="8064896" cy="4536504"/>
            <a:chOff x="539552" y="404664"/>
            <a:chExt cx="8064896" cy="4536504"/>
          </a:xfrm>
        </p:grpSpPr>
        <p:sp>
          <p:nvSpPr>
            <p:cNvPr id="4" name="TextBox 3"/>
            <p:cNvSpPr txBox="1"/>
            <p:nvPr/>
          </p:nvSpPr>
          <p:spPr>
            <a:xfrm>
              <a:off x="539552" y="404664"/>
              <a:ext cx="806489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Сила трения</a:t>
              </a:r>
              <a:endPara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Силу, возникающую при взаимодействии поверхности одного тела с поверхностью другого, когда тела неподвижны, либо перемещаются относительно друг друга, называют 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силой трения,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611188" y="2106116"/>
              <a:ext cx="7201172" cy="2835052"/>
              <a:chOff x="611188" y="2106116"/>
              <a:chExt cx="7201172" cy="2835052"/>
            </a:xfrm>
          </p:grpSpPr>
          <p:graphicFrame>
            <p:nvGraphicFramePr>
              <p:cNvPr id="17410" name="Object 2"/>
              <p:cNvGraphicFramePr>
                <a:graphicFrameLocks noChangeAspect="1"/>
              </p:cNvGraphicFramePr>
              <p:nvPr/>
            </p:nvGraphicFramePr>
            <p:xfrm>
              <a:off x="3917826" y="2106116"/>
              <a:ext cx="438150" cy="458788"/>
            </p:xfrm>
            <a:graphic>
              <a:graphicData uri="http://schemas.openxmlformats.org/presentationml/2006/ole">
                <p:oleObj spid="_x0000_s17410" name="Формула" r:id="rId3" imgW="253800" imgH="266400" progId="Equation.3">
                  <p:embed/>
                </p:oleObj>
              </a:graphicData>
            </a:graphic>
          </p:graphicFrame>
          <p:grpSp>
            <p:nvGrpSpPr>
              <p:cNvPr id="9" name="Группа 8"/>
              <p:cNvGrpSpPr/>
              <p:nvPr/>
            </p:nvGrpSpPr>
            <p:grpSpPr>
              <a:xfrm>
                <a:off x="611188" y="3356992"/>
                <a:ext cx="2808684" cy="1080120"/>
                <a:chOff x="611188" y="2204864"/>
                <a:chExt cx="2808684" cy="1080120"/>
              </a:xfrm>
            </p:grpSpPr>
            <p:graphicFrame>
              <p:nvGraphicFramePr>
                <p:cNvPr id="17411" name="Object 3"/>
                <p:cNvGraphicFramePr>
                  <a:graphicFrameLocks noChangeAspect="1"/>
                </p:cNvGraphicFramePr>
                <p:nvPr/>
              </p:nvGraphicFramePr>
              <p:xfrm>
                <a:off x="611188" y="2205038"/>
                <a:ext cx="438150" cy="458787"/>
              </p:xfrm>
              <a:graphic>
                <a:graphicData uri="http://schemas.openxmlformats.org/presentationml/2006/ole">
                  <p:oleObj spid="_x0000_s17411" name="Формула" r:id="rId4" imgW="253800" imgH="266400" progId="Equation.3">
                    <p:embed/>
                  </p:oleObj>
                </a:graphicData>
              </a:graphic>
            </p:graphicFrame>
            <p:sp>
              <p:nvSpPr>
                <p:cNvPr id="7" name="TextBox 6"/>
                <p:cNvSpPr txBox="1"/>
                <p:nvPr/>
              </p:nvSpPr>
              <p:spPr>
                <a:xfrm>
                  <a:off x="1115616" y="2204864"/>
                  <a:ext cx="2304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- сила трения</a:t>
                  </a:r>
                  <a:endParaRPr lang="ru-RU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graphicFrame>
              <p:nvGraphicFramePr>
                <p:cNvPr id="17412" name="Object 4"/>
                <p:cNvGraphicFramePr>
                  <a:graphicFrameLocks noChangeAspect="1"/>
                </p:cNvGraphicFramePr>
                <p:nvPr/>
              </p:nvGraphicFramePr>
              <p:xfrm>
                <a:off x="611188" y="2869059"/>
                <a:ext cx="1073150" cy="415925"/>
              </p:xfrm>
              <a:graphic>
                <a:graphicData uri="http://schemas.openxmlformats.org/presentationml/2006/ole">
                  <p:oleObj spid="_x0000_s17412" name="Формула" r:id="rId5" imgW="622080" imgH="241200" progId="Equation.3">
                    <p:embed/>
                  </p:oleObj>
                </a:graphicData>
              </a:graphic>
            </p:graphicFrame>
          </p:grpSp>
          <p:grpSp>
            <p:nvGrpSpPr>
              <p:cNvPr id="19" name="Группа 18"/>
              <p:cNvGrpSpPr/>
              <p:nvPr/>
            </p:nvGrpSpPr>
            <p:grpSpPr>
              <a:xfrm>
                <a:off x="4716016" y="4248032"/>
                <a:ext cx="2952328" cy="108000"/>
                <a:chOff x="4427984" y="3960000"/>
                <a:chExt cx="2952328" cy="108000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4427984" y="3960000"/>
                  <a:ext cx="2952328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-1860000">
                  <a:off x="4572000" y="406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rot="-1860000">
                  <a:off x="4932000" y="406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rot="-1860000">
                  <a:off x="5292000" y="406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-1860000">
                  <a:off x="5652000" y="406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-1860000">
                  <a:off x="6012000" y="406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-1860000">
                  <a:off x="6372000" y="406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-1860000">
                  <a:off x="6732000" y="406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5436096" y="3681088"/>
                <a:ext cx="1620000" cy="540000"/>
              </a:xfrm>
              <a:prstGeom prst="rect">
                <a:avLst/>
              </a:prstGeom>
              <a:blipFill>
                <a:blip r:embed="rId6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2" name="Прямая со стрелкой 21"/>
              <p:cNvCxnSpPr/>
              <p:nvPr/>
            </p:nvCxnSpPr>
            <p:spPr>
              <a:xfrm>
                <a:off x="6228184" y="3933056"/>
                <a:ext cx="1584176" cy="0"/>
              </a:xfrm>
              <a:prstGeom prst="straightConnector1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 rot="10800000">
                <a:off x="4356032" y="4212032"/>
                <a:ext cx="1080000" cy="0"/>
              </a:xfrm>
              <a:prstGeom prst="straightConnector1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413" name="Object 5"/>
              <p:cNvGraphicFramePr>
                <a:graphicFrameLocks noChangeAspect="1"/>
              </p:cNvGraphicFramePr>
              <p:nvPr/>
            </p:nvGraphicFramePr>
            <p:xfrm>
              <a:off x="4355976" y="3645024"/>
              <a:ext cx="438150" cy="458788"/>
            </p:xfrm>
            <a:graphic>
              <a:graphicData uri="http://schemas.openxmlformats.org/presentationml/2006/ole">
                <p:oleObj spid="_x0000_s17413" name="Формула" r:id="rId7" imgW="253800" imgH="266400" progId="Equation.3">
                  <p:embed/>
                </p:oleObj>
              </a:graphicData>
            </a:graphic>
          </p:graphicFrame>
          <p:graphicFrame>
            <p:nvGraphicFramePr>
              <p:cNvPr id="17414" name="Object 6"/>
              <p:cNvGraphicFramePr>
                <a:graphicFrameLocks noChangeAspect="1"/>
              </p:cNvGraphicFramePr>
              <p:nvPr/>
            </p:nvGraphicFramePr>
            <p:xfrm>
              <a:off x="7452320" y="3501008"/>
              <a:ext cx="285750" cy="349250"/>
            </p:xfrm>
            <a:graphic>
              <a:graphicData uri="http://schemas.openxmlformats.org/presentationml/2006/ole">
                <p:oleObj spid="_x0000_s17414" name="Формула" r:id="rId8" imgW="164880" imgH="203040" progId="Equation.3">
                  <p:embed/>
                </p:oleObj>
              </a:graphicData>
            </a:graphic>
          </p:graphicFrame>
          <p:cxnSp>
            <p:nvCxnSpPr>
              <p:cNvPr id="26" name="Прямая со стрелкой 25"/>
              <p:cNvCxnSpPr/>
              <p:nvPr/>
            </p:nvCxnSpPr>
            <p:spPr>
              <a:xfrm rot="16200000">
                <a:off x="5778032" y="3474032"/>
                <a:ext cx="90000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 rot="5400000">
                <a:off x="5778184" y="4383056"/>
                <a:ext cx="90000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415" name="Object 7"/>
              <p:cNvGraphicFramePr>
                <a:graphicFrameLocks noChangeAspect="1"/>
              </p:cNvGraphicFramePr>
              <p:nvPr/>
            </p:nvGraphicFramePr>
            <p:xfrm>
              <a:off x="6300192" y="2924944"/>
              <a:ext cx="307975" cy="369888"/>
            </p:xfrm>
            <a:graphic>
              <a:graphicData uri="http://schemas.openxmlformats.org/presentationml/2006/ole">
                <p:oleObj spid="_x0000_s17415" name="Формула" r:id="rId9" imgW="177480" imgH="215640" progId="Equation.3">
                  <p:embed/>
                </p:oleObj>
              </a:graphicData>
            </a:graphic>
          </p:graphicFrame>
          <p:graphicFrame>
            <p:nvGraphicFramePr>
              <p:cNvPr id="17416" name="Object 8"/>
              <p:cNvGraphicFramePr>
                <a:graphicFrameLocks noChangeAspect="1"/>
              </p:cNvGraphicFramePr>
              <p:nvPr/>
            </p:nvGraphicFramePr>
            <p:xfrm>
              <a:off x="6300192" y="4506193"/>
              <a:ext cx="571500" cy="434975"/>
            </p:xfrm>
            <a:graphic>
              <a:graphicData uri="http://schemas.openxmlformats.org/presentationml/2006/ole">
                <p:oleObj spid="_x0000_s17416" name="Формула" r:id="rId10" imgW="330120" imgH="2538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40466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силы трения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99592" y="1427292"/>
            <a:ext cx="7200800" cy="1967474"/>
            <a:chOff x="899592" y="1427292"/>
            <a:chExt cx="7200800" cy="1967474"/>
          </a:xfrm>
        </p:grpSpPr>
        <p:pic>
          <p:nvPicPr>
            <p:cNvPr id="18436" name="Picture 4" descr="Картинки по запросу шероховатость поверхностей сила трения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556792"/>
              <a:ext cx="1944216" cy="18379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899592" y="1427292"/>
              <a:ext cx="39604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ru-RU" sz="2400" dirty="0" smtClean="0">
                  <a:solidFill>
                    <a:schemeClr val="bg1"/>
                  </a:solidFill>
                </a:rPr>
                <a:t>Шероховатость поверхностей соприкасающихся тел.</a:t>
              </a:r>
            </a:p>
            <a:p>
              <a:pPr marL="457200" indent="-457200"/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00000" y="3875564"/>
            <a:ext cx="7272400" cy="1785684"/>
            <a:chOff x="900000" y="3875564"/>
            <a:chExt cx="7272400" cy="1785684"/>
          </a:xfrm>
        </p:grpSpPr>
        <p:pic>
          <p:nvPicPr>
            <p:cNvPr id="18443" name="Picture 11" descr="Картинки по запросу трение притяжение молекул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2050" y="4041997"/>
              <a:ext cx="2800350" cy="16192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900000" y="3875564"/>
              <a:ext cx="39604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ru-RU" sz="2400" dirty="0" smtClean="0">
                  <a:solidFill>
                    <a:schemeClr val="bg1"/>
                  </a:solidFill>
                </a:rPr>
                <a:t>2.   Взаимное притяжение молекул соприкасающихся тел.</a:t>
              </a:r>
            </a:p>
            <a:p>
              <a:pPr marL="457200" indent="-457200"/>
              <a:endParaRPr lang="ru-R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AutoShape 16" descr="Картинки по запросу вязальные спицы чулоч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404664"/>
            <a:ext cx="8144172" cy="6120680"/>
            <a:chOff x="467544" y="404664"/>
            <a:chExt cx="8144172" cy="6120680"/>
          </a:xfrm>
        </p:grpSpPr>
        <p:pic>
          <p:nvPicPr>
            <p:cNvPr id="23556" name="Picture 4" descr="Картинки по запросу динамометр школьный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353293"/>
              <a:ext cx="1038225" cy="33718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562" name="Picture 10" descr="Картинки по запросу трибометр  школьный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340768"/>
              <a:ext cx="3810000" cy="28575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564" name="Picture 12" descr="Картинки по запросу набор грузов  школьный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4434298"/>
              <a:ext cx="4248472" cy="20910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570" name="Picture 18" descr="Картинки по запросу вязальные спицы чулочные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8923" y="1349498"/>
              <a:ext cx="2295525" cy="22955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39552" y="404664"/>
              <a:ext cx="80648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Приборы и материалы</a:t>
              </a:r>
            </a:p>
            <a:p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572" name="Picture 20" descr="Картинки по запросу цветная бархатная бумага"/>
            <p:cNvPicPr>
              <a:picLocks noChangeAspect="1" noChangeArrowheads="1"/>
            </p:cNvPicPr>
            <p:nvPr/>
          </p:nvPicPr>
          <p:blipFill>
            <a:blip r:embed="rId6" cstate="print"/>
            <a:srcRect t="14129" b="14718"/>
            <a:stretch>
              <a:fillRect/>
            </a:stretch>
          </p:blipFill>
          <p:spPr bwMode="auto">
            <a:xfrm>
              <a:off x="6516216" y="4077072"/>
              <a:ext cx="2095500" cy="23042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481</Words>
  <Application>Microsoft Office PowerPoint</Application>
  <PresentationFormat>Экран (4:3)</PresentationFormat>
  <Paragraphs>86</Paragraphs>
  <Slides>20</Slides>
  <Notes>0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146</cp:revision>
  <dcterms:created xsi:type="dcterms:W3CDTF">2016-11-01T18:42:25Z</dcterms:created>
  <dcterms:modified xsi:type="dcterms:W3CDTF">2017-01-24T20:22:17Z</dcterms:modified>
</cp:coreProperties>
</file>