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0" r:id="rId3"/>
    <p:sldId id="262" r:id="rId4"/>
    <p:sldId id="264" r:id="rId5"/>
    <p:sldId id="266" r:id="rId6"/>
    <p:sldId id="268" r:id="rId7"/>
    <p:sldId id="272" r:id="rId8"/>
    <p:sldId id="271" r:id="rId9"/>
    <p:sldId id="275" r:id="rId10"/>
    <p:sldId id="274" r:id="rId11"/>
    <p:sldId id="273" r:id="rId12"/>
    <p:sldId id="277" r:id="rId13"/>
    <p:sldId id="279" r:id="rId14"/>
    <p:sldId id="281" r:id="rId15"/>
    <p:sldId id="283" r:id="rId16"/>
    <p:sldId id="285" r:id="rId17"/>
    <p:sldId id="287" r:id="rId18"/>
    <p:sldId id="290" r:id="rId19"/>
    <p:sldId id="291" r:id="rId20"/>
    <p:sldId id="321" r:id="rId21"/>
    <p:sldId id="303" r:id="rId22"/>
    <p:sldId id="305" r:id="rId23"/>
    <p:sldId id="307" r:id="rId24"/>
    <p:sldId id="309" r:id="rId25"/>
    <p:sldId id="311" r:id="rId26"/>
    <p:sldId id="313" r:id="rId27"/>
    <p:sldId id="315" r:id="rId28"/>
    <p:sldId id="317" r:id="rId29"/>
    <p:sldId id="31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89C7-7D2F-4CE6-A222-A696E230586E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97DE-D3FD-4DD1-A016-3DC34C84F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559F2-10F0-4AC5-9D5F-9AE2FCF90E7C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3045-FC0A-4E08-8F7B-F3C2EC47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72;&#1083;&#1080;&#1085;&#1072;\Desktop\&#1086;&#1090;&#1082;&#1088;&#1099;&#1090;&#1099;&#1081;%20&#1091;&#1088;&#1086;&#1082;%20&#1095;&#1072;&#1089;&#1090;&#1080;&#1094;&#1072;%207%20&#1082;&#1083;&#1072;&#1089;&#1089;\&#1060;&#1080;&#1079;&#1084;&#1080;&#1085;&#1091;&#1090;&#1082;&#1072;%20&#1048;&#1085;&#1086;&#1087;&#1083;&#1072;&#1085;&#1077;&#1090;&#1103;&#1085;&#1077;\&#1048;&#1085;&#1086;&#1087;&#1083;&#1072;&#1085;&#1077;&#1090;&#1103;&#1085;&#1077;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2.png"/><Relationship Id="rId4" Type="http://schemas.openxmlformats.org/officeDocument/2006/relationships/image" Target="../media/image7.gif"/><Relationship Id="rId9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Урок русского языка в 7 «Б» классе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группа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583" t="28547" r="22270" b="19818"/>
          <a:stretch>
            <a:fillRect/>
          </a:stretch>
        </p:blipFill>
        <p:spPr bwMode="auto">
          <a:xfrm>
            <a:off x="1115616" y="1196752"/>
            <a:ext cx="69127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583" t="29270" r="22270" b="18636"/>
          <a:stretch>
            <a:fillRect/>
          </a:stretch>
        </p:blipFill>
        <p:spPr bwMode="auto">
          <a:xfrm>
            <a:off x="611560" y="836712"/>
            <a:ext cx="75608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группа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400" dirty="0" smtClean="0"/>
              <a:t>Оля стала есть. </a:t>
            </a:r>
            <a:br>
              <a:rPr lang="ru-RU" sz="5400" dirty="0" smtClean="0"/>
            </a:br>
            <a:r>
              <a:rPr lang="ru-RU" sz="5400" dirty="0" smtClean="0"/>
              <a:t>Оля </a:t>
            </a:r>
            <a:r>
              <a:rPr lang="ru-RU" sz="5400" b="1" dirty="0" smtClean="0"/>
              <a:t>не</a:t>
            </a:r>
            <a:r>
              <a:rPr lang="ru-RU" sz="5400" dirty="0" smtClean="0"/>
              <a:t> стала есть.</a:t>
            </a:r>
          </a:p>
          <a:p>
            <a:pPr algn="ctr"/>
            <a:r>
              <a:rPr lang="ru-RU" sz="5400" i="1" dirty="0" smtClean="0"/>
              <a:t>Оля не стала есть. </a:t>
            </a:r>
          </a:p>
          <a:p>
            <a:pPr algn="ctr"/>
            <a:r>
              <a:rPr lang="ru-RU" sz="5400" b="1" i="1" dirty="0" smtClean="0"/>
              <a:t>Только </a:t>
            </a:r>
            <a:r>
              <a:rPr lang="ru-RU" sz="5400" i="1" dirty="0" smtClean="0"/>
              <a:t>Оля не стала есть.</a:t>
            </a:r>
            <a:r>
              <a:rPr lang="ru-RU" sz="5400" dirty="0" smtClean="0"/>
              <a:t> </a:t>
            </a:r>
          </a:p>
          <a:p>
            <a:pPr algn="ctr"/>
            <a:r>
              <a:rPr lang="ru-RU" sz="5400" dirty="0" smtClean="0"/>
              <a:t>Стоит дом.    </a:t>
            </a:r>
            <a:r>
              <a:rPr lang="ru-RU" sz="5400" b="1" dirty="0" smtClean="0"/>
              <a:t>Вон</a:t>
            </a:r>
            <a:r>
              <a:rPr lang="ru-RU" sz="5400" dirty="0" smtClean="0"/>
              <a:t> стоит дом.</a:t>
            </a:r>
          </a:p>
          <a:p>
            <a:pPr algn="ctr"/>
            <a:endParaRPr lang="ru-RU" sz="5400" b="1" dirty="0" smtClean="0"/>
          </a:p>
          <a:p>
            <a:pPr algn="ctr"/>
            <a:endParaRPr lang="ru-RU" sz="5400" b="1" dirty="0" smtClean="0"/>
          </a:p>
          <a:p>
            <a:pPr algn="ctr"/>
            <a:endParaRPr lang="ru-RU" sz="5400" b="1" dirty="0" smtClean="0"/>
          </a:p>
          <a:p>
            <a:pPr algn="ctr"/>
            <a:endParaRPr lang="ru-RU" sz="5400" b="1" dirty="0" smtClean="0"/>
          </a:p>
          <a:p>
            <a:pPr algn="ctr"/>
            <a:r>
              <a:rPr lang="ru-RU" sz="5400" b="1" dirty="0" smtClean="0"/>
              <a:t>Частица – служебная часть речи.</a:t>
            </a:r>
          </a:p>
          <a:p>
            <a:pPr algn="ctr"/>
            <a:r>
              <a:rPr lang="ru-RU" sz="5400" b="1" dirty="0" smtClean="0"/>
              <a:t>Ничего не обозначает.</a:t>
            </a:r>
          </a:p>
          <a:p>
            <a:pPr algn="ctr"/>
            <a:r>
              <a:rPr lang="ru-RU" sz="5400" b="1" dirty="0" smtClean="0"/>
              <a:t>К ней нельзя задать вопрос.</a:t>
            </a:r>
          </a:p>
          <a:p>
            <a:pPr algn="ctr"/>
            <a:r>
              <a:rPr lang="ru-RU" sz="5400" b="1" dirty="0" smtClean="0"/>
              <a:t>Частица не изменяется.</a:t>
            </a:r>
          </a:p>
          <a:p>
            <a:pPr algn="ctr"/>
            <a:r>
              <a:rPr lang="ru-RU" sz="5400" b="1" dirty="0" smtClean="0"/>
              <a:t>Она не является членом предложения.</a:t>
            </a:r>
          </a:p>
          <a:p>
            <a:pPr algn="ctr"/>
            <a:r>
              <a:rPr lang="ru-RU" sz="5400" b="1" dirty="0" smtClean="0"/>
              <a:t>Вносит добавочное значение в предложение.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группа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marL="914400" indent="-914400" algn="ctr">
              <a:buNone/>
            </a:pPr>
            <a:r>
              <a:rPr lang="ru-RU" sz="5400" dirty="0" smtClean="0"/>
              <a:t>Я написал письмо.     Я написал </a:t>
            </a:r>
            <a:r>
              <a:rPr lang="ru-RU" sz="5400" b="1" dirty="0" smtClean="0"/>
              <a:t>бы</a:t>
            </a:r>
            <a:r>
              <a:rPr lang="ru-RU" sz="5400" dirty="0" smtClean="0"/>
              <a:t> письмо.</a:t>
            </a:r>
          </a:p>
          <a:p>
            <a:pPr algn="ctr"/>
            <a:r>
              <a:rPr lang="ru-RU" sz="5400" dirty="0" smtClean="0"/>
              <a:t>спрятать – спрячь – спрячьте – </a:t>
            </a:r>
            <a:r>
              <a:rPr lang="ru-RU" sz="5400" b="1" dirty="0" smtClean="0"/>
              <a:t>пусть</a:t>
            </a:r>
            <a:r>
              <a:rPr lang="ru-RU" sz="5400" dirty="0" smtClean="0"/>
              <a:t> спрячет </a:t>
            </a:r>
          </a:p>
          <a:p>
            <a:r>
              <a:rPr lang="ru-RU" sz="5400" dirty="0" smtClean="0"/>
              <a:t>красивый- красивее – </a:t>
            </a:r>
            <a:r>
              <a:rPr lang="ru-RU" sz="5400" b="1" dirty="0" smtClean="0"/>
              <a:t>более </a:t>
            </a:r>
            <a:r>
              <a:rPr lang="ru-RU" sz="5400" dirty="0" smtClean="0"/>
              <a:t>красивый</a:t>
            </a:r>
          </a:p>
          <a:p>
            <a:r>
              <a:rPr lang="ru-RU" sz="5400" dirty="0" smtClean="0"/>
              <a:t>             Высоко – выше – </a:t>
            </a:r>
            <a:r>
              <a:rPr lang="ru-RU" sz="5400" b="1" dirty="0" smtClean="0"/>
              <a:t>менее</a:t>
            </a:r>
            <a:r>
              <a:rPr lang="ru-RU" sz="5400" dirty="0" smtClean="0"/>
              <a:t> высоко</a:t>
            </a:r>
          </a:p>
          <a:p>
            <a:endParaRPr lang="ru-RU" sz="5400" dirty="0" smtClean="0"/>
          </a:p>
          <a:p>
            <a:r>
              <a:rPr lang="ru-RU" sz="5400" dirty="0" smtClean="0"/>
              <a:t>Частицы образуют формы слов - формообразующие</a:t>
            </a:r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группа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sz="5400" b="1" dirty="0" smtClean="0"/>
              <a:t>Я  чемпион.</a:t>
            </a:r>
            <a:endParaRPr lang="ru-RU" sz="5400" dirty="0" smtClean="0"/>
          </a:p>
          <a:p>
            <a:r>
              <a:rPr lang="ru-RU" sz="5400" dirty="0" smtClean="0"/>
              <a:t> Я </a:t>
            </a:r>
            <a:r>
              <a:rPr lang="ru-RU" sz="5400" b="1" dirty="0" smtClean="0"/>
              <a:t>не</a:t>
            </a:r>
            <a:r>
              <a:rPr lang="ru-RU" sz="5400" dirty="0" smtClean="0"/>
              <a:t> чемпион. (Отрицание)</a:t>
            </a:r>
          </a:p>
          <a:p>
            <a:r>
              <a:rPr lang="ru-RU" sz="5400" b="1" dirty="0" smtClean="0"/>
              <a:t>Именно</a:t>
            </a:r>
            <a:r>
              <a:rPr lang="ru-RU" sz="5400" dirty="0" smtClean="0"/>
              <a:t> я чемпион. (Уточнение)</a:t>
            </a:r>
          </a:p>
          <a:p>
            <a:r>
              <a:rPr lang="ru-RU" sz="5400" b="1" dirty="0" smtClean="0"/>
              <a:t>Неужели</a:t>
            </a:r>
            <a:r>
              <a:rPr lang="ru-RU" sz="5400" dirty="0" smtClean="0"/>
              <a:t> я чемпион?! (Вопрос)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    Даже</a:t>
            </a:r>
            <a:r>
              <a:rPr lang="ru-RU" sz="5400" dirty="0" smtClean="0"/>
              <a:t> я чемпион.   (Усиление)</a:t>
            </a:r>
          </a:p>
          <a:p>
            <a:r>
              <a:rPr lang="ru-RU" sz="5400" dirty="0" smtClean="0"/>
              <a:t>Я </a:t>
            </a:r>
            <a:r>
              <a:rPr lang="ru-RU" sz="5400" b="1" dirty="0" smtClean="0"/>
              <a:t>все-таки</a:t>
            </a:r>
            <a:r>
              <a:rPr lang="ru-RU" sz="5400" dirty="0" smtClean="0"/>
              <a:t> чемпион. (Усиление)</a:t>
            </a:r>
          </a:p>
          <a:p>
            <a:r>
              <a:rPr lang="ru-RU" sz="5400" dirty="0" smtClean="0"/>
              <a:t>Частицы вносят различные оттенки значения – смысловые.</a:t>
            </a:r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группа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r>
              <a:rPr lang="ru-RU" sz="5400" b="1" dirty="0" smtClean="0"/>
              <a:t>Вот</a:t>
            </a:r>
            <a:r>
              <a:rPr lang="ru-RU" sz="5400" dirty="0" smtClean="0"/>
              <a:t> спорый дождь. По всей реке стоит стеклянный звон. </a:t>
            </a:r>
            <a:r>
              <a:rPr lang="ru-RU" sz="5400" b="1" dirty="0" smtClean="0"/>
              <a:t>Именно</a:t>
            </a:r>
            <a:r>
              <a:rPr lang="ru-RU" sz="5400" dirty="0" smtClean="0"/>
              <a:t> по высоте этого звона догадываешься, набирает </a:t>
            </a:r>
            <a:r>
              <a:rPr lang="ru-RU" sz="5400" b="1" dirty="0" smtClean="0"/>
              <a:t>ли </a:t>
            </a:r>
            <a:r>
              <a:rPr lang="ru-RU" sz="5400" dirty="0" smtClean="0"/>
              <a:t>дождь силу или стихает.</a:t>
            </a:r>
          </a:p>
          <a:p>
            <a:r>
              <a:rPr lang="ru-RU" sz="5400" dirty="0" smtClean="0"/>
              <a:t>        А мелкий грибной дождь </a:t>
            </a:r>
            <a:r>
              <a:rPr lang="ru-RU" sz="5400" b="1" dirty="0" smtClean="0"/>
              <a:t>не</a:t>
            </a:r>
            <a:r>
              <a:rPr lang="ru-RU" sz="5400" dirty="0" smtClean="0"/>
              <a:t> звенит, </a:t>
            </a:r>
            <a:r>
              <a:rPr lang="ru-RU" sz="5400" b="1" dirty="0" smtClean="0"/>
              <a:t>лишь</a:t>
            </a:r>
            <a:r>
              <a:rPr lang="ru-RU" sz="5400" dirty="0" smtClean="0"/>
              <a:t> шепчет что-то своё, усыпительное.</a:t>
            </a:r>
          </a:p>
          <a:p>
            <a:r>
              <a:rPr lang="ru-RU" sz="5400" dirty="0" smtClean="0"/>
              <a:t>       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/>
              <a:t> О слепом дожде, идущем при солнце, в народе говорят: «Царевна плачет». А кому </a:t>
            </a:r>
            <a:r>
              <a:rPr lang="ru-RU" sz="5400" b="1" dirty="0" smtClean="0"/>
              <a:t>же </a:t>
            </a:r>
            <a:r>
              <a:rPr lang="ru-RU" sz="5400" dirty="0" smtClean="0"/>
              <a:t>плакать такими сияющими слезами горя или радости? </a:t>
            </a:r>
            <a:r>
              <a:rPr lang="ru-RU" sz="5400" b="1" dirty="0" smtClean="0"/>
              <a:t>Именно</a:t>
            </a:r>
            <a:r>
              <a:rPr lang="ru-RU" sz="5400" dirty="0" smtClean="0"/>
              <a:t> сказочной красавице царевне.   (По К. Паустовскому)</a:t>
            </a:r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750" t="28626" r="22875" b="21572"/>
          <a:stretch>
            <a:fillRect/>
          </a:stretch>
        </p:blipFill>
        <p:spPr bwMode="auto">
          <a:xfrm>
            <a:off x="683568" y="476672"/>
            <a:ext cx="73448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400" dirty="0" smtClean="0"/>
              <a:t>Постарайся понять, чего </a:t>
            </a:r>
            <a:r>
              <a:rPr lang="ru-RU" sz="5400" b="1" dirty="0" smtClean="0"/>
              <a:t>именно </a:t>
            </a:r>
            <a:r>
              <a:rPr lang="ru-RU" sz="5400" dirty="0" smtClean="0"/>
              <a:t>ты хочешь добиться. </a:t>
            </a:r>
          </a:p>
          <a:p>
            <a:pPr algn="ctr"/>
            <a:r>
              <a:rPr lang="ru-RU" sz="5400" dirty="0" smtClean="0"/>
              <a:t>У меня такой </a:t>
            </a:r>
            <a:r>
              <a:rPr lang="ru-RU" sz="5400" b="1" dirty="0" smtClean="0"/>
              <a:t>же</a:t>
            </a:r>
            <a:r>
              <a:rPr lang="ru-RU" sz="5400" dirty="0" smtClean="0"/>
              <a:t> телефон.</a:t>
            </a:r>
          </a:p>
          <a:p>
            <a:pPr algn="ctr"/>
            <a:r>
              <a:rPr lang="ru-RU" sz="5400" dirty="0" smtClean="0"/>
              <a:t> </a:t>
            </a:r>
            <a:r>
              <a:rPr lang="ru-RU" sz="5400" b="1" dirty="0" smtClean="0"/>
              <a:t>Как</a:t>
            </a:r>
            <a:r>
              <a:rPr lang="ru-RU" sz="5400" dirty="0" smtClean="0"/>
              <a:t> здесь красиво! Промахнуться может </a:t>
            </a:r>
            <a:r>
              <a:rPr lang="ru-RU" sz="5400" b="1" dirty="0" smtClean="0"/>
              <a:t>даже</a:t>
            </a:r>
            <a:r>
              <a:rPr lang="ru-RU" sz="5400" dirty="0" smtClean="0"/>
              <a:t> опытный футболист. </a:t>
            </a:r>
          </a:p>
          <a:p>
            <a:pPr algn="ctr"/>
            <a:r>
              <a:rPr lang="ru-RU" sz="5400" b="1" dirty="0" smtClean="0"/>
              <a:t>Вон</a:t>
            </a:r>
            <a:r>
              <a:rPr lang="ru-RU" sz="5400" dirty="0" smtClean="0"/>
              <a:t> твои книги лежат. </a:t>
            </a:r>
          </a:p>
          <a:p>
            <a:pPr algn="ctr"/>
            <a:r>
              <a:rPr lang="ru-RU" sz="5400" dirty="0" smtClean="0"/>
              <a:t>Саша стал </a:t>
            </a:r>
            <a:r>
              <a:rPr lang="ru-RU" sz="5400" b="1" dirty="0" smtClean="0"/>
              <a:t>бы</a:t>
            </a:r>
            <a:r>
              <a:rPr lang="ru-RU" sz="5400" dirty="0" smtClean="0"/>
              <a:t> есть. </a:t>
            </a:r>
          </a:p>
          <a:p>
            <a:pPr algn="ctr"/>
            <a:r>
              <a:rPr lang="ru-RU" sz="5400" dirty="0" smtClean="0"/>
              <a:t>Маша </a:t>
            </a:r>
            <a:r>
              <a:rPr lang="ru-RU" sz="5400" b="1" dirty="0" smtClean="0"/>
              <a:t>не</a:t>
            </a:r>
            <a:r>
              <a:rPr lang="ru-RU" sz="5400" dirty="0" smtClean="0"/>
              <a:t> стала есть.</a:t>
            </a:r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Найди и выпиши все частицы из текста.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400" dirty="0" smtClean="0"/>
              <a:t>Все соседи посмеивались над Кроликом: «Ну-ка, ну-ка, Братец Кролик, расскажи, что случилось у тебя со Смоляным Чучелком? Неужели поссорились?» Уж так-то ему это надоело. Вот зашёл он навестить свою соседку, Матушку </a:t>
            </a:r>
            <a:r>
              <a:rPr lang="ru-RU" sz="5400" dirty="0" err="1" smtClean="0"/>
              <a:t>Мидоуз</a:t>
            </a:r>
            <a:r>
              <a:rPr lang="ru-RU" sz="5400" dirty="0" smtClean="0"/>
              <a:t> с дочками, а девчонки стали смеяться над ним. Братец Кролик сидел спокойно, будто оглох, а сам даже кипел от обиды. Уж лучше бы сидел дома!</a:t>
            </a:r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ru-RU" sz="5400" b="1" u="sng" dirty="0" smtClean="0"/>
              <a:t>Проверь себя.</a:t>
            </a:r>
            <a:endParaRPr lang="ru-RU" sz="5400" dirty="0" smtClean="0"/>
          </a:p>
          <a:p>
            <a:r>
              <a:rPr lang="ru-RU" sz="5400" dirty="0" smtClean="0"/>
              <a:t>( Ну-ка, неужели, уж, так-</a:t>
            </a:r>
            <a:r>
              <a:rPr lang="ru-RU" sz="5400" b="1" dirty="0" smtClean="0"/>
              <a:t>то</a:t>
            </a:r>
            <a:r>
              <a:rPr lang="ru-RU" sz="5400" dirty="0" smtClean="0"/>
              <a:t>,  даже, вот, бы)</a:t>
            </a:r>
          </a:p>
          <a:p>
            <a:endParaRPr lang="ru-RU" sz="5400" b="1" dirty="0" smtClean="0"/>
          </a:p>
          <a:p>
            <a:endParaRPr lang="ru-RU" sz="5400" b="1" dirty="0" smtClean="0"/>
          </a:p>
          <a:p>
            <a:r>
              <a:rPr lang="ru-RU" sz="5400" b="1" dirty="0" smtClean="0"/>
              <a:t>Нашёл все частицы – «5»</a:t>
            </a:r>
          </a:p>
          <a:p>
            <a:r>
              <a:rPr lang="ru-RU" sz="5400" b="1" dirty="0" smtClean="0"/>
              <a:t>Нашёл 5 частиц – «4»</a:t>
            </a:r>
          </a:p>
          <a:p>
            <a:r>
              <a:rPr lang="ru-RU" sz="5400" b="1" dirty="0" smtClean="0"/>
              <a:t>Нашёл 4 частицы – «3»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33174" y="204515"/>
            <a:ext cx="6877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 следам домашних заданий».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28650" y="969818"/>
            <a:ext cx="3886200" cy="5207146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/>
              <a:t>1. В каком предложении ТАКЖЕ является союзом?</a:t>
            </a:r>
            <a:endParaRPr lang="ru-RU" sz="2900" dirty="0" smtClean="0"/>
          </a:p>
          <a:p>
            <a:r>
              <a:rPr lang="ru-RU" sz="2900" dirty="0" smtClean="0"/>
              <a:t>А) Решай эту задачу так(же), как другие.</a:t>
            </a:r>
          </a:p>
          <a:p>
            <a:r>
              <a:rPr lang="ru-RU" sz="2900" dirty="0" smtClean="0"/>
              <a:t>Б) На земле, а так(же) на крышах домов лежал снег.</a:t>
            </a:r>
          </a:p>
          <a:p>
            <a:r>
              <a:rPr lang="ru-RU" sz="2900" dirty="0" smtClean="0"/>
              <a:t>В) Целый день шёл дождь, и теперь так(же)тихонько накрапывало.</a:t>
            </a:r>
          </a:p>
          <a:p>
            <a:r>
              <a:rPr lang="ru-RU" sz="2900" dirty="0" smtClean="0"/>
              <a:t>Г) В детстве так(же), как и теперь, виден был весь двор, залитый лунным светом</a:t>
            </a:r>
          </a:p>
          <a:p>
            <a:endParaRPr lang="ru-RU" dirty="0" smtClean="0"/>
          </a:p>
          <a:p>
            <a:r>
              <a:rPr lang="ru-RU" b="1" dirty="0" smtClean="0"/>
              <a:t>2. В каком ряду все предлоги пишутся слитно?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900" dirty="0" smtClean="0"/>
              <a:t>А) (в)виду непогоды, (в)следствие снегопада, (во)</a:t>
            </a:r>
            <a:r>
              <a:rPr lang="ru-RU" sz="2900" dirty="0" err="1" smtClean="0"/>
              <a:t>преки</a:t>
            </a:r>
            <a:r>
              <a:rPr lang="ru-RU" sz="2900" dirty="0" smtClean="0"/>
              <a:t> требованиям.</a:t>
            </a:r>
          </a:p>
          <a:p>
            <a:r>
              <a:rPr lang="ru-RU" sz="2900" dirty="0" smtClean="0"/>
              <a:t>Б) иметь (в)виду, (в)заключении вечера, (в)течение занятия.</a:t>
            </a:r>
          </a:p>
          <a:p>
            <a:r>
              <a:rPr lang="ru-RU" sz="2900" dirty="0" smtClean="0"/>
              <a:t>В) (на)</a:t>
            </a:r>
            <a:r>
              <a:rPr lang="ru-RU" sz="2900" dirty="0" err="1" smtClean="0"/>
              <a:t>перекор</a:t>
            </a:r>
            <a:r>
              <a:rPr lang="ru-RU" sz="2900" dirty="0" smtClean="0"/>
              <a:t> стихиям, (в)близи станции, (из)за дождя.</a:t>
            </a:r>
          </a:p>
          <a:p>
            <a:r>
              <a:rPr lang="ru-RU" sz="2900" dirty="0" smtClean="0"/>
              <a:t>Г) (в)силу обстоятельств, (на)встречу трамваю, (по)мере накопления.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29150" y="1080655"/>
            <a:ext cx="3886200" cy="5096308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/>
              <a:t>3. В каком ряду все наречия пишутся через дефис?</a:t>
            </a:r>
            <a:endParaRPr lang="ru-RU" sz="3400" dirty="0" smtClean="0"/>
          </a:p>
          <a:p>
            <a:r>
              <a:rPr lang="ru-RU" sz="3400" dirty="0" smtClean="0"/>
              <a:t>А)крест(на)крест, (на)последок, (в)</a:t>
            </a:r>
            <a:r>
              <a:rPr lang="ru-RU" sz="3400" dirty="0" err="1" smtClean="0"/>
              <a:t>смятку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Б)(без)оглядки, (по)временам, куда(то)</a:t>
            </a:r>
          </a:p>
          <a:p>
            <a:r>
              <a:rPr lang="ru-RU" sz="3400" dirty="0" smtClean="0"/>
              <a:t>В)(по)</a:t>
            </a:r>
            <a:r>
              <a:rPr lang="ru-RU" sz="3400" dirty="0" err="1" smtClean="0"/>
              <a:t>турецки</a:t>
            </a:r>
            <a:r>
              <a:rPr lang="ru-RU" sz="3400" dirty="0" smtClean="0"/>
              <a:t>, (</a:t>
            </a:r>
            <a:r>
              <a:rPr lang="ru-RU" sz="3400" dirty="0" err="1" smtClean="0"/>
              <a:t>по</a:t>
            </a:r>
            <a:r>
              <a:rPr lang="ru-RU" sz="3400" dirty="0" smtClean="0"/>
              <a:t>)прежнему, (кое)где.</a:t>
            </a:r>
          </a:p>
          <a:p>
            <a:r>
              <a:rPr lang="ru-RU" sz="3400" dirty="0" smtClean="0"/>
              <a:t>Г) (по)своему, (по)памяти, (на)бегу.</a:t>
            </a:r>
          </a:p>
          <a:p>
            <a:endParaRPr lang="ru-RU" sz="3400" b="1" dirty="0" smtClean="0"/>
          </a:p>
          <a:p>
            <a:endParaRPr lang="ru-RU" sz="3400" b="1" dirty="0" smtClean="0"/>
          </a:p>
          <a:p>
            <a:r>
              <a:rPr lang="ru-RU" sz="3400" b="1" dirty="0" smtClean="0"/>
              <a:t>4. Укажите правильный вариант расстановки запятых в предложении.</a:t>
            </a:r>
            <a:endParaRPr lang="ru-RU" sz="3400" dirty="0" smtClean="0"/>
          </a:p>
          <a:p>
            <a:r>
              <a:rPr lang="ru-RU" sz="3400" dirty="0" smtClean="0"/>
              <a:t>Я читал в старых книгах(1) о том (2) как шуршат падающие листья (3) но я никогда не слышал (4) этого звука.</a:t>
            </a:r>
          </a:p>
          <a:p>
            <a:r>
              <a:rPr lang="ru-RU" sz="3400" dirty="0" smtClean="0"/>
              <a:t>А) 2,3  Б) 1,2,3  В) 1,2,3,4</a:t>
            </a:r>
          </a:p>
          <a:p>
            <a:r>
              <a:rPr lang="ru-RU" sz="3400" dirty="0" smtClean="0"/>
              <a:t>Г) 2,3,4</a:t>
            </a:r>
            <a:endParaRPr lang="ru-RU" sz="3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осмос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18" name="Рисунок 17" descr="Космос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17" name="Рисунок 16" descr="Космос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4572000" cy="3429000"/>
          </a:xfrm>
          <a:prstGeom prst="rect">
            <a:avLst/>
          </a:prstGeom>
        </p:spPr>
      </p:pic>
      <p:pic>
        <p:nvPicPr>
          <p:cNvPr id="19" name="Рисунок 18" descr="Космос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67056">
            <a:off x="2015444" y="-173996"/>
            <a:ext cx="8065441" cy="7792095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>
                <a:gd name="adj1" fmla="val 10968079"/>
                <a:gd name="adj2" fmla="val 5691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hur Gothic" pitchFamily="2" charset="0"/>
              </a:rPr>
              <a:t>                </a:t>
            </a:r>
          </a:p>
          <a:p>
            <a:endParaRPr lang="ru-RU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hur Gothic" pitchFamily="2" charset="0"/>
            </a:endParaRPr>
          </a:p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hur Gothic" pitchFamily="2" charset="0"/>
              </a:rPr>
              <a:t>ИНОПЛАНЕТЯНЕ 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hur Gothic" pitchFamily="2" charset="0"/>
            </a:endParaRPr>
          </a:p>
        </p:txBody>
      </p:sp>
      <p:pic>
        <p:nvPicPr>
          <p:cNvPr id="9" name="Рисунок 8" descr="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643446"/>
            <a:ext cx="1624023" cy="507507"/>
          </a:xfrm>
          <a:prstGeom prst="rect">
            <a:avLst/>
          </a:prstGeom>
        </p:spPr>
      </p:pic>
      <p:pic>
        <p:nvPicPr>
          <p:cNvPr id="10" name="Рисунок 9" descr="1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928670"/>
            <a:ext cx="1838752" cy="857256"/>
          </a:xfrm>
          <a:prstGeom prst="rect">
            <a:avLst/>
          </a:prstGeom>
        </p:spPr>
      </p:pic>
      <p:pic>
        <p:nvPicPr>
          <p:cNvPr id="12" name="Рисунок 11" descr="22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643578"/>
            <a:ext cx="1428758" cy="714379"/>
          </a:xfrm>
          <a:prstGeom prst="rect">
            <a:avLst/>
          </a:prstGeom>
        </p:spPr>
      </p:pic>
      <p:pic>
        <p:nvPicPr>
          <p:cNvPr id="21" name="Рисунок 20" descr="ufo (298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844824"/>
            <a:ext cx="2217854" cy="2754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188640"/>
            <a:ext cx="821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334780"/>
            <a:ext cx="2774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23" name="Picture 5" descr="D:\Мои документы\12.КАРТИНКИ\анимация инопланетяне\ufo0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5" y="2636912"/>
            <a:ext cx="2344445" cy="504056"/>
          </a:xfrm>
          <a:prstGeom prst="rect">
            <a:avLst/>
          </a:prstGeom>
          <a:noFill/>
        </p:spPr>
      </p:pic>
      <p:pic>
        <p:nvPicPr>
          <p:cNvPr id="24" name="Picture 5" descr="D:\Мои документы\12.КАРТИНКИ\анимация инопланетяне\ufo0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3" y="2996952"/>
            <a:ext cx="2344445" cy="50405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499992" y="2348880"/>
            <a:ext cx="2664296" cy="259228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Управляющая кнопка: сведения 25">
            <a:hlinkClick r:id="rId9" action="ppaction://hlinksldjump" highlightClick="1"/>
          </p:cNvPr>
          <p:cNvSpPr/>
          <p:nvPr/>
        </p:nvSpPr>
        <p:spPr>
          <a:xfrm>
            <a:off x="8460432" y="332656"/>
            <a:ext cx="360040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Инопланетя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sz="5400" u="sng" dirty="0" smtClean="0"/>
              <a:t>Вставить пропущенные частицы и указать их роль.</a:t>
            </a:r>
            <a:endParaRPr lang="ru-RU" sz="5400" dirty="0" smtClean="0"/>
          </a:p>
          <a:p>
            <a:r>
              <a:rPr lang="ru-RU" sz="5400" u="sng" dirty="0" smtClean="0"/>
              <a:t>  Объяснить значение пословиц.</a:t>
            </a:r>
            <a:endParaRPr lang="ru-RU" sz="5400" dirty="0" smtClean="0"/>
          </a:p>
          <a:p>
            <a:r>
              <a:rPr lang="ru-RU" sz="5400" i="1" dirty="0" smtClean="0"/>
              <a:t>      Была (….) шея, а хомут найдётся.</a:t>
            </a:r>
            <a:endParaRPr lang="ru-RU" sz="5400" dirty="0" smtClean="0"/>
          </a:p>
          <a:p>
            <a:r>
              <a:rPr lang="ru-RU" sz="5400" i="1" dirty="0" smtClean="0"/>
              <a:t>    Кто везёт, того (…) погоняют.</a:t>
            </a:r>
            <a:endParaRPr lang="ru-RU" sz="5400" dirty="0" smtClean="0"/>
          </a:p>
          <a:p>
            <a:r>
              <a:rPr lang="ru-RU" sz="5400" i="1" dirty="0" smtClean="0"/>
              <a:t>   </a:t>
            </a:r>
          </a:p>
          <a:p>
            <a:endParaRPr lang="ru-RU" sz="5400" i="1" dirty="0" smtClean="0"/>
          </a:p>
          <a:p>
            <a:r>
              <a:rPr lang="ru-RU" sz="5400" i="1" dirty="0" smtClean="0"/>
              <a:t> Не было (….) счастья, да несчастье помогло.</a:t>
            </a:r>
            <a:endParaRPr lang="ru-RU" sz="5400" dirty="0" smtClean="0"/>
          </a:p>
          <a:p>
            <a:r>
              <a:rPr lang="ru-RU" sz="5400" i="1" dirty="0" smtClean="0"/>
              <a:t>   Людей хулит, а сам так (….) сшит.</a:t>
            </a:r>
            <a:endParaRPr lang="ru-RU" sz="5400" dirty="0" smtClean="0"/>
          </a:p>
          <a:p>
            <a:r>
              <a:rPr lang="ru-RU" sz="5400" i="1" dirty="0" smtClean="0"/>
              <a:t>   Дело (…) комар, от него (…) отмахнёшься.</a:t>
            </a:r>
            <a:endParaRPr lang="ru-RU" sz="5400" dirty="0" smtClean="0"/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sz="5400" u="sng" dirty="0" smtClean="0"/>
              <a:t>Вставить пропущенные частицы и указать их роль.</a:t>
            </a:r>
            <a:endParaRPr lang="ru-RU" sz="5400" dirty="0" smtClean="0"/>
          </a:p>
          <a:p>
            <a:r>
              <a:rPr lang="ru-RU" sz="5400" u="sng" dirty="0" smtClean="0"/>
              <a:t>  Объяснить значение пословиц.</a:t>
            </a:r>
            <a:endParaRPr lang="ru-RU" sz="5400" dirty="0" smtClean="0"/>
          </a:p>
          <a:p>
            <a:r>
              <a:rPr lang="ru-RU" sz="5400" i="1" dirty="0" smtClean="0"/>
              <a:t>      Была </a:t>
            </a:r>
            <a:r>
              <a:rPr lang="ru-RU" sz="5400" b="1" i="1" dirty="0" smtClean="0"/>
              <a:t>(бы) </a:t>
            </a:r>
            <a:r>
              <a:rPr lang="ru-RU" sz="5400" i="1" dirty="0" smtClean="0"/>
              <a:t>шея, а хомут найдётся.</a:t>
            </a:r>
            <a:endParaRPr lang="ru-RU" sz="5400" dirty="0" smtClean="0"/>
          </a:p>
          <a:p>
            <a:r>
              <a:rPr lang="ru-RU" sz="5400" i="1" dirty="0" smtClean="0"/>
              <a:t>    Кто везёт, того </a:t>
            </a:r>
            <a:r>
              <a:rPr lang="ru-RU" sz="5400" b="1" i="1" dirty="0" smtClean="0"/>
              <a:t>(же) </a:t>
            </a:r>
            <a:r>
              <a:rPr lang="ru-RU" sz="5400" i="1" dirty="0" smtClean="0"/>
              <a:t>погоняют.</a:t>
            </a:r>
            <a:endParaRPr lang="ru-RU" sz="5400" dirty="0" smtClean="0"/>
          </a:p>
          <a:p>
            <a:r>
              <a:rPr lang="ru-RU" sz="5400" i="1" dirty="0" smtClean="0"/>
              <a:t>    </a:t>
            </a:r>
          </a:p>
          <a:p>
            <a:endParaRPr lang="ru-RU" sz="5400" i="1" dirty="0" smtClean="0"/>
          </a:p>
          <a:p>
            <a:r>
              <a:rPr lang="ru-RU" sz="5400" i="1" dirty="0" smtClean="0"/>
              <a:t>Не было </a:t>
            </a:r>
            <a:r>
              <a:rPr lang="ru-RU" sz="5400" b="1" i="1" dirty="0" smtClean="0"/>
              <a:t>(бы</a:t>
            </a:r>
            <a:r>
              <a:rPr lang="ru-RU" sz="5400" i="1" dirty="0" smtClean="0"/>
              <a:t>) счастья, да несчастье помогло.</a:t>
            </a:r>
            <a:endParaRPr lang="ru-RU" sz="5400" dirty="0" smtClean="0"/>
          </a:p>
          <a:p>
            <a:r>
              <a:rPr lang="ru-RU" sz="5400" i="1" dirty="0" smtClean="0"/>
              <a:t>   Людей хулит, а сам так (</a:t>
            </a:r>
            <a:r>
              <a:rPr lang="ru-RU" sz="5400" b="1" i="1" dirty="0" smtClean="0"/>
              <a:t>же</a:t>
            </a:r>
            <a:r>
              <a:rPr lang="ru-RU" sz="5400" i="1" dirty="0" smtClean="0"/>
              <a:t>) сшит.</a:t>
            </a:r>
            <a:endParaRPr lang="ru-RU" sz="5400" dirty="0" smtClean="0"/>
          </a:p>
          <a:p>
            <a:r>
              <a:rPr lang="ru-RU" sz="5400" i="1" dirty="0" smtClean="0"/>
              <a:t>   Дело (</a:t>
            </a:r>
            <a:r>
              <a:rPr lang="ru-RU" sz="5400" b="1" i="1" dirty="0" smtClean="0"/>
              <a:t>не</a:t>
            </a:r>
            <a:r>
              <a:rPr lang="ru-RU" sz="5400" i="1" dirty="0" smtClean="0"/>
              <a:t>) комар, от него (</a:t>
            </a:r>
            <a:r>
              <a:rPr lang="ru-RU" sz="5400" b="1" i="1" dirty="0" smtClean="0"/>
              <a:t>не)</a:t>
            </a:r>
            <a:r>
              <a:rPr lang="ru-RU" sz="5400" i="1" dirty="0" smtClean="0"/>
              <a:t> отмахнёшься.</a:t>
            </a:r>
            <a:endParaRPr lang="ru-RU" sz="5400" dirty="0" smtClean="0"/>
          </a:p>
          <a:p>
            <a:pPr algn="ctr"/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частицы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r>
              <a:rPr lang="ru-RU" sz="5400" dirty="0" smtClean="0"/>
              <a:t>1.  Мы продолжали двигаться по болоту так(же)осторожно, как и раньше.</a:t>
            </a:r>
          </a:p>
          <a:p>
            <a:r>
              <a:rPr lang="ru-RU" sz="5400" dirty="0" smtClean="0"/>
              <a:t>2.  Работали все с одушевлением; он так(же) старался не отставать от других.       </a:t>
            </a:r>
          </a:p>
          <a:p>
            <a:r>
              <a:rPr lang="ru-RU" sz="5400" dirty="0" smtClean="0"/>
              <a:t> 3.Что(бы) мне подарить сестрёнке, что(бы) она обрадовалась.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/>
              <a:t>4.  Тучи ползли по небу так(же) медленно, как и раньше. </a:t>
            </a:r>
          </a:p>
          <a:p>
            <a:r>
              <a:rPr lang="ru-RU" sz="5400" dirty="0" smtClean="0"/>
              <a:t>5.Луна взошла сильно багровая и хмурая; звёзды то(же) нахмурились.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400" dirty="0" smtClean="0"/>
              <a:t>1.  Мы продолжали двигаться по болоту так</a:t>
            </a:r>
            <a:r>
              <a:rPr lang="ru-RU" sz="5400" b="1" u="sng" dirty="0" smtClean="0"/>
              <a:t>(же</a:t>
            </a:r>
            <a:r>
              <a:rPr lang="ru-RU" sz="5400" u="sng" dirty="0" smtClean="0"/>
              <a:t>)о</a:t>
            </a:r>
            <a:r>
              <a:rPr lang="ru-RU" sz="5400" dirty="0" smtClean="0"/>
              <a:t>сторожно, как и раньше.</a:t>
            </a:r>
          </a:p>
          <a:p>
            <a:r>
              <a:rPr lang="ru-RU" sz="5400" dirty="0" smtClean="0"/>
              <a:t>2.  Работали все с одушевлением; он так(же) старался не отставать от других.       </a:t>
            </a:r>
          </a:p>
          <a:p>
            <a:r>
              <a:rPr lang="ru-RU" sz="5400" dirty="0" smtClean="0"/>
              <a:t> 3.Что</a:t>
            </a:r>
            <a:r>
              <a:rPr lang="ru-RU" sz="5400" u="sng" dirty="0" smtClean="0"/>
              <a:t>(</a:t>
            </a:r>
            <a:r>
              <a:rPr lang="ru-RU" sz="5400" b="1" u="sng" dirty="0" smtClean="0"/>
              <a:t>бы</a:t>
            </a:r>
            <a:r>
              <a:rPr lang="ru-RU" sz="5400" u="sng" dirty="0" smtClean="0"/>
              <a:t>)</a:t>
            </a:r>
            <a:r>
              <a:rPr lang="ru-RU" sz="5400" dirty="0" smtClean="0"/>
              <a:t> мне подарить сестрёнке, что(бы) она обрадовалась.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/>
              <a:t>4.  Тучи ползли по небу так</a:t>
            </a:r>
            <a:r>
              <a:rPr lang="ru-RU" sz="5400" u="sng" dirty="0" smtClean="0"/>
              <a:t>(</a:t>
            </a:r>
            <a:r>
              <a:rPr lang="ru-RU" sz="5400" b="1" u="sng" dirty="0" smtClean="0"/>
              <a:t>же</a:t>
            </a:r>
            <a:r>
              <a:rPr lang="ru-RU" sz="5400" u="sng" dirty="0" smtClean="0"/>
              <a:t>)</a:t>
            </a:r>
            <a:r>
              <a:rPr lang="ru-RU" sz="5400" dirty="0" smtClean="0"/>
              <a:t> медленно, как и раньше. </a:t>
            </a:r>
          </a:p>
          <a:p>
            <a:r>
              <a:rPr lang="ru-RU" sz="5400" dirty="0" smtClean="0"/>
              <a:t>5.Луна взошла сильно багровая и хмурая; звёзды то(же) нахмурились.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32500" lnSpcReduction="2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Верно нашёл все частицы – «5»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Верно указал 2 частицы – «4»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Верно указал одну частицу – «3»</a:t>
            </a:r>
            <a:endParaRPr lang="ru-RU" sz="8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Вставь подходящие по смыслу частицы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5400" dirty="0" smtClean="0"/>
          </a:p>
          <a:p>
            <a:r>
              <a:rPr lang="ru-RU" sz="5400" dirty="0" smtClean="0"/>
              <a:t>(….) у птиц забавные встречаются имена. (…..) поверишь, что водится птица поганка. Поганка (…..) рогатая. (……) и птичка завирушка есть. Или (…..) юла. А (…..) совсем милые имена: овсянка, просянка, коноплянка и (…) чечевица. 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/>
              <a:t>А (….) плохое название чиж или чечетка? (…) непонятными будут для нас имена: зеленушка, синехвостка, </a:t>
            </a:r>
            <a:r>
              <a:rPr lang="ru-RU" sz="5400" dirty="0" err="1" smtClean="0"/>
              <a:t>белолобик</a:t>
            </a:r>
            <a:r>
              <a:rPr lang="ru-RU" sz="5400" dirty="0" smtClean="0"/>
              <a:t>? (…..) названия-прозвища лучше всего!</a:t>
            </a:r>
          </a:p>
          <a:p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Ведь, именно, 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едва ли,   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ещё, вот, 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даже, разве, 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ведь, неужели, </a:t>
            </a:r>
          </a:p>
          <a:p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всё-таки.</a:t>
            </a:r>
            <a:endParaRPr lang="ru-RU" sz="8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endParaRPr lang="ru-RU" sz="5400" dirty="0" smtClean="0"/>
          </a:p>
          <a:p>
            <a:r>
              <a:rPr lang="ru-RU" sz="5400" dirty="0" smtClean="0"/>
              <a:t>(Именно) у птиц забавные встречаются имена. (Едва ли) поверишь, что водится птица поганка. Поганка ( еще и) рогатая. (Ведь) и птичка завирушка есть. Или (просто) юла.(А вот) совсем милые имена: овсянка, просянка, коноплянка и (даже) чечевица.</a:t>
            </a:r>
          </a:p>
          <a:p>
            <a:endParaRPr lang="ru-RU" sz="5400" dirty="0" smtClean="0"/>
          </a:p>
          <a:p>
            <a:r>
              <a:rPr lang="ru-RU" sz="5400" dirty="0" smtClean="0"/>
              <a:t> А (разве) плохое название чиж или чечетка? (Неужели) непонятными будут для нас имена: зеленушка, синехвостка, </a:t>
            </a:r>
            <a:r>
              <a:rPr lang="ru-RU" sz="5400" dirty="0" err="1" smtClean="0"/>
              <a:t>белолобик</a:t>
            </a:r>
            <a:r>
              <a:rPr lang="ru-RU" sz="5400" dirty="0" smtClean="0"/>
              <a:t>? (Все-таки) названия-прозвища лучше всего!</a:t>
            </a:r>
          </a:p>
          <a:p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sz="5400" dirty="0" smtClean="0"/>
              <a:t>Что бы вы спросили в конце урока по теме «Что такое частицы?», если бы </a:t>
            </a:r>
          </a:p>
          <a:p>
            <a:endParaRPr lang="ru-RU" sz="5400" dirty="0" smtClean="0"/>
          </a:p>
          <a:p>
            <a:r>
              <a:rPr lang="ru-RU" sz="5400" dirty="0" smtClean="0"/>
              <a:t>именно вы были учителем?</a:t>
            </a:r>
          </a:p>
          <a:p>
            <a:r>
              <a:rPr lang="ru-RU" sz="5400" dirty="0" smtClean="0"/>
              <a:t>Запишите эти вопросы.</a:t>
            </a:r>
          </a:p>
          <a:p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ru-RU" sz="5400" dirty="0" smtClean="0"/>
              <a:t>1.Сочинить грамматическую сказку «Жила-была частица…».</a:t>
            </a:r>
          </a:p>
          <a:p>
            <a:endParaRPr lang="ru-RU" sz="5400" dirty="0" smtClean="0"/>
          </a:p>
          <a:p>
            <a:r>
              <a:rPr lang="ru-RU" sz="5400" dirty="0" smtClean="0"/>
              <a:t>2. Написать сочинение – рассуждение на тему «Нужны  ли частицы в нашей речи?»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полагаю, что….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62500" lnSpcReduction="20000"/>
          </a:bodyPr>
          <a:lstStyle/>
          <a:p>
            <a:endParaRPr lang="ru-RU" sz="5400" dirty="0" smtClean="0"/>
          </a:p>
          <a:p>
            <a:r>
              <a:rPr lang="ru-RU" sz="5400" dirty="0" smtClean="0"/>
              <a:t>1.Тяжела ты шапка Мономаха. </a:t>
            </a:r>
          </a:p>
          <a:p>
            <a:r>
              <a:rPr lang="ru-RU" sz="5400" dirty="0" smtClean="0"/>
              <a:t>2.Повторенье – мать ученья.</a:t>
            </a:r>
          </a:p>
          <a:p>
            <a:r>
              <a:rPr lang="ru-RU" sz="5400" dirty="0" smtClean="0"/>
              <a:t>3.Корень ученья горек, да плод его сладок. </a:t>
            </a:r>
          </a:p>
          <a:p>
            <a:endParaRPr lang="ru-RU" sz="5400" dirty="0" smtClean="0"/>
          </a:p>
          <a:p>
            <a:r>
              <a:rPr lang="ru-RU" sz="5400" dirty="0" smtClean="0"/>
              <a:t>4. Если за день ничему не научился, зря прожил жизнь. </a:t>
            </a:r>
          </a:p>
          <a:p>
            <a:r>
              <a:rPr lang="ru-RU" sz="5400" dirty="0" smtClean="0"/>
              <a:t>5.Учась, узнаёшь, как мало ты  знаешь.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Ответы:</a:t>
            </a:r>
          </a:p>
          <a:p>
            <a:pPr lvl="0"/>
            <a:r>
              <a:rPr lang="ru-RU" dirty="0" smtClean="0"/>
              <a:t>1.Б)</a:t>
            </a:r>
          </a:p>
          <a:p>
            <a:pPr lvl="0"/>
            <a:r>
              <a:rPr lang="ru-RU" dirty="0" smtClean="0"/>
              <a:t>2.А)</a:t>
            </a:r>
          </a:p>
          <a:p>
            <a:pPr lvl="0"/>
            <a:r>
              <a:rPr lang="ru-RU" dirty="0" smtClean="0"/>
              <a:t>3.В)</a:t>
            </a:r>
          </a:p>
          <a:p>
            <a:pPr lvl="0"/>
            <a:r>
              <a:rPr lang="ru-RU" dirty="0" smtClean="0"/>
              <a:t>4.А)</a:t>
            </a:r>
          </a:p>
          <a:p>
            <a:r>
              <a:rPr lang="ru-RU" dirty="0" smtClean="0"/>
              <a:t>Нет ошибок – «5»</a:t>
            </a:r>
          </a:p>
          <a:p>
            <a:r>
              <a:rPr lang="ru-RU" dirty="0" smtClean="0"/>
              <a:t>1 ошибка – «4»</a:t>
            </a:r>
          </a:p>
          <a:p>
            <a:r>
              <a:rPr lang="ru-RU" dirty="0" smtClean="0"/>
              <a:t>2 ошибки – «3»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853" t="22906" r="9747" b="8681"/>
          <a:stretch>
            <a:fillRect/>
          </a:stretch>
        </p:blipFill>
        <p:spPr bwMode="auto">
          <a:xfrm>
            <a:off x="755576" y="1268760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Частица как часть речи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400" i="1" dirty="0" smtClean="0"/>
              <a:t>Все соседи посмеивались над Кроликом: «Ну-ка, ну-ка, Братец Кролик, расскажи, что случилось у тебя со Смоляным Чучелком? Неужели поссорились?» Уж так-то ему это надоело. Вот зашёл он навестить свою соседку, Матушку </a:t>
            </a:r>
          </a:p>
          <a:p>
            <a:pPr algn="ctr"/>
            <a:endParaRPr lang="ru-RU" sz="5400" i="1" dirty="0" smtClean="0"/>
          </a:p>
          <a:p>
            <a:pPr algn="ctr"/>
            <a:endParaRPr lang="ru-RU" sz="5400" i="1" dirty="0" smtClean="0"/>
          </a:p>
          <a:p>
            <a:pPr algn="ctr"/>
            <a:r>
              <a:rPr lang="ru-RU" sz="5400" i="1" dirty="0" err="1" smtClean="0"/>
              <a:t>Мидоуз</a:t>
            </a:r>
            <a:r>
              <a:rPr lang="ru-RU" sz="5400" i="1" dirty="0" smtClean="0"/>
              <a:t> с дочками, а девчонки стали смеяться над ним. Братец Кролик сидел спокойно, будто оглох, а сам даже кипел от обиды. Уж лучше бы сидел дома!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Сколько предлогов?</a:t>
            </a:r>
          </a:p>
          <a:p>
            <a:pPr algn="ctr">
              <a:buNone/>
            </a:pPr>
            <a:r>
              <a:rPr lang="ru-RU" sz="5400" b="1" dirty="0" smtClean="0"/>
              <a:t>Сколько союзов?</a:t>
            </a:r>
          </a:p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/>
              <a:t>А сколько частиц?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урока: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5400" dirty="0" smtClean="0"/>
              <a:t>-выявить особенности частицы как служебной части речи,</a:t>
            </a:r>
          </a:p>
          <a:p>
            <a:r>
              <a:rPr lang="ru-RU" sz="5400" dirty="0" smtClean="0"/>
              <a:t>- научиться отличать частицы от других частей речи, </a:t>
            </a:r>
          </a:p>
          <a:p>
            <a:endParaRPr lang="ru-RU" sz="5400" dirty="0" smtClean="0"/>
          </a:p>
          <a:p>
            <a:r>
              <a:rPr lang="ru-RU" sz="5400" dirty="0" smtClean="0"/>
              <a:t>-уметь находить частицы в тексте, определять их значение.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в исследовательских группах.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1 группа ЭТИМОЛОГИ (готовят отчёт об истории происхождения частиц)</a:t>
            </a:r>
          </a:p>
          <a:p>
            <a:r>
              <a:rPr lang="ru-RU" sz="8000" b="1" dirty="0" smtClean="0"/>
              <a:t>2 группа ЛИНГВИСТЫ (выясняют особенности частицы  как части  речи)</a:t>
            </a:r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7200" b="1" dirty="0" smtClean="0"/>
              <a:t>3 группа ЯЗЫКОДЫ-ИССЛЕДОВАТЕЛИ (готовят отчёт о разрядах частиц)</a:t>
            </a:r>
          </a:p>
          <a:p>
            <a:r>
              <a:rPr lang="ru-RU" sz="7200" b="1" dirty="0" smtClean="0"/>
              <a:t>4 группа ЯЗЫКОВЕДЫ-ИССЛЕДОВАТЕЛИ</a:t>
            </a:r>
          </a:p>
          <a:p>
            <a:r>
              <a:rPr lang="ru-RU" sz="7200" b="1" dirty="0" smtClean="0"/>
              <a:t>(готовят отчёт о разрядах частиц)</a:t>
            </a:r>
          </a:p>
          <a:p>
            <a:r>
              <a:rPr lang="ru-RU" sz="7200" b="1" dirty="0" smtClean="0"/>
              <a:t>5 группа ПОИСКОВИКИ</a:t>
            </a:r>
          </a:p>
          <a:p>
            <a:r>
              <a:rPr lang="ru-RU" sz="7200" b="1" dirty="0" smtClean="0"/>
              <a:t>(выясняют, какую роль играют частицы  в предложении и тексте)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1378</Words>
  <Application>Microsoft Office PowerPoint</Application>
  <PresentationFormat>Экран (4:3)</PresentationFormat>
  <Paragraphs>218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 </vt:lpstr>
      <vt:lpstr>Проверь!</vt:lpstr>
      <vt:lpstr>Кроссворд </vt:lpstr>
      <vt:lpstr>Тема урока </vt:lpstr>
      <vt:lpstr>Слайд 6</vt:lpstr>
      <vt:lpstr>Слайд 7</vt:lpstr>
      <vt:lpstr>Цели  урока:</vt:lpstr>
      <vt:lpstr> Работа в исследовательских группах. </vt:lpstr>
      <vt:lpstr>1 группа </vt:lpstr>
      <vt:lpstr>Слайд 11</vt:lpstr>
      <vt:lpstr>2 группа </vt:lpstr>
      <vt:lpstr>3 группа </vt:lpstr>
      <vt:lpstr>4 группа </vt:lpstr>
      <vt:lpstr>5 группа </vt:lpstr>
      <vt:lpstr>Слайд 16</vt:lpstr>
      <vt:lpstr>Слайд 17</vt:lpstr>
      <vt:lpstr>Найди и выпиши все частицы из текста.</vt:lpstr>
      <vt:lpstr>Слайд 19</vt:lpstr>
      <vt:lpstr>Слайд 20</vt:lpstr>
      <vt:lpstr>Слайд 21</vt:lpstr>
      <vt:lpstr>Проверь!</vt:lpstr>
      <vt:lpstr>Найти частицы</vt:lpstr>
      <vt:lpstr>Проверь!</vt:lpstr>
      <vt:lpstr>Вставь подходящие по смыслу частицы </vt:lpstr>
      <vt:lpstr>Проверь! </vt:lpstr>
      <vt:lpstr>Рефлексия </vt:lpstr>
      <vt:lpstr>Домашнее задание </vt:lpstr>
      <vt:lpstr>Я полагаю, что….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33</cp:revision>
  <dcterms:created xsi:type="dcterms:W3CDTF">2016-04-02T14:26:48Z</dcterms:created>
  <dcterms:modified xsi:type="dcterms:W3CDTF">2016-04-03T18:35:18Z</dcterms:modified>
</cp:coreProperties>
</file>