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4" r:id="rId8"/>
    <p:sldId id="266" r:id="rId9"/>
    <p:sldId id="265" r:id="rId10"/>
    <p:sldId id="269" r:id="rId11"/>
    <p:sldId id="277" r:id="rId12"/>
    <p:sldId id="272" r:id="rId13"/>
    <p:sldId id="273" r:id="rId14"/>
    <p:sldId id="274" r:id="rId15"/>
    <p:sldId id="275" r:id="rId16"/>
    <p:sldId id="276" r:id="rId17"/>
    <p:sldId id="270" r:id="rId18"/>
    <p:sldId id="282" r:id="rId19"/>
    <p:sldId id="281" r:id="rId20"/>
    <p:sldId id="283" r:id="rId21"/>
    <p:sldId id="284" r:id="rId22"/>
    <p:sldId id="280" r:id="rId23"/>
    <p:sldId id="279" r:id="rId24"/>
    <p:sldId id="278" r:id="rId25"/>
    <p:sldId id="271" r:id="rId26"/>
    <p:sldId id="262" r:id="rId27"/>
    <p:sldId id="267" r:id="rId28"/>
    <p:sldId id="268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3BFD1"/>
    <a:srgbClr val="EE9AC4"/>
    <a:srgbClr val="466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>
      <p:cViewPr>
        <p:scale>
          <a:sx n="50" d="100"/>
          <a:sy n="50" d="100"/>
        </p:scale>
        <p:origin x="-2382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2F7FFB-EF96-463B-A963-0D2930823697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DB83EE-56A1-402B-8A0E-FBC63836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6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684F18-0A61-4CCA-B211-3942AAFFD3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EE2CC7-5C29-46EC-872F-3DCE50AC13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8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58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text=%D0%B0%D0%BC%D0%B8%D0%BD%D0%BE%D0%BA%D0%B8%D1%81%D0%BB%D0%BE%D1%82%D1%8B%20%D1%81%D1%82%D1%80%D0%BE%D0%B8%D1%82%D0%B5%D0%BB%D1%8C%D0%BD%D1%8B%D0%B9%20%D0%BC%D0%B0%D1%82%D0%B5%D1%80%D0%B8%D0%B0%D0%BB%20%D0%B6%D0%B8%D0%B7%D0%BD%D0%B8&amp;pos=3&amp;rpt=simage&amp;lr=213&amp;uinfo=sw-1522-sh-788-fw-1297-fh-582-pd-1&amp;img_url=http://scienceblog.ru/wp-content/uploads/2010/01/2572876643_7f56a826c5.jpg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hyperlink" Target="http://images.yandex.ru/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uinfo=sw-1522-sh-788-fw-1297-fh-582-pd-1&amp;p=1&amp;text=%D1%84%D0%BE%D0%BB%D0%B8%D0%B5%D0%B2%D0%B0%D1%8F%20%D0%BA%D0%B8%D1%81%D0%BB%D0%BE%D1%82%D0%B0&amp;noreask=1&amp;pos=34&amp;rpt=simage&amp;lr=213&amp;img_url=http://www.likar.info/pictures/news/cropr_200x200/0051082_1310379895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hyperlink" Target="http://images.yandex.ru/yandsearch?p=2&amp;text=%D0%BA%D0%B8%D1%81%D0%BB%D0%BE%D1%82%D1%8B%20%D0%B2%20%D0%BE%D1%80%D0%B3%D0%B0%D0%BD%D0%B8%D0%B7%D0%BC%D0%B5%20%D1%87%D0%B5%D0%BB%D0%BE%D0%B2%D0%B5%D0%BA%D0%B0&amp;pos=76&amp;uinfo=sw-1522-sh-788-fw-1297-fh-582-pd-1&amp;rpt=simage&amp;img_url=http://www.mama.pp.ru/uploads/posts/2486061-askorbinovaya-kislota.jpg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galife.com.ua/uploads/posts/2010-04/1270586729_1270553598_breathtaking_volcano_11.jpg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7128792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неорганических веществ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16000" y="4102772"/>
            <a:ext cx="1603376" cy="921197"/>
            <a:chOff x="206" y="2991"/>
            <a:chExt cx="679" cy="1215"/>
          </a:xfrm>
        </p:grpSpPr>
        <p:sp>
          <p:nvSpPr>
            <p:cNvPr id="45" name="Freeform 5"/>
            <p:cNvSpPr>
              <a:spLocks/>
            </p:cNvSpPr>
            <p:nvPr/>
          </p:nvSpPr>
          <p:spPr bwMode="gray">
            <a:xfrm>
              <a:off x="267" y="4115"/>
              <a:ext cx="557" cy="9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gray">
            <a:xfrm>
              <a:off x="206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C5C383">
                    <a:gamma/>
                    <a:tint val="36471"/>
                    <a:invGamma/>
                  </a:srgbClr>
                </a:gs>
                <a:gs pos="50000">
                  <a:srgbClr val="C5C383"/>
                </a:gs>
                <a:gs pos="100000">
                  <a:srgbClr val="C5C383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Металлы 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699898" y="4102772"/>
            <a:ext cx="1800094" cy="921197"/>
            <a:chOff x="1689" y="2991"/>
            <a:chExt cx="738" cy="1215"/>
          </a:xfrm>
        </p:grpSpPr>
        <p:sp>
          <p:nvSpPr>
            <p:cNvPr id="41" name="Freeform 11"/>
            <p:cNvSpPr>
              <a:spLocks/>
            </p:cNvSpPr>
            <p:nvPr/>
          </p:nvSpPr>
          <p:spPr bwMode="gray">
            <a:xfrm>
              <a:off x="1809" y="4115"/>
              <a:ext cx="557" cy="9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gray">
            <a:xfrm>
              <a:off x="1689" y="2991"/>
              <a:ext cx="738" cy="1179"/>
            </a:xfrm>
            <a:prstGeom prst="rect">
              <a:avLst/>
            </a:prstGeom>
            <a:gradFill rotWithShape="1">
              <a:gsLst>
                <a:gs pos="0">
                  <a:srgbClr val="C5C383">
                    <a:gamma/>
                    <a:tint val="36471"/>
                    <a:invGamma/>
                  </a:srgbClr>
                </a:gs>
                <a:gs pos="50000">
                  <a:srgbClr val="C5C383"/>
                </a:gs>
                <a:gs pos="100000">
                  <a:srgbClr val="C5C383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Неметаллы </a:t>
              </a: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695825" y="4102772"/>
            <a:ext cx="806450" cy="1898650"/>
            <a:chOff x="2610" y="2991"/>
            <a:chExt cx="679" cy="1215"/>
          </a:xfrm>
        </p:grpSpPr>
        <p:sp>
          <p:nvSpPr>
            <p:cNvPr id="39" name="Freeform 14"/>
            <p:cNvSpPr>
              <a:spLocks/>
            </p:cNvSpPr>
            <p:nvPr/>
          </p:nvSpPr>
          <p:spPr bwMode="gray">
            <a:xfrm>
              <a:off x="2671" y="4115"/>
              <a:ext cx="557" cy="9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99D549">
                    <a:gamma/>
                    <a:tint val="36471"/>
                    <a:invGamma/>
                  </a:srgbClr>
                </a:gs>
                <a:gs pos="50000">
                  <a:srgbClr val="99D549"/>
                </a:gs>
                <a:gs pos="100000">
                  <a:srgbClr val="99D549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Оксиды 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892800" y="4102772"/>
            <a:ext cx="806450" cy="1898650"/>
            <a:chOff x="3381" y="2991"/>
            <a:chExt cx="679" cy="1215"/>
          </a:xfrm>
        </p:grpSpPr>
        <p:sp>
          <p:nvSpPr>
            <p:cNvPr id="37" name="Freeform 17"/>
            <p:cNvSpPr>
              <a:spLocks/>
            </p:cNvSpPr>
            <p:nvPr/>
          </p:nvSpPr>
          <p:spPr bwMode="gray">
            <a:xfrm>
              <a:off x="3442" y="4115"/>
              <a:ext cx="557" cy="9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gray">
            <a:xfrm>
              <a:off x="3381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99D549">
                    <a:gamma/>
                    <a:tint val="36471"/>
                    <a:invGamma/>
                  </a:srgbClr>
                </a:gs>
                <a:gs pos="50000">
                  <a:srgbClr val="99D549"/>
                </a:gs>
                <a:gs pos="100000">
                  <a:srgbClr val="99D549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Основания </a:t>
              </a:r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7089775" y="4102772"/>
            <a:ext cx="806450" cy="1898650"/>
            <a:chOff x="4152" y="2991"/>
            <a:chExt cx="679" cy="1215"/>
          </a:xfrm>
        </p:grpSpPr>
        <p:sp>
          <p:nvSpPr>
            <p:cNvPr id="35" name="Freeform 20"/>
            <p:cNvSpPr>
              <a:spLocks/>
            </p:cNvSpPr>
            <p:nvPr/>
          </p:nvSpPr>
          <p:spPr bwMode="gray">
            <a:xfrm>
              <a:off x="4213" y="4115"/>
              <a:ext cx="557" cy="9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gray">
            <a:xfrm>
              <a:off x="4152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99D549">
                    <a:gamma/>
                    <a:tint val="36471"/>
                    <a:invGamma/>
                  </a:srgbClr>
                </a:gs>
                <a:gs pos="50000">
                  <a:srgbClr val="99D549"/>
                </a:gs>
                <a:gs pos="100000">
                  <a:srgbClr val="99D549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Кислоты </a:t>
              </a: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8286750" y="4102772"/>
            <a:ext cx="806450" cy="1898650"/>
            <a:chOff x="4923" y="2991"/>
            <a:chExt cx="679" cy="1215"/>
          </a:xfrm>
        </p:grpSpPr>
        <p:sp>
          <p:nvSpPr>
            <p:cNvPr id="33" name="Freeform 23"/>
            <p:cNvSpPr>
              <a:spLocks/>
            </p:cNvSpPr>
            <p:nvPr/>
          </p:nvSpPr>
          <p:spPr bwMode="gray">
            <a:xfrm>
              <a:off x="4984" y="4115"/>
              <a:ext cx="557" cy="9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gray">
            <a:xfrm>
              <a:off x="4923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99D549">
                    <a:gamma/>
                    <a:tint val="36471"/>
                    <a:invGamma/>
                  </a:srgbClr>
                </a:gs>
                <a:gs pos="50000">
                  <a:srgbClr val="99D549"/>
                </a:gs>
                <a:gs pos="100000">
                  <a:srgbClr val="99D549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Соли</a:t>
              </a: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1500188" y="2654972"/>
            <a:ext cx="2236788" cy="877888"/>
            <a:chOff x="596" y="1824"/>
            <a:chExt cx="1440" cy="562"/>
          </a:xfrm>
        </p:grpSpPr>
        <p:sp>
          <p:nvSpPr>
            <p:cNvPr id="31" name="Freeform 26"/>
            <p:cNvSpPr>
              <a:spLocks/>
            </p:cNvSpPr>
            <p:nvPr/>
          </p:nvSpPr>
          <p:spPr bwMode="gray">
            <a:xfrm>
              <a:off x="681" y="2196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gray">
            <a:xfrm>
              <a:off x="596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EBE115">
                    <a:gamma/>
                    <a:tint val="30196"/>
                    <a:invGamma/>
                  </a:srgbClr>
                </a:gs>
                <a:gs pos="50000">
                  <a:srgbClr val="EBE115"/>
                </a:gs>
                <a:gs pos="100000">
                  <a:srgbClr val="EBE115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Простые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вещества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5813425" y="2654972"/>
            <a:ext cx="2236788" cy="877888"/>
            <a:chOff x="3374" y="1824"/>
            <a:chExt cx="1440" cy="562"/>
          </a:xfrm>
        </p:grpSpPr>
        <p:sp>
          <p:nvSpPr>
            <p:cNvPr id="29" name="Freeform 29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tint val="30196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Сложные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 вещества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3217863" y="1305597"/>
            <a:ext cx="3481388" cy="885825"/>
            <a:chOff x="1771" y="912"/>
            <a:chExt cx="2193" cy="558"/>
          </a:xfrm>
        </p:grpSpPr>
        <p:sp>
          <p:nvSpPr>
            <p:cNvPr id="27" name="Freeform 32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gray">
            <a:xfrm>
              <a:off x="1771" y="912"/>
              <a:ext cx="2193" cy="495"/>
            </a:xfrm>
            <a:prstGeom prst="rect">
              <a:avLst/>
            </a:prstGeom>
            <a:gradFill rotWithShape="1">
              <a:gsLst>
                <a:gs pos="0">
                  <a:srgbClr val="F7D6A1">
                    <a:gamma/>
                    <a:tint val="39216"/>
                    <a:invGamma/>
                  </a:srgbClr>
                </a:gs>
                <a:gs pos="50000">
                  <a:srgbClr val="F7D6A1"/>
                </a:gs>
                <a:gs pos="100000">
                  <a:srgbClr val="F7D6A1">
                    <a:gamma/>
                    <a:tint val="3921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Неорганические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 вещества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8" name="AutoShape 34"/>
          <p:cNvCxnSpPr>
            <a:cxnSpLocks noChangeShapeType="1"/>
            <a:stCxn id="32" idx="2"/>
            <a:endCxn id="46" idx="0"/>
          </p:cNvCxnSpPr>
          <p:nvPr/>
        </p:nvCxnSpPr>
        <p:spPr bwMode="auto">
          <a:xfrm rot="5400000">
            <a:off x="1869134" y="3353324"/>
            <a:ext cx="698002" cy="8008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5"/>
          <p:cNvCxnSpPr>
            <a:cxnSpLocks noChangeShapeType="1"/>
            <a:stCxn id="32" idx="2"/>
            <a:endCxn id="44" idx="0"/>
          </p:cNvCxnSpPr>
          <p:nvPr/>
        </p:nvCxnSpPr>
        <p:spPr bwMode="auto">
          <a:xfrm rot="5400000">
            <a:off x="2270125" y="3753522"/>
            <a:ext cx="6985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6"/>
          <p:cNvCxnSpPr>
            <a:cxnSpLocks noChangeShapeType="1"/>
            <a:stCxn id="32" idx="2"/>
            <a:endCxn id="42" idx="0"/>
          </p:cNvCxnSpPr>
          <p:nvPr/>
        </p:nvCxnSpPr>
        <p:spPr bwMode="auto">
          <a:xfrm rot="16200000" flipH="1">
            <a:off x="2760236" y="3263116"/>
            <a:ext cx="698002" cy="98131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7"/>
          <p:cNvCxnSpPr>
            <a:cxnSpLocks noChangeShapeType="1"/>
            <a:stCxn id="30" idx="2"/>
            <a:endCxn id="40" idx="0"/>
          </p:cNvCxnSpPr>
          <p:nvPr/>
        </p:nvCxnSpPr>
        <p:spPr bwMode="auto">
          <a:xfrm rot="5400000">
            <a:off x="5667375" y="2835947"/>
            <a:ext cx="698500" cy="18335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8"/>
          <p:cNvCxnSpPr>
            <a:cxnSpLocks noChangeShapeType="1"/>
            <a:stCxn id="30" idx="2"/>
            <a:endCxn id="38" idx="0"/>
          </p:cNvCxnSpPr>
          <p:nvPr/>
        </p:nvCxnSpPr>
        <p:spPr bwMode="auto">
          <a:xfrm rot="5400000">
            <a:off x="6265863" y="3434435"/>
            <a:ext cx="698500" cy="636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9"/>
          <p:cNvCxnSpPr>
            <a:cxnSpLocks noChangeShapeType="1"/>
            <a:stCxn id="30" idx="2"/>
            <a:endCxn id="36" idx="0"/>
          </p:cNvCxnSpPr>
          <p:nvPr/>
        </p:nvCxnSpPr>
        <p:spPr bwMode="auto">
          <a:xfrm rot="16200000" flipH="1">
            <a:off x="6864350" y="3472535"/>
            <a:ext cx="698500" cy="560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40"/>
          <p:cNvCxnSpPr>
            <a:cxnSpLocks noChangeShapeType="1"/>
            <a:stCxn id="30" idx="2"/>
            <a:endCxn id="34" idx="0"/>
          </p:cNvCxnSpPr>
          <p:nvPr/>
        </p:nvCxnSpPr>
        <p:spPr bwMode="auto">
          <a:xfrm rot="16200000" flipH="1">
            <a:off x="7462838" y="2874047"/>
            <a:ext cx="698500" cy="1757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41"/>
          <p:cNvCxnSpPr>
            <a:cxnSpLocks noChangeShapeType="1"/>
            <a:stCxn id="28" idx="2"/>
            <a:endCxn id="32" idx="0"/>
          </p:cNvCxnSpPr>
          <p:nvPr/>
        </p:nvCxnSpPr>
        <p:spPr bwMode="auto">
          <a:xfrm rot="5400000">
            <a:off x="3506788" y="1203997"/>
            <a:ext cx="563563" cy="2339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42"/>
          <p:cNvCxnSpPr>
            <a:cxnSpLocks noChangeShapeType="1"/>
            <a:stCxn id="28" idx="2"/>
            <a:endCxn id="30" idx="0"/>
          </p:cNvCxnSpPr>
          <p:nvPr/>
        </p:nvCxnSpPr>
        <p:spPr bwMode="auto">
          <a:xfrm rot="16200000" flipH="1">
            <a:off x="5664200" y="1386560"/>
            <a:ext cx="563563" cy="19732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127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Кислоты в организме человека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fisha.cheb.ru/pics/big/12936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82560"/>
            <a:ext cx="5330190" cy="37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zauralochka.ru/images/folievaya-kislota-pri-planirovanii-bermennost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7" y="112474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cienceblog.ru/wp-content/uploads/2010/01/2572876643_7f56a826c5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074290"/>
            <a:ext cx="5830848" cy="43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4941168"/>
            <a:ext cx="533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Аскорбиновая кислота – источник витамина 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7386" y="5519379"/>
            <a:ext cx="597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Фолиевая кислота – жизненно важный витамин В9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6026" y="5449196"/>
            <a:ext cx="533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Аминокислоты – строительный материал жизни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343150" y="1044375"/>
            <a:ext cx="5960373" cy="4589487"/>
            <a:chOff x="2343151" y="1044375"/>
            <a:chExt cx="5960373" cy="4589487"/>
          </a:xfrm>
        </p:grpSpPr>
        <p:pic>
          <p:nvPicPr>
            <p:cNvPr id="22" name="Picture 2" descr="http://doctorinfo.ru/content/disease/large/c7fd7bd7c26e57046596063d3c7b00a7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151" y="1044375"/>
              <a:ext cx="5960373" cy="458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Молекула соляной кислоты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303" y="2924944"/>
              <a:ext cx="11430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2" name="Picture 8" descr="http://img.howtocure.ru/img/0987b39e9a477cab3951a13a1bc3092b2f9c9.imag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05" y="982572"/>
            <a:ext cx="7076261" cy="45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2052220" y="1145274"/>
            <a:ext cx="6813922" cy="5091808"/>
            <a:chOff x="1619672" y="1111788"/>
            <a:chExt cx="6813922" cy="5091808"/>
          </a:xfrm>
        </p:grpSpPr>
        <p:pic>
          <p:nvPicPr>
            <p:cNvPr id="30" name="Picture 7"/>
            <p:cNvPicPr>
              <a:picLocks noChangeAspect="1" noChangeArrowheads="1"/>
            </p:cNvPicPr>
            <p:nvPr/>
          </p:nvPicPr>
          <p:blipFill rotWithShape="1"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88519" y="1111788"/>
              <a:ext cx="3024374" cy="357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9" descr="http://igoscience.com/wp-content/uploads/oleic-acid-molecule-ball-stick-C18H34O2-v1.png"/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5" b="27421"/>
            <a:stretch/>
          </p:blipFill>
          <p:spPr bwMode="auto">
            <a:xfrm>
              <a:off x="1619672" y="4037162"/>
              <a:ext cx="6813922" cy="216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2885250" y="1074290"/>
            <a:ext cx="4931742" cy="4947414"/>
            <a:chOff x="2483768" y="836712"/>
            <a:chExt cx="4931742" cy="4947414"/>
          </a:xfrm>
        </p:grpSpPr>
        <p:pic>
          <p:nvPicPr>
            <p:cNvPr id="33" name="Picture 2" descr="http://gengigel.com.ua/uploadedfiles/formula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836712"/>
              <a:ext cx="4931742" cy="2556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grey Косметика ТЕТе   биокомплексы гиалуроновой кислоты (xppxx.ru)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760" y="3393351"/>
              <a:ext cx="4857750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71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7" grpId="1"/>
      <p:bldP spid="15" grpId="0"/>
      <p:bldP spid="15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6999250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Формулы и названия некоторых кислот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45124"/>
              </p:ext>
            </p:extLst>
          </p:nvPr>
        </p:nvGraphicFramePr>
        <p:xfrm>
          <a:off x="1985058" y="1148379"/>
          <a:ext cx="669674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334"/>
                <a:gridCol w="41654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 кислоты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кислоты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101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52000" y="1980017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2835" y="2487210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852936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2000" y="3339532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2835" y="3836563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835" y="4289660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2000" y="4728626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2000" y="5190290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2000" y="5647513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8296" y="1959223"/>
            <a:ext cx="4066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Соляная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хлороводородная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00000" y="2408311"/>
            <a:ext cx="1405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Азотная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0000" y="2883799"/>
            <a:ext cx="1618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Азотистая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00000" y="3327375"/>
            <a:ext cx="253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Сероводородная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00000" y="3789040"/>
            <a:ext cx="1217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Серная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00000" y="4273567"/>
            <a:ext cx="1686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Сернистая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00000" y="4728625"/>
            <a:ext cx="150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Угольная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00000" y="5161187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Кремниевая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98296" y="5611638"/>
            <a:ext cx="1849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Фосфорная </a:t>
            </a:r>
          </a:p>
        </p:txBody>
      </p:sp>
    </p:spTree>
    <p:extLst>
      <p:ext uri="{BB962C8B-B14F-4D97-AF65-F5344CB8AC3E}">
        <p14:creationId xmlns:p14="http://schemas.microsoft.com/office/powerpoint/2010/main" val="30542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Кислоты 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259632" y="1268413"/>
            <a:ext cx="8065343" cy="187325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b="1" dirty="0">
                <a:latin typeface="Times New Roman" pitchFamily="18" charset="0"/>
              </a:rPr>
              <a:t>это</a:t>
            </a:r>
            <a:r>
              <a:rPr lang="ru-RU" sz="4000" b="1" dirty="0">
                <a:latin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</a:rPr>
              <a:t>сложные вещества, состоящие из одного или нескольких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атомов водорода</a:t>
            </a:r>
            <a:r>
              <a:rPr lang="ru-RU" sz="3600" b="1" dirty="0">
                <a:latin typeface="Times New Roman" pitchFamily="18" charset="0"/>
              </a:rPr>
              <a:t> и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кислотного остатка</a:t>
            </a:r>
          </a:p>
        </p:txBody>
      </p:sp>
      <p:sp>
        <p:nvSpPr>
          <p:cNvPr id="4915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484438" y="2997200"/>
            <a:ext cx="4194175" cy="17573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US" sz="18900" dirty="0" err="1">
                <a:solidFill>
                  <a:srgbClr val="FF0000"/>
                </a:solidFill>
              </a:rPr>
              <a:t>H</a:t>
            </a:r>
            <a:r>
              <a:rPr lang="en-US" sz="18900" baseline="-25000" dirty="0" err="1">
                <a:solidFill>
                  <a:srgbClr val="00FF00"/>
                </a:solidFill>
              </a:rPr>
              <a:t>x</a:t>
            </a:r>
            <a:r>
              <a:rPr lang="en-US" sz="18900" dirty="0" err="1">
                <a:solidFill>
                  <a:srgbClr val="002060"/>
                </a:solidFill>
              </a:rPr>
              <a:t>R</a:t>
            </a:r>
            <a:endParaRPr lang="ru-RU" sz="189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  <p:bldP spid="491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2205038"/>
            <a:ext cx="1008062" cy="719137"/>
          </a:xfrm>
        </p:spPr>
        <p:txBody>
          <a:bodyPr/>
          <a:lstStyle/>
          <a:p>
            <a:r>
              <a:rPr lang="en-US" sz="7200" b="1">
                <a:solidFill>
                  <a:srgbClr val="00FF00"/>
                </a:solidFill>
                <a:latin typeface="Times New Roman" pitchFamily="18" charset="0"/>
              </a:rPr>
              <a:t>X</a:t>
            </a:r>
            <a:endParaRPr lang="ru-RU" sz="7200" b="1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03575" y="2060575"/>
            <a:ext cx="503238" cy="1081088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ru-RU" sz="7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8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484438" y="2997200"/>
            <a:ext cx="4194175" cy="17573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US" sz="18900" dirty="0" err="1">
                <a:solidFill>
                  <a:srgbClr val="FF0000"/>
                </a:solidFill>
              </a:rPr>
              <a:t>H</a:t>
            </a:r>
            <a:r>
              <a:rPr lang="en-US" sz="18900" baseline="-25000" dirty="0" err="1">
                <a:solidFill>
                  <a:srgbClr val="00FF00"/>
                </a:solidFill>
              </a:rPr>
              <a:t>x</a:t>
            </a:r>
            <a:r>
              <a:rPr lang="en-US" sz="18900" dirty="0" err="1">
                <a:solidFill>
                  <a:srgbClr val="0070C0"/>
                </a:solidFill>
              </a:rPr>
              <a:t>R</a:t>
            </a:r>
            <a:endParaRPr lang="ru-RU" sz="18900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3959 L 0.21857 -0.29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0.03426 L 0.22379 -0.29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  <p:bldP spid="50179" grpId="1" build="p"/>
      <p:bldP spid="5018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719138"/>
            <a:ext cx="4414837" cy="2925886"/>
          </a:xfrm>
        </p:spPr>
        <p:txBody>
          <a:bodyPr/>
          <a:lstStyle/>
          <a:p>
            <a:pPr marL="838200"/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</a:rPr>
              <a:t>Подчеркните кислотный остаток в молекулах кислот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584" y="4005064"/>
            <a:ext cx="8316416" cy="1008062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Arial" pitchFamily="34" charset="0"/>
              <a:buNone/>
            </a:pPr>
            <a:r>
              <a:rPr lang="en-US" sz="4400" dirty="0">
                <a:solidFill>
                  <a:srgbClr val="FF0000"/>
                </a:solidFill>
              </a:rPr>
              <a:t>H</a:t>
            </a:r>
            <a:r>
              <a:rPr lang="en-US" sz="4400" baseline="-25000" dirty="0">
                <a:solidFill>
                  <a:srgbClr val="FF0000"/>
                </a:solidFill>
              </a:rPr>
              <a:t>2</a:t>
            </a:r>
            <a:r>
              <a:rPr lang="en-US" sz="4400" dirty="0">
                <a:solidFill>
                  <a:srgbClr val="FF0000"/>
                </a:solidFill>
              </a:rPr>
              <a:t>SO</a:t>
            </a:r>
            <a:r>
              <a:rPr lang="en-US" sz="4400" baseline="-25000" dirty="0">
                <a:solidFill>
                  <a:srgbClr val="FF0000"/>
                </a:solidFill>
              </a:rPr>
              <a:t>4</a:t>
            </a:r>
            <a:r>
              <a:rPr lang="en-US" sz="4400" dirty="0">
                <a:solidFill>
                  <a:srgbClr val="FF0000"/>
                </a:solidFill>
              </a:rPr>
              <a:t>; H</a:t>
            </a:r>
            <a:r>
              <a:rPr lang="en-US" sz="4400" baseline="-25000" dirty="0">
                <a:solidFill>
                  <a:srgbClr val="FF0000"/>
                </a:solidFill>
              </a:rPr>
              <a:t>2</a:t>
            </a:r>
            <a:r>
              <a:rPr lang="en-US" sz="4400" dirty="0">
                <a:solidFill>
                  <a:srgbClr val="FF0000"/>
                </a:solidFill>
              </a:rPr>
              <a:t>CO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dirty="0">
                <a:solidFill>
                  <a:srgbClr val="FF0000"/>
                </a:solidFill>
              </a:rPr>
              <a:t>; HNO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dirty="0">
                <a:solidFill>
                  <a:srgbClr val="FF0000"/>
                </a:solidFill>
              </a:rPr>
              <a:t>; H</a:t>
            </a:r>
            <a:r>
              <a:rPr lang="en-US" sz="4400" baseline="-25000" dirty="0">
                <a:solidFill>
                  <a:srgbClr val="FF0000"/>
                </a:solidFill>
              </a:rPr>
              <a:t>2</a:t>
            </a:r>
            <a:r>
              <a:rPr lang="en-US" sz="4400" dirty="0">
                <a:solidFill>
                  <a:srgbClr val="FF0000"/>
                </a:solidFill>
              </a:rPr>
              <a:t>SiO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dirty="0">
                <a:solidFill>
                  <a:srgbClr val="FF0000"/>
                </a:solidFill>
              </a:rPr>
              <a:t>; H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dirty="0">
                <a:solidFill>
                  <a:srgbClr val="FF0000"/>
                </a:solidFill>
              </a:rPr>
              <a:t>PO</a:t>
            </a:r>
            <a:r>
              <a:rPr lang="en-US" sz="4400" baseline="-25000" dirty="0">
                <a:solidFill>
                  <a:srgbClr val="FF0000"/>
                </a:solidFill>
              </a:rPr>
              <a:t>4</a:t>
            </a:r>
            <a:endParaRPr lang="ru-RU" sz="4400" baseline="-25000" dirty="0">
              <a:solidFill>
                <a:srgbClr val="FF0000"/>
              </a:solidFill>
            </a:endParaRPr>
          </a:p>
        </p:txBody>
      </p:sp>
      <p:sp>
        <p:nvSpPr>
          <p:cNvPr id="51205" name="Rectangle 5"/>
          <p:cNvSpPr>
            <a:spLocks noRot="1" noChangeArrowheads="1"/>
          </p:cNvSpPr>
          <p:nvPr/>
        </p:nvSpPr>
        <p:spPr bwMode="auto">
          <a:xfrm>
            <a:off x="7451725" y="0"/>
            <a:ext cx="10080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endParaRPr lang="ru-RU" sz="72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06" name="Rectangle 6"/>
          <p:cNvSpPr>
            <a:spLocks noRot="1" noChangeArrowheads="1"/>
          </p:cNvSpPr>
          <p:nvPr/>
        </p:nvSpPr>
        <p:spPr bwMode="auto">
          <a:xfrm>
            <a:off x="5507038" y="-171450"/>
            <a:ext cx="50323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endParaRPr lang="ru-RU" sz="7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07" name="Rectangle 7"/>
          <p:cNvSpPr>
            <a:spLocks noRot="1" noChangeArrowheads="1"/>
          </p:cNvSpPr>
          <p:nvPr/>
        </p:nvSpPr>
        <p:spPr bwMode="auto">
          <a:xfrm>
            <a:off x="4787900" y="765175"/>
            <a:ext cx="4194175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8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18900" baseline="-25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189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ru-RU" sz="189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03848" y="4653136"/>
            <a:ext cx="79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4950" y="4653136"/>
            <a:ext cx="79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72200" y="4653136"/>
            <a:ext cx="79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75694" y="4653590"/>
            <a:ext cx="79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47664" y="4653590"/>
            <a:ext cx="79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66838" y="476672"/>
            <a:ext cx="4140200" cy="259169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</a:rPr>
              <a:t>Определите валентность кислотных остатков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008062" y="4005263"/>
            <a:ext cx="8135938" cy="1008062"/>
          </a:xfrm>
        </p:spPr>
        <p:txBody>
          <a:bodyPr/>
          <a:lstStyle/>
          <a:p>
            <a:pPr marL="533400" indent="-533400" algn="ctr">
              <a:buFont typeface="Arial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H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6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H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6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H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6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Rectangle 5"/>
          <p:cNvSpPr>
            <a:spLocks noRot="1" noChangeArrowheads="1"/>
          </p:cNvSpPr>
          <p:nvPr/>
        </p:nvSpPr>
        <p:spPr bwMode="auto">
          <a:xfrm>
            <a:off x="7451725" y="0"/>
            <a:ext cx="10080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endParaRPr lang="ru-RU" sz="72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Rot="1" noChangeArrowheads="1"/>
          </p:cNvSpPr>
          <p:nvPr/>
        </p:nvSpPr>
        <p:spPr bwMode="auto">
          <a:xfrm>
            <a:off x="5507038" y="-171450"/>
            <a:ext cx="50323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endParaRPr lang="ru-RU" sz="7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2231" name="Rectangle 7"/>
          <p:cNvSpPr>
            <a:spLocks noRot="1" noChangeArrowheads="1"/>
          </p:cNvSpPr>
          <p:nvPr/>
        </p:nvSpPr>
        <p:spPr bwMode="auto">
          <a:xfrm>
            <a:off x="4787900" y="765175"/>
            <a:ext cx="4194175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8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18900" baseline="-25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189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ru-RU" sz="189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2" name="Rectangle 8"/>
          <p:cNvSpPr>
            <a:spLocks noRot="1" noChangeArrowheads="1"/>
          </p:cNvSpPr>
          <p:nvPr/>
        </p:nvSpPr>
        <p:spPr bwMode="auto">
          <a:xfrm>
            <a:off x="6444456" y="3573463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endParaRPr lang="ru-RU" sz="4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3" name="Rectangle 9"/>
          <p:cNvSpPr>
            <a:spLocks noRot="1" noChangeArrowheads="1"/>
          </p:cNvSpPr>
          <p:nvPr/>
        </p:nvSpPr>
        <p:spPr bwMode="auto">
          <a:xfrm>
            <a:off x="7723188" y="3543191"/>
            <a:ext cx="12588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</a:t>
            </a:r>
            <a:endParaRPr lang="ru-RU" sz="4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4" name="Rectangle 10"/>
          <p:cNvSpPr>
            <a:spLocks noRot="1" noChangeArrowheads="1"/>
          </p:cNvSpPr>
          <p:nvPr/>
        </p:nvSpPr>
        <p:spPr bwMode="auto">
          <a:xfrm>
            <a:off x="4787901" y="3645024"/>
            <a:ext cx="7191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ru-RU" sz="4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5" name="Rectangle 11"/>
          <p:cNvSpPr>
            <a:spLocks noRot="1" noChangeArrowheads="1"/>
          </p:cNvSpPr>
          <p:nvPr/>
        </p:nvSpPr>
        <p:spPr bwMode="auto">
          <a:xfrm>
            <a:off x="1619250" y="3602598"/>
            <a:ext cx="93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endParaRPr lang="ru-RU" sz="4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6" name="Rectangle 12"/>
          <p:cNvSpPr>
            <a:spLocks noRot="1" noChangeArrowheads="1"/>
          </p:cNvSpPr>
          <p:nvPr/>
        </p:nvSpPr>
        <p:spPr bwMode="auto">
          <a:xfrm>
            <a:off x="3321905" y="3644900"/>
            <a:ext cx="755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endParaRPr lang="ru-RU" sz="4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32" grpId="0"/>
      <p:bldP spid="52233" grpId="0"/>
      <p:bldP spid="52234" grpId="0"/>
      <p:bldP spid="52235" grpId="0" build="allAtOnce"/>
      <p:bldP spid="52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116632"/>
            <a:ext cx="4247852" cy="25654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Составьте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формулы кислот по известным кислотным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остаткам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19250" y="2522538"/>
            <a:ext cx="3708400" cy="3743325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>
                <a:solidFill>
                  <a:srgbClr val="002060"/>
                </a:solidFill>
                <a:effectLst/>
              </a:rPr>
              <a:t>Cl</a:t>
            </a:r>
            <a:r>
              <a:rPr lang="en-US" b="1" dirty="0">
                <a:solidFill>
                  <a:srgbClr val="FF0000"/>
                </a:solidFill>
                <a:effectLst/>
              </a:rPr>
              <a:t>(I)</a:t>
            </a:r>
            <a:r>
              <a:rPr lang="en-US" b="1" dirty="0">
                <a:solidFill>
                  <a:srgbClr val="00FF00"/>
                </a:solidFill>
                <a:effectLst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</a:rPr>
              <a:t>→</a:t>
            </a:r>
            <a:r>
              <a:rPr lang="en-US" b="1" dirty="0">
                <a:solidFill>
                  <a:srgbClr val="00FF00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effectLst/>
              </a:rPr>
              <a:t>S</a:t>
            </a:r>
            <a:r>
              <a:rPr lang="en-US" b="1" dirty="0">
                <a:solidFill>
                  <a:srgbClr val="FF0000"/>
                </a:solidFill>
                <a:effectLst/>
              </a:rPr>
              <a:t>(II)</a:t>
            </a:r>
            <a:r>
              <a:rPr lang="en-US" b="1" dirty="0">
                <a:solidFill>
                  <a:srgbClr val="002060"/>
                </a:solidFill>
                <a:effectLst/>
              </a:rPr>
              <a:t>→</a:t>
            </a:r>
            <a:r>
              <a:rPr lang="ru-RU" b="1" dirty="0">
                <a:solidFill>
                  <a:srgbClr val="00FF00"/>
                </a:solidFill>
                <a:effectLst/>
              </a:rPr>
              <a:t> </a:t>
            </a:r>
            <a:endParaRPr lang="en-US" b="1" dirty="0">
              <a:solidFill>
                <a:srgbClr val="00FF00"/>
              </a:solidFill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effectLst/>
              </a:rPr>
              <a:t>PO</a:t>
            </a:r>
            <a:r>
              <a:rPr lang="en-US" b="1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1" dirty="0">
                <a:solidFill>
                  <a:srgbClr val="FF0000"/>
                </a:solidFill>
                <a:effectLst/>
              </a:rPr>
              <a:t>(III)</a:t>
            </a:r>
            <a:r>
              <a:rPr lang="en-US" b="1" dirty="0">
                <a:solidFill>
                  <a:srgbClr val="002060"/>
                </a:solidFill>
                <a:effectLst/>
              </a:rPr>
              <a:t>→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effectLst/>
              </a:rPr>
              <a:t>SiO</a:t>
            </a:r>
            <a:r>
              <a:rPr lang="en-US" b="1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1" dirty="0">
                <a:solidFill>
                  <a:srgbClr val="FF0000"/>
                </a:solidFill>
                <a:effectLst/>
              </a:rPr>
              <a:t>(II)</a:t>
            </a:r>
            <a:r>
              <a:rPr lang="en-US" b="1" dirty="0">
                <a:solidFill>
                  <a:srgbClr val="002060"/>
                </a:solidFill>
                <a:effectLst/>
              </a:rPr>
              <a:t>→</a:t>
            </a:r>
            <a:r>
              <a:rPr lang="ru-RU" b="1" dirty="0">
                <a:solidFill>
                  <a:srgbClr val="00FF00"/>
                </a:solidFill>
                <a:effectLst/>
              </a:rPr>
              <a:t> </a:t>
            </a:r>
            <a:endParaRPr lang="en-US" b="1" dirty="0">
              <a:solidFill>
                <a:srgbClr val="00FF00"/>
              </a:solidFill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effectLst/>
              </a:rPr>
              <a:t>ClO</a:t>
            </a:r>
            <a:r>
              <a:rPr lang="en-US" b="1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1" dirty="0">
                <a:solidFill>
                  <a:srgbClr val="FF0000"/>
                </a:solidFill>
                <a:effectLst/>
              </a:rPr>
              <a:t>(I)</a:t>
            </a:r>
            <a:r>
              <a:rPr lang="en-US" b="1" dirty="0">
                <a:solidFill>
                  <a:srgbClr val="00FF00"/>
                </a:solidFill>
                <a:effectLst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</a:rPr>
              <a:t>→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effectLst/>
              </a:rPr>
              <a:t>MnO</a:t>
            </a:r>
            <a:r>
              <a:rPr lang="en-US" b="1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1" dirty="0">
                <a:solidFill>
                  <a:srgbClr val="FF0000"/>
                </a:solidFill>
                <a:effectLst/>
              </a:rPr>
              <a:t>(II)</a:t>
            </a:r>
            <a:r>
              <a:rPr lang="en-US" b="1" dirty="0">
                <a:solidFill>
                  <a:srgbClr val="00FF00"/>
                </a:solidFill>
                <a:effectLst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</a:rPr>
              <a:t>→</a:t>
            </a:r>
            <a:r>
              <a:rPr lang="en-US" b="1" dirty="0">
                <a:solidFill>
                  <a:srgbClr val="00FF00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effectLst/>
              </a:rPr>
              <a:t>NO</a:t>
            </a:r>
            <a:r>
              <a:rPr lang="en-US" b="1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1" dirty="0">
                <a:solidFill>
                  <a:srgbClr val="FF0000"/>
                </a:solidFill>
                <a:effectLst/>
              </a:rPr>
              <a:t>(I)</a:t>
            </a:r>
            <a:r>
              <a:rPr lang="en-US" b="1" dirty="0">
                <a:solidFill>
                  <a:srgbClr val="002060"/>
                </a:solidFill>
                <a:effectLst/>
              </a:rPr>
              <a:t>→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53252" name="Rectangle 4"/>
          <p:cNvSpPr>
            <a:spLocks noRot="1" noChangeArrowheads="1"/>
          </p:cNvSpPr>
          <p:nvPr/>
        </p:nvSpPr>
        <p:spPr bwMode="auto">
          <a:xfrm>
            <a:off x="7668393" y="0"/>
            <a:ext cx="10080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endParaRPr lang="ru-RU" sz="7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53" name="Rectangle 5"/>
          <p:cNvSpPr>
            <a:spLocks noRot="1" noChangeArrowheads="1"/>
          </p:cNvSpPr>
          <p:nvPr/>
        </p:nvSpPr>
        <p:spPr bwMode="auto">
          <a:xfrm>
            <a:off x="5796955" y="-171450"/>
            <a:ext cx="50323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54" name="Rectangle 6"/>
          <p:cNvSpPr>
            <a:spLocks noRot="1" noChangeArrowheads="1"/>
          </p:cNvSpPr>
          <p:nvPr/>
        </p:nvSpPr>
        <p:spPr bwMode="auto">
          <a:xfrm>
            <a:off x="4986337" y="765175"/>
            <a:ext cx="4194175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8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18900" baseline="-25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18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ru-RU" sz="18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5" name="Rectangle 7"/>
          <p:cNvSpPr>
            <a:spLocks noRot="1" noChangeArrowheads="1"/>
          </p:cNvSpPr>
          <p:nvPr/>
        </p:nvSpPr>
        <p:spPr bwMode="auto">
          <a:xfrm>
            <a:off x="2952749" y="2522538"/>
            <a:ext cx="1476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3200" b="1" dirty="0" err="1">
                <a:solidFill>
                  <a:srgbClr val="C00000"/>
                </a:solidFill>
              </a:rPr>
              <a:t>HCl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3256" name="Rectangle 8"/>
          <p:cNvSpPr>
            <a:spLocks noRot="1" noChangeArrowheads="1"/>
          </p:cNvSpPr>
          <p:nvPr/>
        </p:nvSpPr>
        <p:spPr bwMode="auto">
          <a:xfrm>
            <a:off x="2952750" y="3066272"/>
            <a:ext cx="9350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</a:rPr>
              <a:t>2</a:t>
            </a:r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7" name="Rectangle 9"/>
          <p:cNvSpPr>
            <a:spLocks noRot="1" noChangeArrowheads="1"/>
          </p:cNvSpPr>
          <p:nvPr/>
        </p:nvSpPr>
        <p:spPr bwMode="auto">
          <a:xfrm>
            <a:off x="3275806" y="3512779"/>
            <a:ext cx="129619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</a:rPr>
              <a:t>3</a:t>
            </a:r>
            <a:r>
              <a:rPr lang="en-US" sz="3200" b="1" dirty="0">
                <a:solidFill>
                  <a:srgbClr val="C00000"/>
                </a:solidFill>
              </a:rPr>
              <a:t>PO</a:t>
            </a:r>
            <a:r>
              <a:rPr lang="en-US" sz="3200" b="1" baseline="-25000" dirty="0">
                <a:solidFill>
                  <a:srgbClr val="C00000"/>
                </a:solidFill>
              </a:rPr>
              <a:t>4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3258" name="Rectangle 10"/>
          <p:cNvSpPr>
            <a:spLocks noRot="1" noChangeArrowheads="1"/>
          </p:cNvSpPr>
          <p:nvPr/>
        </p:nvSpPr>
        <p:spPr bwMode="auto">
          <a:xfrm>
            <a:off x="3245074" y="4077072"/>
            <a:ext cx="147625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</a:rPr>
              <a:t>2</a:t>
            </a:r>
            <a:r>
              <a:rPr lang="en-US" sz="3200" b="1" dirty="0">
                <a:solidFill>
                  <a:srgbClr val="C00000"/>
                </a:solidFill>
              </a:rPr>
              <a:t>SiO</a:t>
            </a:r>
            <a:r>
              <a:rPr lang="en-US" sz="3200" b="1" baseline="-25000" dirty="0">
                <a:solidFill>
                  <a:srgbClr val="C00000"/>
                </a:solidFill>
              </a:rPr>
              <a:t>3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3259" name="Rectangle 11"/>
          <p:cNvSpPr>
            <a:spLocks noRot="1" noChangeArrowheads="1"/>
          </p:cNvSpPr>
          <p:nvPr/>
        </p:nvSpPr>
        <p:spPr bwMode="auto">
          <a:xfrm>
            <a:off x="3275806" y="4652963"/>
            <a:ext cx="1476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HClO</a:t>
            </a:r>
            <a:r>
              <a:rPr lang="en-US" sz="3200" b="1" baseline="-25000" dirty="0">
                <a:solidFill>
                  <a:srgbClr val="C00000"/>
                </a:solidFill>
              </a:rPr>
              <a:t>4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0" name="Rectangle 12"/>
          <p:cNvSpPr>
            <a:spLocks noRot="1" noChangeArrowheads="1"/>
          </p:cNvSpPr>
          <p:nvPr/>
        </p:nvSpPr>
        <p:spPr bwMode="auto">
          <a:xfrm>
            <a:off x="3664083" y="5159405"/>
            <a:ext cx="176453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</a:rPr>
              <a:t>2</a:t>
            </a:r>
            <a:r>
              <a:rPr lang="en-US" sz="3200" b="1" dirty="0">
                <a:solidFill>
                  <a:srgbClr val="C00000"/>
                </a:solidFill>
              </a:rPr>
              <a:t>MnO</a:t>
            </a:r>
            <a:r>
              <a:rPr lang="en-US" sz="3200" b="1" baseline="-25000" dirty="0">
                <a:solidFill>
                  <a:srgbClr val="C00000"/>
                </a:solidFill>
              </a:rPr>
              <a:t>4</a:t>
            </a:r>
            <a:endParaRPr lang="ru-RU" sz="3200" b="1" baseline="-25000" dirty="0">
              <a:solidFill>
                <a:srgbClr val="C00000"/>
              </a:solidFill>
            </a:endParaRPr>
          </a:p>
        </p:txBody>
      </p:sp>
      <p:sp>
        <p:nvSpPr>
          <p:cNvPr id="53261" name="Rectangle 13"/>
          <p:cNvSpPr>
            <a:spLocks noRot="1" noChangeArrowheads="1"/>
          </p:cNvSpPr>
          <p:nvPr/>
        </p:nvSpPr>
        <p:spPr bwMode="auto">
          <a:xfrm>
            <a:off x="3185714" y="5733256"/>
            <a:ext cx="1476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HNO</a:t>
            </a:r>
            <a:r>
              <a:rPr lang="en-US" sz="3200" b="1" baseline="-25000" dirty="0">
                <a:solidFill>
                  <a:srgbClr val="C00000"/>
                </a:solidFill>
              </a:rPr>
              <a:t>2</a:t>
            </a:r>
            <a:endParaRPr lang="ru-RU" sz="3200" b="1" baseline="-25000" dirty="0">
              <a:solidFill>
                <a:srgbClr val="C00000"/>
              </a:solidFill>
            </a:endParaRPr>
          </a:p>
        </p:txBody>
      </p:sp>
      <p:pic>
        <p:nvPicPr>
          <p:cNvPr id="14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5" grpId="0"/>
      <p:bldP spid="53257" grpId="0"/>
      <p:bldP spid="53258" grpId="0"/>
      <p:bldP spid="53259" grpId="0"/>
      <p:bldP spid="532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кислот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215900" y="1587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63687" y="933639"/>
            <a:ext cx="69127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По какому признаку </a:t>
            </a:r>
          </a:p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кислоты разделены на группы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90064" y="2010857"/>
            <a:ext cx="3330086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HNO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азотная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HNO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азотистая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HClO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хлорная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SO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серная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SO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сернистая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CO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угольная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</a:rPr>
              <a:t>SiO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кремниевая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PO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фосфорная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BO</a:t>
            </a:r>
            <a:r>
              <a:rPr lang="ru-RU" sz="28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борная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75656" y="2564904"/>
            <a:ext cx="36734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HF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-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фтороводородная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HCl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-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хлороводородная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HBr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-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бромоводородная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HI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-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йодоводородная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</a:t>
            </a:r>
            <a:r>
              <a:rPr lang="ru-RU" sz="2800" b="1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S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-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сероводородная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кислот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70"/>
          <p:cNvSpPr>
            <a:spLocks noChangeArrowheads="1"/>
          </p:cNvSpPr>
          <p:nvPr/>
        </p:nvSpPr>
        <p:spPr bwMode="gray">
          <a:xfrm>
            <a:off x="2047050" y="1575208"/>
            <a:ext cx="3173022" cy="55764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HNO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71"/>
          <p:cNvSpPr>
            <a:spLocks noChangeArrowheads="1"/>
          </p:cNvSpPr>
          <p:nvPr/>
        </p:nvSpPr>
        <p:spPr bwMode="gray">
          <a:xfrm>
            <a:off x="2047050" y="1414382"/>
            <a:ext cx="3165211" cy="243661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0">
                <a:srgbClr val="FFFFFF">
                  <a:alpha val="70000"/>
                </a:srgbClr>
              </a:gs>
              <a:gs pos="100000">
                <a:srgbClr val="F5B80B">
                  <a:alpha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кислородсодержащие</a:t>
            </a:r>
          </a:p>
        </p:txBody>
      </p:sp>
      <p:sp>
        <p:nvSpPr>
          <p:cNvPr id="37" name="AutoShape 70"/>
          <p:cNvSpPr>
            <a:spLocks noChangeArrowheads="1"/>
          </p:cNvSpPr>
          <p:nvPr/>
        </p:nvSpPr>
        <p:spPr bwMode="gray">
          <a:xfrm>
            <a:off x="5796136" y="1502695"/>
            <a:ext cx="2775295" cy="63016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S, H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71"/>
          <p:cNvSpPr>
            <a:spLocks noChangeArrowheads="1"/>
          </p:cNvSpPr>
          <p:nvPr/>
        </p:nvSpPr>
        <p:spPr bwMode="gray">
          <a:xfrm>
            <a:off x="5796136" y="1384363"/>
            <a:ext cx="2775295" cy="243661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0">
                <a:srgbClr val="FFFFFF">
                  <a:alpha val="70000"/>
                </a:srgbClr>
              </a:gs>
              <a:gs pos="100000">
                <a:srgbClr val="F5B80B">
                  <a:alpha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бескислородные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9923" y="896931"/>
            <a:ext cx="233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составу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кислот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215900" y="1587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34278" y="2121736"/>
            <a:ext cx="388778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</a:rPr>
              <a:t>HF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 -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</a:rPr>
              <a:t>    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фтороводородная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</a:rPr>
              <a:t>HCl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 -  </a:t>
            </a:r>
            <a:r>
              <a:rPr lang="ru-RU" sz="2400" b="1" dirty="0" err="1">
                <a:solidFill>
                  <a:srgbClr val="008000"/>
                </a:solidFill>
                <a:latin typeface="Times New Roman" pitchFamily="18" charset="0"/>
              </a:rPr>
              <a:t>хлороводородная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</a:rPr>
              <a:t>HBr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 - </a:t>
            </a:r>
            <a:r>
              <a:rPr lang="ru-RU" sz="2400" b="1" dirty="0" err="1">
                <a:solidFill>
                  <a:srgbClr val="008000"/>
                </a:solidFill>
                <a:latin typeface="Times New Roman" pitchFamily="18" charset="0"/>
              </a:rPr>
              <a:t>бромоводородная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</a:rPr>
              <a:t>HI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 -     </a:t>
            </a:r>
            <a:r>
              <a:rPr lang="ru-RU" sz="2400" b="1" dirty="0" err="1">
                <a:solidFill>
                  <a:srgbClr val="008000"/>
                </a:solidFill>
                <a:latin typeface="Times New Roman" pitchFamily="18" charset="0"/>
              </a:rPr>
              <a:t>йодоводородная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</a:rPr>
              <a:t>HNO</a:t>
            </a:r>
            <a:r>
              <a:rPr lang="ru-RU" sz="2400" b="1" baseline="-25000" dirty="0">
                <a:solidFill>
                  <a:srgbClr val="008000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-  азотная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</a:rPr>
              <a:t>HNO</a:t>
            </a:r>
            <a:r>
              <a:rPr lang="ru-RU" sz="2400" b="1" baseline="-25000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-  азотистая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</a:rPr>
              <a:t>HClO</a:t>
            </a:r>
            <a:r>
              <a:rPr lang="ru-RU" sz="2400" b="1" baseline="-25000" dirty="0">
                <a:solidFill>
                  <a:srgbClr val="008000"/>
                </a:solidFill>
                <a:latin typeface="Times New Roman" pitchFamily="18" charset="0"/>
              </a:rPr>
              <a:t>4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</a:rPr>
              <a:t>хлорная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32137" y="5138030"/>
            <a:ext cx="2879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PO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4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</a:rPr>
              <a:t>- фосфорная</a:t>
            </a:r>
            <a:endParaRPr lang="en-US" sz="2400" b="1" dirty="0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BO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</a:rPr>
              <a:t>- борная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148064" y="2197100"/>
            <a:ext cx="37276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S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    - сероводородная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SO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4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серная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SO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сернистая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CO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угольная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 err="1">
                <a:solidFill>
                  <a:srgbClr val="006666"/>
                </a:solidFill>
                <a:latin typeface="Times New Roman" pitchFamily="18" charset="0"/>
              </a:rPr>
              <a:t>SiO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</a:rPr>
              <a:t>кремниевая</a:t>
            </a:r>
            <a:endParaRPr lang="ru-RU" sz="24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63687" y="933639"/>
            <a:ext cx="69127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По какому признаку </a:t>
            </a:r>
          </a:p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кислоты разделены 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группы?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17869894"/>
              </p:ext>
            </p:extLst>
          </p:nvPr>
        </p:nvGraphicFramePr>
        <p:xfrm>
          <a:off x="1187624" y="1196752"/>
          <a:ext cx="7776864" cy="5490172"/>
        </p:xfrm>
        <a:graphic>
          <a:graphicData uri="http://schemas.openxmlformats.org/drawingml/2006/table">
            <a:tbl>
              <a:tblPr/>
              <a:tblGrid>
                <a:gridCol w="3817733"/>
                <a:gridCol w="989783"/>
                <a:gridCol w="989783"/>
                <a:gridCol w="1030410"/>
                <a:gridCol w="949155"/>
              </a:tblGrid>
              <a:tr h="463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Уравнения реакций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химической реакции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Соед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Разлож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Замещ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Mg+H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=MgSO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+H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2Na+S=Na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2Fe(OH)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=Fe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+3H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KOH+HCl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=KCl+H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2Сa+O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=2CaO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Mg+CuCl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=Cu+MgCl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=CaO+CO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4088" y="21328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15626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215626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416" y="21328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7809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80399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280399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27809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9936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41490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41490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41490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6416" y="41582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479715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479715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48166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19936" y="479715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7116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26487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7116" y="60932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0192" y="61046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61046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26487" y="61046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624" y="116632"/>
            <a:ext cx="7786935" cy="954107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Определите тип каждой из реакций, уравнения которых записаны в таблице</a:t>
            </a:r>
          </a:p>
        </p:txBody>
      </p:sp>
    </p:spTree>
    <p:extLst>
      <p:ext uri="{BB962C8B-B14F-4D97-AF65-F5344CB8AC3E}">
        <p14:creationId xmlns:p14="http://schemas.microsoft.com/office/powerpoint/2010/main" val="21491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  <p:bldP spid="20" grpId="0"/>
      <p:bldP spid="26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кислот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63"/>
          <p:cNvSpPr>
            <a:spLocks noChangeArrowheads="1"/>
          </p:cNvSpPr>
          <p:nvPr/>
        </p:nvSpPr>
        <p:spPr bwMode="gray">
          <a:xfrm>
            <a:off x="1259631" y="2828232"/>
            <a:ext cx="2373929" cy="6727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64"/>
          <p:cNvSpPr>
            <a:spLocks noChangeArrowheads="1"/>
          </p:cNvSpPr>
          <p:nvPr/>
        </p:nvSpPr>
        <p:spPr bwMode="gray">
          <a:xfrm>
            <a:off x="1259632" y="2662216"/>
            <a:ext cx="2373928" cy="261937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50000">
                <a:srgbClr val="D1CBAD"/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одноосновные</a:t>
            </a:r>
          </a:p>
        </p:txBody>
      </p:sp>
      <p:sp>
        <p:nvSpPr>
          <p:cNvPr id="33" name="AutoShape 70"/>
          <p:cNvSpPr>
            <a:spLocks noChangeArrowheads="1"/>
          </p:cNvSpPr>
          <p:nvPr/>
        </p:nvSpPr>
        <p:spPr bwMode="gray">
          <a:xfrm>
            <a:off x="2047050" y="1575208"/>
            <a:ext cx="3173022" cy="55764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71"/>
          <p:cNvSpPr>
            <a:spLocks noChangeArrowheads="1"/>
          </p:cNvSpPr>
          <p:nvPr/>
        </p:nvSpPr>
        <p:spPr bwMode="gray">
          <a:xfrm>
            <a:off x="2047050" y="1414382"/>
            <a:ext cx="3165211" cy="243661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0">
                <a:srgbClr val="FFFFFF">
                  <a:alpha val="70000"/>
                </a:srgbClr>
              </a:gs>
              <a:gs pos="100000">
                <a:srgbClr val="F5B80B">
                  <a:alpha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кислородсодержащие</a:t>
            </a:r>
          </a:p>
        </p:txBody>
      </p:sp>
      <p:sp>
        <p:nvSpPr>
          <p:cNvPr id="37" name="AutoShape 70"/>
          <p:cNvSpPr>
            <a:spLocks noChangeArrowheads="1"/>
          </p:cNvSpPr>
          <p:nvPr/>
        </p:nvSpPr>
        <p:spPr bwMode="gray">
          <a:xfrm>
            <a:off x="5796136" y="1502695"/>
            <a:ext cx="2775295" cy="63016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S, HF,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71"/>
          <p:cNvSpPr>
            <a:spLocks noChangeArrowheads="1"/>
          </p:cNvSpPr>
          <p:nvPr/>
        </p:nvSpPr>
        <p:spPr bwMode="gray">
          <a:xfrm>
            <a:off x="5796136" y="1384363"/>
            <a:ext cx="2775295" cy="243661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0">
                <a:srgbClr val="FFFFFF">
                  <a:alpha val="70000"/>
                </a:srgbClr>
              </a:gs>
              <a:gs pos="100000">
                <a:srgbClr val="F5B80B">
                  <a:alpha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бескислородные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9923" y="896931"/>
            <a:ext cx="233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составу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5776" y="220486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числу атомов водорода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63"/>
          <p:cNvSpPr>
            <a:spLocks noChangeArrowheads="1"/>
          </p:cNvSpPr>
          <p:nvPr/>
        </p:nvSpPr>
        <p:spPr bwMode="gray">
          <a:xfrm>
            <a:off x="6814491" y="2828232"/>
            <a:ext cx="2222005" cy="6727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AsO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gray">
          <a:xfrm>
            <a:off x="3779911" y="2828232"/>
            <a:ext cx="2880321" cy="6727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64"/>
          <p:cNvSpPr>
            <a:spLocks noChangeArrowheads="1"/>
          </p:cNvSpPr>
          <p:nvPr/>
        </p:nvSpPr>
        <p:spPr bwMode="gray">
          <a:xfrm>
            <a:off x="3779911" y="2687516"/>
            <a:ext cx="2880321" cy="261937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50000">
                <a:srgbClr val="D1CBAD"/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двухосновные</a:t>
            </a:r>
          </a:p>
        </p:txBody>
      </p:sp>
      <p:sp>
        <p:nvSpPr>
          <p:cNvPr id="48" name="AutoShape 64"/>
          <p:cNvSpPr>
            <a:spLocks noChangeArrowheads="1"/>
          </p:cNvSpPr>
          <p:nvPr/>
        </p:nvSpPr>
        <p:spPr bwMode="gray">
          <a:xfrm>
            <a:off x="6814491" y="2695361"/>
            <a:ext cx="2222005" cy="261937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50000">
                <a:srgbClr val="D1CBAD"/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трехосновные</a:t>
            </a:r>
          </a:p>
        </p:txBody>
      </p:sp>
    </p:spTree>
    <p:extLst>
      <p:ext uri="{BB962C8B-B14F-4D97-AF65-F5344CB8AC3E}">
        <p14:creationId xmlns:p14="http://schemas.microsoft.com/office/powerpoint/2010/main" val="2100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кислот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63"/>
          <p:cNvSpPr>
            <a:spLocks noChangeArrowheads="1"/>
          </p:cNvSpPr>
          <p:nvPr/>
        </p:nvSpPr>
        <p:spPr bwMode="gray">
          <a:xfrm>
            <a:off x="1259631" y="2828232"/>
            <a:ext cx="2373929" cy="6727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64"/>
          <p:cNvSpPr>
            <a:spLocks noChangeArrowheads="1"/>
          </p:cNvSpPr>
          <p:nvPr/>
        </p:nvSpPr>
        <p:spPr bwMode="gray">
          <a:xfrm>
            <a:off x="1259632" y="2662216"/>
            <a:ext cx="2373928" cy="261937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50000">
                <a:srgbClr val="D1CBAD"/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одноосновные</a:t>
            </a:r>
          </a:p>
        </p:txBody>
      </p:sp>
      <p:sp>
        <p:nvSpPr>
          <p:cNvPr id="27" name="AutoShape 59"/>
          <p:cNvSpPr>
            <a:spLocks noChangeArrowheads="1"/>
          </p:cNvSpPr>
          <p:nvPr/>
        </p:nvSpPr>
        <p:spPr bwMode="gray">
          <a:xfrm>
            <a:off x="1315500" y="3985245"/>
            <a:ext cx="2304256" cy="81190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b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8" name="AutoShape 60"/>
          <p:cNvSpPr>
            <a:spLocks noChangeArrowheads="1"/>
          </p:cNvSpPr>
          <p:nvPr/>
        </p:nvSpPr>
        <p:spPr bwMode="gray">
          <a:xfrm>
            <a:off x="1315500" y="3977870"/>
            <a:ext cx="2304256" cy="243218"/>
          </a:xfrm>
          <a:prstGeom prst="roundRect">
            <a:avLst>
              <a:gd name="adj" fmla="val 445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4BD43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сильные</a:t>
            </a:r>
          </a:p>
        </p:txBody>
      </p:sp>
      <p:sp>
        <p:nvSpPr>
          <p:cNvPr id="33" name="AutoShape 70"/>
          <p:cNvSpPr>
            <a:spLocks noChangeArrowheads="1"/>
          </p:cNvSpPr>
          <p:nvPr/>
        </p:nvSpPr>
        <p:spPr bwMode="gray">
          <a:xfrm>
            <a:off x="2047050" y="1575208"/>
            <a:ext cx="3173022" cy="55764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71"/>
          <p:cNvSpPr>
            <a:spLocks noChangeArrowheads="1"/>
          </p:cNvSpPr>
          <p:nvPr/>
        </p:nvSpPr>
        <p:spPr bwMode="gray">
          <a:xfrm>
            <a:off x="2047050" y="1414382"/>
            <a:ext cx="3165211" cy="243661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0">
                <a:srgbClr val="FFFFFF">
                  <a:alpha val="70000"/>
                </a:srgbClr>
              </a:gs>
              <a:gs pos="100000">
                <a:srgbClr val="F5B80B">
                  <a:alpha val="70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кислородсодержащие</a:t>
            </a:r>
          </a:p>
        </p:txBody>
      </p:sp>
      <p:sp>
        <p:nvSpPr>
          <p:cNvPr id="37" name="AutoShape 70"/>
          <p:cNvSpPr>
            <a:spLocks noChangeArrowheads="1"/>
          </p:cNvSpPr>
          <p:nvPr/>
        </p:nvSpPr>
        <p:spPr bwMode="gray">
          <a:xfrm>
            <a:off x="5796136" y="1502695"/>
            <a:ext cx="2775295" cy="63016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S, HF,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71"/>
          <p:cNvSpPr>
            <a:spLocks noChangeArrowheads="1"/>
          </p:cNvSpPr>
          <p:nvPr/>
        </p:nvSpPr>
        <p:spPr bwMode="gray">
          <a:xfrm>
            <a:off x="5796136" y="1384363"/>
            <a:ext cx="2775295" cy="243661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0">
                <a:srgbClr val="FFFFFF">
                  <a:alpha val="70000"/>
                </a:srgbClr>
              </a:gs>
              <a:gs pos="100000">
                <a:srgbClr val="F5B80B">
                  <a:alpha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бескислородные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9923" y="896931"/>
            <a:ext cx="233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составу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5776" y="220486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числу атомов водорода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63"/>
          <p:cNvSpPr>
            <a:spLocks noChangeArrowheads="1"/>
          </p:cNvSpPr>
          <p:nvPr/>
        </p:nvSpPr>
        <p:spPr bwMode="gray">
          <a:xfrm>
            <a:off x="6814491" y="2828232"/>
            <a:ext cx="2222005" cy="6727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AsO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gray">
          <a:xfrm>
            <a:off x="3779911" y="2828232"/>
            <a:ext cx="2880321" cy="6727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64"/>
          <p:cNvSpPr>
            <a:spLocks noChangeArrowheads="1"/>
          </p:cNvSpPr>
          <p:nvPr/>
        </p:nvSpPr>
        <p:spPr bwMode="gray">
          <a:xfrm>
            <a:off x="3779911" y="2687516"/>
            <a:ext cx="2880321" cy="261937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50000">
                <a:srgbClr val="D1CBAD"/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двухосновные</a:t>
            </a:r>
          </a:p>
        </p:txBody>
      </p:sp>
      <p:sp>
        <p:nvSpPr>
          <p:cNvPr id="48" name="AutoShape 64"/>
          <p:cNvSpPr>
            <a:spLocks noChangeArrowheads="1"/>
          </p:cNvSpPr>
          <p:nvPr/>
        </p:nvSpPr>
        <p:spPr bwMode="gray">
          <a:xfrm>
            <a:off x="6814491" y="2695361"/>
            <a:ext cx="2222005" cy="261937"/>
          </a:xfrm>
          <a:prstGeom prst="roundRect">
            <a:avLst>
              <a:gd name="adj" fmla="val 44556"/>
            </a:avLst>
          </a:prstGeom>
          <a:gradFill flip="none" rotWithShape="1">
            <a:gsLst>
              <a:gs pos="50000">
                <a:srgbClr val="D1CBAD"/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трехосновные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89923" y="3501008"/>
            <a:ext cx="233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силе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59"/>
          <p:cNvSpPr>
            <a:spLocks noChangeArrowheads="1"/>
          </p:cNvSpPr>
          <p:nvPr/>
        </p:nvSpPr>
        <p:spPr bwMode="gray">
          <a:xfrm>
            <a:off x="3995936" y="3970603"/>
            <a:ext cx="2304256" cy="739899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HF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60"/>
          <p:cNvSpPr>
            <a:spLocks noChangeArrowheads="1"/>
          </p:cNvSpPr>
          <p:nvPr/>
        </p:nvSpPr>
        <p:spPr bwMode="gray">
          <a:xfrm>
            <a:off x="3995936" y="3933056"/>
            <a:ext cx="2304256" cy="288032"/>
          </a:xfrm>
          <a:prstGeom prst="roundRect">
            <a:avLst>
              <a:gd name="adj" fmla="val 445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4BD43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средней силы</a:t>
            </a:r>
          </a:p>
        </p:txBody>
      </p:sp>
      <p:sp>
        <p:nvSpPr>
          <p:cNvPr id="54" name="AutoShape 59"/>
          <p:cNvSpPr>
            <a:spLocks noChangeArrowheads="1"/>
          </p:cNvSpPr>
          <p:nvPr/>
        </p:nvSpPr>
        <p:spPr bwMode="gray">
          <a:xfrm>
            <a:off x="6770071" y="3970603"/>
            <a:ext cx="2304256" cy="739899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17961" dir="2700000" algn="ctr" rotWithShape="0">
              <a:srgbClr val="3333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kern="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S, </a:t>
            </a:r>
            <a:r>
              <a:rPr lang="en-US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AutoShape 60"/>
          <p:cNvSpPr>
            <a:spLocks noChangeArrowheads="1"/>
          </p:cNvSpPr>
          <p:nvPr/>
        </p:nvSpPr>
        <p:spPr bwMode="gray">
          <a:xfrm>
            <a:off x="6770071" y="3963228"/>
            <a:ext cx="2304256" cy="257860"/>
          </a:xfrm>
          <a:prstGeom prst="roundRect">
            <a:avLst>
              <a:gd name="adj" fmla="val 445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4BD43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слабые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27784" y="501317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растворимости в воде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gray">
          <a:xfrm>
            <a:off x="1339067" y="5671640"/>
            <a:ext cx="2294494" cy="853703"/>
          </a:xfrm>
          <a:prstGeom prst="roundRect">
            <a:avLst>
              <a:gd name="adj" fmla="val 5329"/>
            </a:avLst>
          </a:prstGeom>
          <a:solidFill>
            <a:srgbClr val="90A8B0">
              <a:alpha val="50000"/>
            </a:srgbClr>
          </a:solidFill>
          <a:ln w="38100" cmpd="dbl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все кислоты кроме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gray">
          <a:xfrm>
            <a:off x="1305196" y="5671641"/>
            <a:ext cx="2282800" cy="260335"/>
          </a:xfrm>
          <a:prstGeom prst="roundRect">
            <a:avLst>
              <a:gd name="adj" fmla="val 41602"/>
            </a:avLst>
          </a:prstGeom>
          <a:gradFill rotWithShape="1">
            <a:gsLst>
              <a:gs pos="0">
                <a:srgbClr val="90A8B0"/>
              </a:gs>
              <a:gs pos="100000">
                <a:srgbClr val="90A8B0">
                  <a:gamma/>
                  <a:shade val="4705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растворимые</a:t>
            </a:r>
          </a:p>
        </p:txBody>
      </p:sp>
      <p:sp>
        <p:nvSpPr>
          <p:cNvPr id="72" name="AutoShape 3"/>
          <p:cNvSpPr>
            <a:spLocks noChangeArrowheads="1"/>
          </p:cNvSpPr>
          <p:nvPr/>
        </p:nvSpPr>
        <p:spPr bwMode="gray">
          <a:xfrm>
            <a:off x="4369186" y="5671641"/>
            <a:ext cx="2294494" cy="788604"/>
          </a:xfrm>
          <a:prstGeom prst="roundRect">
            <a:avLst>
              <a:gd name="adj" fmla="val 5329"/>
            </a:avLst>
          </a:prstGeom>
          <a:solidFill>
            <a:srgbClr val="90A8B0">
              <a:alpha val="50000"/>
            </a:srgbClr>
          </a:solidFill>
          <a:ln w="38100" cmpd="dbl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AutoShape 5"/>
          <p:cNvSpPr>
            <a:spLocks noChangeArrowheads="1"/>
          </p:cNvSpPr>
          <p:nvPr/>
        </p:nvSpPr>
        <p:spPr bwMode="gray">
          <a:xfrm>
            <a:off x="4335315" y="5671641"/>
            <a:ext cx="2282800" cy="260335"/>
          </a:xfrm>
          <a:prstGeom prst="roundRect">
            <a:avLst>
              <a:gd name="adj" fmla="val 41602"/>
            </a:avLst>
          </a:prstGeom>
          <a:gradFill rotWithShape="1">
            <a:gsLst>
              <a:gs pos="0">
                <a:srgbClr val="90A8B0"/>
              </a:gs>
              <a:gs pos="100000">
                <a:srgbClr val="90A8B0">
                  <a:gamma/>
                  <a:shade val="4705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нерастворимые</a:t>
            </a:r>
          </a:p>
        </p:txBody>
      </p:sp>
    </p:spTree>
    <p:extLst>
      <p:ext uri="{BB962C8B-B14F-4D97-AF65-F5344CB8AC3E}">
        <p14:creationId xmlns:p14="http://schemas.microsoft.com/office/powerpoint/2010/main" val="21003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60" grpId="0" animBg="1"/>
      <p:bldP spid="62" grpId="0" animBg="1"/>
      <p:bldP spid="72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9672" y="169311"/>
            <a:ext cx="7416824" cy="584775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химические свойства кислот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215900" y="1587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38103" y="8367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№1. Действие кислот на индикаторы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02165"/>
              </p:ext>
            </p:extLst>
          </p:nvPr>
        </p:nvGraphicFramePr>
        <p:xfrm>
          <a:off x="1763688" y="1340768"/>
          <a:ext cx="6840759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295"/>
                <a:gridCol w="1731581"/>
                <a:gridCol w="1859503"/>
                <a:gridCol w="1593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 кислоты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Лакмус (синий)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Фенолфталеин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бесцв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Метилоранж (желтый)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55676" y="2492896"/>
            <a:ext cx="680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№2. Взаимодействие кислот с основаниями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5676" y="2896592"/>
            <a:ext cx="720080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Кислота + основание = соль + вода (реакция нейтрализации)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103" y="3501008"/>
            <a:ext cx="725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+ 2NaOH = Na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4957" y="4665398"/>
            <a:ext cx="725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Данная реакция является универсальной, т.к. протекает между любыми кислотами и основаниями.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5107" y="460384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 animBg="1"/>
      <p:bldP spid="10" grpId="0"/>
      <p:bldP spid="1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53697" y="908720"/>
            <a:ext cx="680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№3. Взаимодействие кислот с оксидами металлов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7684" y="1412776"/>
            <a:ext cx="720080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Кислота + оксид металла  = соль + вода 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5517" y="1860793"/>
            <a:ext cx="725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 CuSO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69311"/>
            <a:ext cx="7416824" cy="584775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химические свойства кислот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5517" y="2337160"/>
            <a:ext cx="680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Взаимодействие кислот с металлами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5675" y="2737270"/>
            <a:ext cx="720080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Кислота + металл  = соль + водород 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8886" y="3284984"/>
            <a:ext cx="725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Zn = ZnSO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1412" y="3705645"/>
            <a:ext cx="7602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протекания данной реакции: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ряду напряжений металл должен стоять до водорода.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реакции должна получиться растворимая соль.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Нерастворимые кислоты (кремниевая) с металлами не взаимодействуют).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Концентрированный раствор серной кислоты и раствор азотной кислоты взаимодействуют иначе, поэтому уравнения реакций этих кислот с металлами записывают по другой схеме.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4" grpId="0"/>
      <p:bldP spid="15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edabezvreda.ru/%09http:/www.edabezvreda.ru/upf/edabezvreda_171337331456.png"/>
          <p:cNvSpPr>
            <a:spLocks noChangeAspect="1" noChangeArrowheads="1"/>
          </p:cNvSpPr>
          <p:nvPr/>
        </p:nvSpPr>
        <p:spPr bwMode="auto">
          <a:xfrm>
            <a:off x="215900" y="15875"/>
            <a:ext cx="3962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15517" y="980728"/>
            <a:ext cx="680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Взаимодействие кислот с солями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5675" y="1380838"/>
            <a:ext cx="720080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Кислота + соль  = новая соль + новая кислота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467" y="1980708"/>
            <a:ext cx="725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BaCl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 BaSO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↓ + 2HCl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678" y="3341274"/>
            <a:ext cx="7602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протекания данной реакции: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реакции должен выделяться газ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реакции новая кислота или новая соль должны выпадать в осадок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7783" y="2568497"/>
            <a:ext cx="725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2HNO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 CaCO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+H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O + CO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169311"/>
            <a:ext cx="7416824" cy="584775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химические свойства кислот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интересно!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cid1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32" y="1628800"/>
            <a:ext cx="4933712" cy="32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 descr="http://www.rosconcert.com/ic/lenta.ru:8000/mideast/2002/11/24/factory/pi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63" y="2057468"/>
            <a:ext cx="32366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chemist-man.at.ua/photos/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33" y="1268760"/>
            <a:ext cx="3509275" cy="44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900igr.net/datai/khimija/Kisloty-i-voda/0015-007-HF-Ftorovodorodnaja-kislota-plavikovaja-Plavikovaja-kislota-oblada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68" y="1268760"/>
            <a:ext cx="5749864" cy="42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oldworldpalate.files.wordpress.com/2008/07/kitchen_condiments.jpg?w=216&amp;h=1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72" y="162880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86359"/>
              </p:ext>
            </p:extLst>
          </p:nvPr>
        </p:nvGraphicFramePr>
        <p:xfrm>
          <a:off x="1907704" y="1484784"/>
          <a:ext cx="4464497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594841"/>
                <a:gridCol w="1494337"/>
                <a:gridCol w="1375319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в)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7246" y="169311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98072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Найдите группу формул кислот: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06896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Выберите формулу «третьего лишнего» вещества в каждом ряду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68111"/>
              </p:ext>
            </p:extLst>
          </p:nvPr>
        </p:nvGraphicFramePr>
        <p:xfrm>
          <a:off x="1835696" y="3800223"/>
          <a:ext cx="4464497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594841"/>
                <a:gridCol w="1494337"/>
                <a:gridCol w="137531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б)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92000" y="1393447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HCl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00" y="1393447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SO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4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00" y="1846565"/>
            <a:ext cx="764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HBr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2000" y="1844824"/>
            <a:ext cx="987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HNO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0437" y="1937156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S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0567" y="1393447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NH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0567" y="2482660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HCl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92000" y="2390326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KCl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000" y="2348880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PO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4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5736" y="3717032"/>
            <a:ext cx="764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K</a:t>
            </a:r>
            <a:r>
              <a:rPr lang="en-US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O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2000" y="3717031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HCl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1797" y="3717030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SO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4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95736" y="4335487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HNO</a:t>
            </a:r>
            <a:r>
              <a:rPr lang="en-US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2000" y="4157333"/>
            <a:ext cx="764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en-US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O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00" y="4149080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en-US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CO</a:t>
            </a:r>
            <a:r>
              <a:rPr lang="en-US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endParaRPr lang="ru-RU" sz="2400" b="1" baseline="-25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03750" y="4653136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S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2000" y="4653135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H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SO</a:t>
            </a:r>
            <a:r>
              <a:rPr lang="ru-RU" sz="2400" b="1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4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2000" y="4653136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NaOH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7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8" grpId="0"/>
      <p:bldP spid="22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2068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Даны вещества: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44624"/>
            <a:ext cx="699925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548000" y="6381328"/>
            <a:ext cx="953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5260693" y="1020798"/>
            <a:ext cx="3352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Расположите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в таком порядке, чтобы внизу получилось название индикатора.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8000" y="979200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5175" y="141840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8000" y="187200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8000" y="2329200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8000" y="2775600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8000" y="324000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3693600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8000" y="4154400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8000" y="459720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8000" y="5050800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8000" y="551160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48000" y="594928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5914" y="9807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5914" y="14180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75914" y="18704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5914" y="232921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914" y="323850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75914" y="27768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5914" y="36937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75914" y="41553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5914" y="459801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5914" y="505014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5914" y="551181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75914" y="597347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75914" y="6396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" grpId="0"/>
      <p:bldP spid="9" grpId="0"/>
      <p:bldP spid="18" grpId="0"/>
      <p:bldP spid="19" grpId="0"/>
      <p:bldP spid="21" grpId="0"/>
      <p:bldP spid="23" grpId="0"/>
      <p:bldP spid="31" grpId="0"/>
      <p:bldP spid="33" grpId="0"/>
      <p:bldP spid="36" grpId="0"/>
      <p:bldP spid="37" grpId="0"/>
      <p:bldP spid="39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1797" y="1446627"/>
            <a:ext cx="8496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1pPr>
            <a:lvl2pPr marL="742950" indent="-28575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2pPr>
            <a:lvl3pPr marL="1143000" indent="-22860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3pPr>
            <a:lvl4pPr marL="1600200" indent="-22860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4pPr>
            <a:lvl5pPr marL="2057400" indent="-22860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i="1" dirty="0">
                <a:solidFill>
                  <a:srgbClr val="CC0066"/>
                </a:solidFill>
                <a:latin typeface="Times New Roman" pitchFamily="18" charset="0"/>
              </a:rPr>
              <a:t>Домашнее задание: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i="1" dirty="0"/>
              <a:t>§ </a:t>
            </a:r>
            <a:r>
              <a:rPr lang="ru-RU" sz="3200" i="1" dirty="0" smtClean="0"/>
              <a:t>32 упр. 2, 7 ,8</a:t>
            </a:r>
            <a:endParaRPr lang="ru-RU" sz="3200" i="1" dirty="0"/>
          </a:p>
          <a:p>
            <a:pPr algn="ctr" eaLnBrk="1" hangingPunct="1">
              <a:spcBef>
                <a:spcPct val="50000"/>
              </a:spcBef>
            </a:pPr>
            <a:r>
              <a:rPr lang="ru-RU" sz="3200" b="1" i="1" dirty="0">
                <a:solidFill>
                  <a:srgbClr val="3333CC"/>
                </a:solidFill>
                <a:latin typeface="Times New Roman" pitchFamily="18" charset="0"/>
              </a:rPr>
              <a:t> подготовиться к химическому диктанту</a:t>
            </a:r>
            <a:endParaRPr lang="ru-RU" sz="3200" b="1" i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9" name="Picture 5" descr="J02872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97" y="367127"/>
            <a:ext cx="1300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02872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67486"/>
            <a:ext cx="839788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J01993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15573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J0284133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47" y="3967577"/>
            <a:ext cx="1047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31640" y="1446627"/>
            <a:ext cx="734481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1pPr>
            <a:lvl2pPr marL="742950" indent="-28575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2pPr>
            <a:lvl3pPr marL="1143000" indent="-22860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3pPr>
            <a:lvl4pPr marL="1600200" indent="-22860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4pPr>
            <a:lvl5pPr marL="2057400" indent="-228600" eaLnBrk="0" hangingPunct="0">
              <a:defRPr sz="5400">
                <a:solidFill>
                  <a:srgbClr val="0033CC"/>
                </a:solidFill>
                <a:latin typeface="Amaz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33CC"/>
                </a:solidFill>
                <a:latin typeface="Amaz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i="1" dirty="0">
                <a:solidFill>
                  <a:srgbClr val="CC0066"/>
                </a:solidFill>
                <a:latin typeface="Times New Roman" pitchFamily="18" charset="0"/>
              </a:rPr>
              <a:t>Р</a:t>
            </a:r>
            <a:r>
              <a:rPr lang="ru-RU" sz="3600" b="1" i="1" dirty="0" smtClean="0">
                <a:solidFill>
                  <a:srgbClr val="CC0066"/>
                </a:solidFill>
                <a:latin typeface="Times New Roman" pitchFamily="18" charset="0"/>
              </a:rPr>
              <a:t>ефлексия</a:t>
            </a:r>
            <a:endParaRPr lang="ru-RU" sz="3600" b="1" i="1" dirty="0">
              <a:solidFill>
                <a:srgbClr val="CC0066"/>
              </a:solidFill>
              <a:latin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smtClean="0">
                <a:solidFill>
                  <a:srgbClr val="FF00FF"/>
                </a:solidFill>
                <a:latin typeface="Times New Roman"/>
                <a:ea typeface="Times New Roman"/>
              </a:rPr>
              <a:t>    Сегодня </a:t>
            </a:r>
            <a:r>
              <a:rPr lang="ru-RU" sz="2800" dirty="0">
                <a:solidFill>
                  <a:srgbClr val="FF00FF"/>
                </a:solidFill>
                <a:latin typeface="Times New Roman"/>
                <a:ea typeface="Times New Roman"/>
              </a:rPr>
              <a:t>на уроке я: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1. Научился…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2. Мне показалось важным…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3. Я понял, что…                              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4. Я почувствовал, что…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     </a:t>
            </a:r>
            <a:r>
              <a:rPr lang="ru-RU" sz="2800" dirty="0">
                <a:solidFill>
                  <a:srgbClr val="FF00FF"/>
                </a:solidFill>
                <a:latin typeface="Times New Roman"/>
                <a:ea typeface="Times New Roman"/>
              </a:rPr>
              <a:t>Своей работой на уроке я: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1.Доволен…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2. Не совсем доволен…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3. Я не доволен, потому что…</a:t>
            </a:r>
          </a:p>
          <a:p>
            <a:pPr eaLnBrk="1" hangingPunct="1">
              <a:spcBef>
                <a:spcPct val="50000"/>
              </a:spcBef>
            </a:pPr>
            <a:endParaRPr lang="ru-RU" sz="3200" i="1" dirty="0"/>
          </a:p>
        </p:txBody>
      </p:sp>
      <p:pic>
        <p:nvPicPr>
          <p:cNvPr id="9" name="Picture 5" descr="J02872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97" y="367127"/>
            <a:ext cx="1300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J0284133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47" y="3967577"/>
            <a:ext cx="1047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2330" y="258958"/>
            <a:ext cx="7786935" cy="1384995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букв правильных ответов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название класса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401" y="19888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  С   Т   Ы   Л   К   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lenagold.ru/fon/clipart/s/simb/znak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39" y="2672394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9413" y="472514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  И   С   Л   О   Т   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15816" y="1556792"/>
            <a:ext cx="5832475" cy="2592288"/>
          </a:xfrm>
        </p:spPr>
        <p:txBody>
          <a:bodyPr/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КИСЛОТЫ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851650" cy="720725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835696" y="1988840"/>
            <a:ext cx="6923087" cy="3239566"/>
          </a:xfrm>
        </p:spPr>
        <p:txBody>
          <a:bodyPr/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Сформировать понятие о кислотах.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Рассмотреть состав, название, классификацию кислот.</a:t>
            </a:r>
          </a:p>
          <a:p>
            <a:pPr lvl="0"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представителями неорганических кислот.</a:t>
            </a:r>
          </a:p>
          <a:p>
            <a:pPr lvl="0"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химические свойства кислот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ome-edu.ru/user/f/00000549/chemistry/picture/k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88" y="1268760"/>
            <a:ext cx="650472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://www.home-edu.ru/user/f/00000549/chemistry/picture/k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88" y="1021026"/>
            <a:ext cx="7029354" cy="47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 descr="Извержение вулканов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69" y="908720"/>
            <a:ext cx="7344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37246" y="169311"/>
            <a:ext cx="6347465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Кислоты вокруг нас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347465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Кислоты вокруг нас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home-edu.ru/user/f/00000549/chemistry/picture/k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69" y="1340768"/>
            <a:ext cx="5857200" cy="41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zverki.org/wp-content/uploads/2012/11/morskie-ylitk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49" y="1196752"/>
            <a:ext cx="6196935" cy="49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347465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Кислоты вокруг нас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www.hohmodrom.ru/upload/6427/projimg/72968/hohmodrom_muhomor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6752"/>
            <a:ext cx="6411416" cy="48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37246" y="169311"/>
            <a:ext cx="6347465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466EEC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Кислоты вокруг нас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school18.ru/uploads/posts/2013-02/1359731251_tb_h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3" y="5549193"/>
            <a:ext cx="1459823" cy="13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канирование0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975503"/>
            <a:ext cx="5616624" cy="52280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688</TotalTime>
  <Words>1002</Words>
  <Application>Microsoft Office PowerPoint</Application>
  <PresentationFormat>Экран (4:3)</PresentationFormat>
  <Paragraphs>318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Himia</vt:lpstr>
      <vt:lpstr>Презентация PowerPoint</vt:lpstr>
      <vt:lpstr>Презентация PowerPoint</vt:lpstr>
      <vt:lpstr>Презентация PowerPoint</vt:lpstr>
      <vt:lpstr>КИСЛОТЫ</vt:lpstr>
      <vt:lpstr>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Кислоты </vt:lpstr>
      <vt:lpstr>X</vt:lpstr>
      <vt:lpstr>Подчеркните кислотный остаток в молекулах кислот</vt:lpstr>
      <vt:lpstr>Определите валентность кислотных остатков</vt:lpstr>
      <vt:lpstr>Составьте формулы кислот по известным кислотным остаткам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АРИЙ</dc:creator>
  <dc:description>http://propowerpoint.ru - Бесплатные шаблоны для презентаций. Полезные советы и уроки  PowerPoint .</dc:description>
  <cp:lastModifiedBy>User</cp:lastModifiedBy>
  <cp:revision>60</cp:revision>
  <dcterms:created xsi:type="dcterms:W3CDTF">2013-08-17T11:52:01Z</dcterms:created>
  <dcterms:modified xsi:type="dcterms:W3CDTF">2017-01-17T18:41:05Z</dcterms:modified>
</cp:coreProperties>
</file>