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7" r:id="rId2"/>
    <p:sldId id="258" r:id="rId3"/>
    <p:sldId id="256" r:id="rId4"/>
    <p:sldId id="259" r:id="rId5"/>
    <p:sldId id="260" r:id="rId6"/>
    <p:sldId id="261" r:id="rId7"/>
    <p:sldId id="262" r:id="rId8"/>
    <p:sldId id="281" r:id="rId9"/>
    <p:sldId id="263" r:id="rId10"/>
    <p:sldId id="264" r:id="rId11"/>
    <p:sldId id="265" r:id="rId12"/>
    <p:sldId id="283" r:id="rId13"/>
    <p:sldId id="266" r:id="rId14"/>
    <p:sldId id="267" r:id="rId15"/>
    <p:sldId id="272" r:id="rId16"/>
    <p:sldId id="268" r:id="rId17"/>
    <p:sldId id="269" r:id="rId18"/>
    <p:sldId id="270" r:id="rId19"/>
    <p:sldId id="288" r:id="rId20"/>
    <p:sldId id="284" r:id="rId21"/>
    <p:sldId id="274" r:id="rId22"/>
    <p:sldId id="271" r:id="rId23"/>
    <p:sldId id="273" r:id="rId24"/>
    <p:sldId id="279" r:id="rId25"/>
    <p:sldId id="275" r:id="rId26"/>
    <p:sldId id="276" r:id="rId27"/>
    <p:sldId id="278" r:id="rId28"/>
    <p:sldId id="277" r:id="rId29"/>
    <p:sldId id="285" r:id="rId30"/>
    <p:sldId id="286" r:id="rId31"/>
    <p:sldId id="287" r:id="rId3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0902D"/>
    <a:srgbClr val="008000"/>
    <a:srgbClr val="1A9629"/>
    <a:srgbClr val="372F25"/>
    <a:srgbClr val="ACA917"/>
    <a:srgbClr val="4D0E03"/>
    <a:srgbClr val="7F4F3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6" d="100"/>
          <a:sy n="66" d="100"/>
        </p:scale>
        <p:origin x="-1422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09601"/>
            <a:ext cx="7772400" cy="4267200"/>
          </a:xfrm>
        </p:spPr>
        <p:txBody>
          <a:bodyPr anchor="b">
            <a:noAutofit/>
          </a:bodyPr>
          <a:lstStyle>
            <a:lvl1pPr>
              <a:lnSpc>
                <a:spcPct val="100000"/>
              </a:lnSpc>
              <a:defRPr sz="8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953000"/>
            <a:ext cx="6400800" cy="12192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17.01.2017</a:t>
            </a:fld>
            <a:endParaRPr lang="ru-RU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17.01.2017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17.01.2017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17.01.2017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371600"/>
            <a:ext cx="7772400" cy="2505075"/>
          </a:xfrm>
        </p:spPr>
        <p:txBody>
          <a:bodyPr anchor="b"/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800" kern="12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068763"/>
            <a:ext cx="7772400" cy="11318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17.01.2017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7" name="Oval 6"/>
          <p:cNvSpPr/>
          <p:nvPr/>
        </p:nvSpPr>
        <p:spPr>
          <a:xfrm>
            <a:off x="4495800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4695825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4296728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17.01.2017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65760" y="1600200"/>
            <a:ext cx="4041648" cy="452628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4040188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1600200"/>
            <a:ext cx="4041775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17.01.2017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457200" y="2212848"/>
            <a:ext cx="4041648" cy="391363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72584" y="2212848"/>
            <a:ext cx="4041648" cy="391318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17.01.2017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17.01.2017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7087" y="266700"/>
            <a:ext cx="3008313" cy="209550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>
                <a:effectLst>
                  <a:outerShdw blurRad="50800" dist="25400" dir="5400000" algn="t" rotWithShape="0">
                    <a:prstClr val="black">
                      <a:alpha val="25000"/>
                    </a:prst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9137" y="273050"/>
            <a:ext cx="4995863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07087" y="2438400"/>
            <a:ext cx="3008313" cy="3687763"/>
          </a:xfrm>
        </p:spPr>
        <p:txBody>
          <a:bodyPr>
            <a:normAutofit/>
          </a:bodyPr>
          <a:lstStyle>
            <a:lvl1pPr marL="0" indent="0" algn="ctr">
              <a:lnSpc>
                <a:spcPct val="125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17.01.2017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228600"/>
            <a:ext cx="5711824" cy="89535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08126" y="1143000"/>
            <a:ext cx="6054724" cy="4541044"/>
          </a:xfrm>
          <a:ln w="76200">
            <a:solidFill>
              <a:schemeClr val="bg1"/>
            </a:solidFill>
          </a:ln>
          <a:effectLst>
            <a:outerShdw blurRad="88900" dist="50800" dir="5400000" algn="ctr" rotWithShape="0">
              <a:srgbClr val="000000">
                <a:alpha val="25000"/>
              </a:srgbClr>
            </a:outerShdw>
          </a:effectLst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6" y="5810250"/>
            <a:ext cx="5711824" cy="533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17.01.2017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600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63347" y="6356350"/>
            <a:ext cx="2085975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B4C71EC6-210F-42DE-9C53-41977AD35B3D}" type="datetimeFigureOut">
              <a:rPr lang="ru-RU" smtClean="0"/>
              <a:t>17.01.2017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59165" y="6356350"/>
            <a:ext cx="2847975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43278" y="6356350"/>
            <a:ext cx="561975" cy="365125"/>
          </a:xfrm>
          <a:prstGeom prst="rect">
            <a:avLst/>
          </a:prstGeom>
        </p:spPr>
        <p:txBody>
          <a:bodyPr vert="horz" lIns="27432" tIns="45720" rIns="4572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7" name="Oval 6"/>
          <p:cNvSpPr/>
          <p:nvPr/>
        </p:nvSpPr>
        <p:spPr>
          <a:xfrm>
            <a:off x="8457760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Oval 7"/>
          <p:cNvSpPr/>
          <p:nvPr/>
        </p:nvSpPr>
        <p:spPr>
          <a:xfrm>
            <a:off x="569119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lnSpc>
          <a:spcPts val="5800"/>
        </a:lnSpc>
        <a:spcBef>
          <a:spcPct val="0"/>
        </a:spcBef>
        <a:buNone/>
        <a:defRPr sz="5400" kern="1200">
          <a:solidFill>
            <a:schemeClr val="tx2"/>
          </a:solidFill>
          <a:effectLst>
            <a:outerShdw blurRad="63500" dist="38100" dir="5400000" algn="t" rotWithShape="0">
              <a:prstClr val="black">
                <a:alpha val="25000"/>
              </a:prstClr>
            </a:outerShdw>
          </a:effectLst>
          <a:latin typeface="+mn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gi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32656"/>
            <a:ext cx="8229600" cy="1267544"/>
          </a:xfrm>
        </p:spPr>
        <p:txBody>
          <a:bodyPr/>
          <a:lstStyle/>
          <a:p>
            <a:r>
              <a:rPr lang="ru-RU" sz="4000" b="1" dirty="0" smtClean="0"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Урок литературного чтения</a:t>
            </a:r>
            <a:br>
              <a:rPr lang="ru-RU" sz="4000" b="1" dirty="0" smtClean="0"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4000" b="1" dirty="0" smtClean="0"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 в 4 классе</a:t>
            </a:r>
            <a:endParaRPr lang="ru-RU" sz="4000" b="1" dirty="0">
              <a:solidFill>
                <a:srgbClr val="FF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Объект 3" descr="ГДЗ по литературному чтению 4 класс Ефросинина учебник 1, 2 часть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334056"/>
            <a:ext cx="1905000" cy="2578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 descr="Ефросинина. Литературное чтение. 4 кл. Рабочая тетрадь. В 2-х ч. (Комплект) (ФГОС)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369" y="2420888"/>
            <a:ext cx="1658620" cy="216916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Прямоугольник 2"/>
          <p:cNvSpPr/>
          <p:nvPr/>
        </p:nvSpPr>
        <p:spPr>
          <a:xfrm>
            <a:off x="4067369" y="4941168"/>
            <a:ext cx="4704685" cy="1015663"/>
          </a:xfrm>
          <a:prstGeom prst="rect">
            <a:avLst/>
          </a:prstGeom>
          <a:noFill/>
          <a:ln>
            <a:noFill/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000" cap="none" spc="0" dirty="0" smtClean="0">
                <a:ln w="17780" cmpd="sng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Учитель: </a:t>
            </a:r>
            <a:r>
              <a:rPr lang="ru-RU" sz="2000" cap="none" spc="0" dirty="0" err="1" smtClean="0">
                <a:ln w="17780" cmpd="sng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Баукина</a:t>
            </a:r>
            <a:r>
              <a:rPr lang="ru-RU" sz="2000" cap="none" spc="0" dirty="0" smtClean="0">
                <a:ln w="17780" cmpd="sng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 Юлия Александровна,</a:t>
            </a:r>
          </a:p>
          <a:p>
            <a:pPr algn="ctr"/>
            <a:r>
              <a:rPr lang="ru-RU" sz="2000" dirty="0" smtClean="0">
                <a:ln w="17780" cmpd="sng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Московская область, г. о. Электросталь,</a:t>
            </a:r>
          </a:p>
          <a:p>
            <a:pPr algn="ctr"/>
            <a:r>
              <a:rPr lang="ru-RU" sz="2000" cap="none" spc="0" dirty="0" smtClean="0">
                <a:ln w="17780" cmpd="sng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МОУ «Гимназия 17»</a:t>
            </a:r>
            <a:endParaRPr lang="ru-RU" sz="2000" cap="none" spc="0" dirty="0">
              <a:ln w="17780" cmpd="sng">
                <a:solidFill>
                  <a:schemeClr val="tx1"/>
                </a:solidFill>
                <a:prstDash val="solid"/>
                <a:miter lim="800000"/>
              </a:ln>
              <a:solidFill>
                <a:srgbClr val="00B0F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737514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379512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pic>
        <p:nvPicPr>
          <p:cNvPr id="8" name="Объект 7" descr="Белый лебедь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889784" y="3308134"/>
            <a:ext cx="1903615" cy="1155469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Прямоугольник 5"/>
          <p:cNvSpPr/>
          <p:nvPr/>
        </p:nvSpPr>
        <p:spPr>
          <a:xfrm>
            <a:off x="549456" y="1052735"/>
            <a:ext cx="6887527" cy="107721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200" b="1" i="1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Колеблет</a:t>
            </a:r>
            <a:r>
              <a:rPr lang="ru-RU" sz="3200" b="1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– заставляет волноваться </a:t>
            </a:r>
          </a:p>
          <a:p>
            <a:pPr algn="ctr"/>
            <a:r>
              <a:rPr lang="ru-RU" sz="3200" b="1" dirty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п</a:t>
            </a:r>
            <a:r>
              <a:rPr lang="ru-RU" sz="3200" b="1" cap="none" spc="0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оверхность воды</a:t>
            </a:r>
            <a:endParaRPr lang="ru-RU" sz="3200" b="1" cap="none" spc="0" dirty="0">
              <a:ln w="1905"/>
              <a:solidFill>
                <a:srgbClr val="00206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15484" y="2738852"/>
            <a:ext cx="7643439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200" b="1" i="1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  Изваяние</a:t>
            </a:r>
            <a:r>
              <a:rPr lang="ru-RU" sz="3200" b="1" i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– скульптурное изображение</a:t>
            </a:r>
            <a:endParaRPr lang="ru-RU" sz="3200" b="1" cap="none" spc="0" dirty="0">
              <a:ln w="1905"/>
              <a:solidFill>
                <a:srgbClr val="00206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95536" y="4437112"/>
            <a:ext cx="6312690" cy="107721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200" b="1" i="1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Перламутровый</a:t>
            </a:r>
            <a:r>
              <a:rPr lang="ru-RU" sz="3200" b="1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-</a:t>
            </a:r>
            <a:r>
              <a:rPr lang="ru-RU" sz="3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переливчатый, </a:t>
            </a:r>
          </a:p>
          <a:p>
            <a:pPr algn="ctr"/>
            <a:r>
              <a:rPr lang="ru-RU" sz="3200" b="1" dirty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с</a:t>
            </a:r>
            <a:r>
              <a:rPr lang="ru-RU" sz="3200" b="1" cap="none" spc="0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еребристо-розовый</a:t>
            </a:r>
            <a:endParaRPr lang="ru-RU" sz="3200" b="1" cap="none" spc="0" dirty="0">
              <a:ln w="1905"/>
              <a:solidFill>
                <a:srgbClr val="00206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143896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379512"/>
          </a:xfrm>
        </p:spPr>
        <p:txBody>
          <a:bodyPr>
            <a:normAutofit fontScale="90000"/>
          </a:bodyPr>
          <a:lstStyle/>
          <a:p>
            <a:endParaRPr lang="ru-RU"/>
          </a:p>
        </p:txBody>
      </p:sp>
      <p:pic>
        <p:nvPicPr>
          <p:cNvPr id="6" name="Объект 5" descr="Скачать лира музыкальный инструмент картинки и фото на телефон бесплатно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304" y="2861053"/>
            <a:ext cx="1213098" cy="1055966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Прямоугольник 3"/>
          <p:cNvSpPr/>
          <p:nvPr/>
        </p:nvSpPr>
        <p:spPr>
          <a:xfrm>
            <a:off x="559106" y="836712"/>
            <a:ext cx="7954678" cy="107721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200" b="1" i="1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Громоздить </a:t>
            </a:r>
            <a:r>
              <a:rPr lang="ru-RU" sz="3200" b="1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-</a:t>
            </a:r>
            <a:r>
              <a:rPr lang="ru-RU" sz="3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беспорядочно класть много </a:t>
            </a:r>
          </a:p>
          <a:p>
            <a:pPr algn="ctr"/>
            <a:r>
              <a:rPr lang="ru-RU" sz="3200" b="1" cap="none" spc="0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предметов</a:t>
            </a:r>
            <a:endParaRPr lang="ru-RU" sz="3200" b="1" cap="none" spc="0" dirty="0">
              <a:ln w="1905"/>
              <a:solidFill>
                <a:srgbClr val="00206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53373" y="2204864"/>
            <a:ext cx="8339975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200" b="1" i="1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Лира </a:t>
            </a:r>
            <a:r>
              <a:rPr lang="ru-RU" sz="3200" b="1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-</a:t>
            </a:r>
            <a:r>
              <a:rPr lang="ru-RU" sz="3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струнный музыкальный инструмент</a:t>
            </a:r>
            <a:endParaRPr lang="ru-RU" sz="3200" b="1" cap="none" spc="0" dirty="0">
              <a:ln w="1905"/>
              <a:solidFill>
                <a:srgbClr val="00206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53373" y="3205074"/>
            <a:ext cx="5070234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200" b="1" i="1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Мерцают </a:t>
            </a:r>
            <a:r>
              <a:rPr lang="ru-RU" sz="3200" b="1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- слабо светятся</a:t>
            </a:r>
            <a:endParaRPr lang="ru-RU" sz="3200" b="1" cap="none" spc="0" dirty="0">
              <a:ln w="1905"/>
              <a:solidFill>
                <a:srgbClr val="00206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85917" y="4005064"/>
            <a:ext cx="835282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i="1" dirty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Аметист</a:t>
            </a:r>
            <a:r>
              <a:rPr lang="ru-RU" sz="32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– драгоценный </a:t>
            </a:r>
            <a:r>
              <a:rPr lang="ru-RU" sz="3200" b="1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камень</a:t>
            </a:r>
          </a:p>
          <a:p>
            <a:r>
              <a:rPr lang="ru-RU" sz="3200" b="1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фиолетового</a:t>
            </a:r>
            <a:endParaRPr lang="ru-RU" sz="3200" b="1" dirty="0">
              <a:ln w="1905"/>
              <a:solidFill>
                <a:srgbClr val="00206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  <a:p>
            <a:r>
              <a:rPr lang="ru-RU" sz="3200" b="1" dirty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или голубого цвета</a:t>
            </a:r>
          </a:p>
        </p:txBody>
      </p:sp>
      <p:pic>
        <p:nvPicPr>
          <p:cNvPr id="8" name="Рисунок 7" descr="схемы огранки камней Мир схем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3607" y="4789894"/>
            <a:ext cx="1496665" cy="123139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6360137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188640"/>
            <a:ext cx="8229600" cy="619472"/>
          </a:xfrm>
        </p:spPr>
        <p:txBody>
          <a:bodyPr/>
          <a:lstStyle/>
          <a:p>
            <a:r>
              <a:rPr lang="ru-RU" sz="3200" b="1" dirty="0" smtClean="0">
                <a:solidFill>
                  <a:srgbClr val="20902D"/>
                </a:solidFill>
                <a:effectLst/>
                <a:latin typeface="Times New Roman" pitchFamily="18" charset="0"/>
                <a:cs typeface="Times New Roman" pitchFamily="18" charset="0"/>
              </a:rPr>
              <a:t>Николай Алексеевич Заболоцкий</a:t>
            </a:r>
            <a:endParaRPr lang="ru-RU" sz="3200" b="1" dirty="0">
              <a:solidFill>
                <a:srgbClr val="20902D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Объект 4" descr="Кадр дня &quot;Лимпопо&quot; - Зоопарк &quot;Лимпопо&quot; г. Нижний Новгород - Нижегородский зоопарк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216836" y="1556792"/>
            <a:ext cx="6793190" cy="4525963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Прямоугольник 3"/>
          <p:cNvSpPr/>
          <p:nvPr/>
        </p:nvSpPr>
        <p:spPr>
          <a:xfrm>
            <a:off x="2637961" y="777478"/>
            <a:ext cx="3962367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200" b="1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«Лебедь в зоопарке»</a:t>
            </a:r>
            <a:endParaRPr lang="ru-RU" sz="3200" b="1" cap="none" spc="0" dirty="0">
              <a:ln w="1905"/>
              <a:solidFill>
                <a:srgbClr val="00206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44983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648072"/>
          </a:xfrm>
        </p:spPr>
        <p:txBody>
          <a:bodyPr/>
          <a:lstStyle/>
          <a:p>
            <a:r>
              <a:rPr lang="ru-RU" sz="3600" b="1" dirty="0" smtClean="0"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Моделируем обложку</a:t>
            </a:r>
            <a:endParaRPr lang="ru-RU" sz="3600" b="1" dirty="0">
              <a:solidFill>
                <a:srgbClr val="FF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123728" y="1124744"/>
            <a:ext cx="4464496" cy="4620797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00800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613471" y="1844824"/>
            <a:ext cx="3314177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200" b="1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Н.А. Заболоцкий</a:t>
            </a:r>
            <a:endParaRPr lang="ru-RU" sz="3200" b="1" cap="none" spc="0" dirty="0">
              <a:ln w="1905"/>
              <a:solidFill>
                <a:srgbClr val="00206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292675" y="5013176"/>
            <a:ext cx="3962367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200" b="1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«Лебедь в зоопарке»</a:t>
            </a:r>
            <a:endParaRPr lang="ru-RU" sz="3200" b="1" cap="none" spc="0" dirty="0">
              <a:ln w="1905"/>
              <a:solidFill>
                <a:srgbClr val="00206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Овал 6"/>
          <p:cNvSpPr/>
          <p:nvPr/>
        </p:nvSpPr>
        <p:spPr>
          <a:xfrm>
            <a:off x="3563888" y="2708920"/>
            <a:ext cx="1440159" cy="144016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008000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823962" y="2787869"/>
            <a:ext cx="89319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600" b="1" dirty="0">
                <a:ln w="1905"/>
                <a:solidFill>
                  <a:schemeClr val="accent2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к</a:t>
            </a:r>
            <a:r>
              <a:rPr lang="ru-RU" sz="3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sz="5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sz="3600" b="1" dirty="0" smtClean="0">
                <a:ln w="1905"/>
                <a:solidFill>
                  <a:srgbClr val="1A9629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з</a:t>
            </a:r>
            <a:endParaRPr lang="ru-RU" sz="3600" b="1" cap="none" spc="0" dirty="0">
              <a:ln w="1905"/>
              <a:solidFill>
                <a:srgbClr val="1A9629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7615360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 animBg="1"/>
      <p:bldP spid="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76672"/>
            <a:ext cx="8229600" cy="720080"/>
          </a:xfrm>
        </p:spPr>
        <p:txBody>
          <a:bodyPr>
            <a:no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Композиция стихотворения</a:t>
            </a:r>
            <a:endParaRPr lang="ru-RU" sz="3200" b="1" dirty="0">
              <a:solidFill>
                <a:srgbClr val="FF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1. Описание </a:t>
            </a:r>
            <a:r>
              <a:rPr lang="ru-RU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лебеди (1 – 4 строфа)</a:t>
            </a:r>
          </a:p>
          <a:p>
            <a:pPr marL="0" indent="0">
              <a:buNone/>
            </a:pPr>
            <a:r>
              <a:rPr lang="ru-RU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2. Город</a:t>
            </a:r>
            <a:r>
              <a:rPr lang="ru-RU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зоопарк </a:t>
            </a:r>
            <a:r>
              <a:rPr lang="ru-RU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(</a:t>
            </a:r>
            <a:r>
              <a:rPr lang="ru-RU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5 -7 строфа)</a:t>
            </a:r>
          </a:p>
          <a:p>
            <a:pPr marL="0" indent="0">
              <a:buNone/>
            </a:pPr>
            <a:r>
              <a:rPr lang="ru-RU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3. «Диво </a:t>
            </a:r>
            <a:r>
              <a:rPr lang="ru-RU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поёт о счастье весны» </a:t>
            </a:r>
            <a:r>
              <a:rPr lang="ru-RU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0" indent="0">
              <a:buNone/>
            </a:pPr>
            <a:r>
              <a:rPr lang="ru-RU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(</a:t>
            </a:r>
            <a:r>
              <a:rPr lang="ru-RU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8 строфа)</a:t>
            </a:r>
          </a:p>
          <a:p>
            <a:pPr marL="0" indent="0">
              <a:buNone/>
            </a:pP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1" descr="C:\Users\Админ\Desktop\арт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304" y="236665"/>
            <a:ext cx="1662112" cy="1176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054082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008112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О чём говорит название?</a:t>
            </a:r>
            <a:endParaRPr lang="ru-RU" sz="3200" b="1" dirty="0">
              <a:solidFill>
                <a:srgbClr val="FF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4612" y="1628800"/>
            <a:ext cx="8229600" cy="4525963"/>
          </a:xfrm>
        </p:spPr>
        <p:txBody>
          <a:bodyPr/>
          <a:lstStyle/>
          <a:p>
            <a:pPr marL="0" indent="0">
              <a:buNone/>
            </a:pPr>
            <a:endParaRPr lang="ru-RU" dirty="0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251520" y="1916832"/>
            <a:ext cx="3816424" cy="2952328"/>
          </a:xfrm>
          <a:prstGeom prst="round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5076056" y="1916832"/>
            <a:ext cx="3888432" cy="2952328"/>
          </a:xfrm>
          <a:prstGeom prst="roundRect">
            <a:avLst/>
          </a:prstGeom>
          <a:solidFill>
            <a:schemeClr val="bg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981621" y="2708920"/>
            <a:ext cx="235622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1905"/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Лебедь</a:t>
            </a:r>
            <a:endParaRPr lang="ru-RU" sz="5400" b="1" cap="none" spc="0" dirty="0">
              <a:ln w="1905"/>
              <a:solidFill>
                <a:srgbClr val="FFFF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5258571" y="2708920"/>
            <a:ext cx="352340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>
                <a:ln w="1905"/>
                <a:solidFill>
                  <a:srgbClr val="4D0E03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в</a:t>
            </a:r>
            <a:r>
              <a:rPr lang="ru-RU" sz="5400" b="1" dirty="0" smtClean="0">
                <a:ln w="1905"/>
                <a:solidFill>
                  <a:srgbClr val="4D0E03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зоопарке</a:t>
            </a:r>
            <a:endParaRPr lang="ru-RU" sz="5400" b="1" cap="none" spc="0" dirty="0">
              <a:ln w="1905"/>
              <a:solidFill>
                <a:srgbClr val="4D0E03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378419" y="5013176"/>
            <a:ext cx="6129627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2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Противопоставление (антитеза)</a:t>
            </a:r>
            <a:endParaRPr lang="ru-RU" sz="3200" b="1" cap="none" spc="0" dirty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695806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576064"/>
          </a:xfrm>
        </p:spPr>
        <p:txBody>
          <a:bodyPr>
            <a:no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1 часть</a:t>
            </a:r>
            <a:endParaRPr lang="ru-RU" sz="3200" b="1" dirty="0">
              <a:solidFill>
                <a:srgbClr val="FF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1268760"/>
            <a:ext cx="86868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Как автор называет плывущую  лебедь?</a:t>
            </a:r>
          </a:p>
          <a:p>
            <a:pPr marL="0" indent="0">
              <a:buNone/>
            </a:pPr>
            <a:r>
              <a:rPr lang="ru-RU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Красавица, дева, дикарка, </a:t>
            </a:r>
          </a:p>
          <a:p>
            <a:pPr marL="0" indent="0">
              <a:buNone/>
            </a:pPr>
            <a:r>
              <a:rPr lang="ru-RU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белоснежное диво,</a:t>
            </a:r>
          </a:p>
          <a:p>
            <a:pPr marL="0" indent="0">
              <a:buNone/>
            </a:pPr>
            <a:r>
              <a:rPr lang="ru-RU" sz="3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ж</a:t>
            </a:r>
            <a:r>
              <a:rPr lang="ru-RU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ивотное, полное грёз.</a:t>
            </a:r>
            <a:endParaRPr lang="ru-RU" sz="36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При попытке спасти лебедя в Бельгии погибли два водолаза - 10 Мая 2014 - Газета &quot;Наша Шумиха&quot;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2348880"/>
            <a:ext cx="2019935" cy="151574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1196323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648072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Средства художественной выразительности</a:t>
            </a:r>
            <a:endParaRPr lang="ru-RU" sz="3200" b="1" dirty="0">
              <a:solidFill>
                <a:srgbClr val="FF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481506" y="1556792"/>
            <a:ext cx="1933543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600" b="1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эпитеты</a:t>
            </a:r>
            <a:endParaRPr lang="ru-RU" sz="3600" b="1" cap="none" spc="0" dirty="0">
              <a:ln w="1905"/>
              <a:solidFill>
                <a:srgbClr val="C0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25607" y="2203123"/>
            <a:ext cx="4460003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ru-RU" sz="3600" b="1" dirty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б</a:t>
            </a:r>
            <a:r>
              <a:rPr lang="ru-RU" sz="3600" b="1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елоснежное диво</a:t>
            </a:r>
          </a:p>
          <a:p>
            <a:pPr algn="ctr"/>
            <a:r>
              <a:rPr lang="ru-RU" sz="3600" b="1" dirty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г</a:t>
            </a:r>
            <a:r>
              <a:rPr lang="ru-RU" sz="3600" b="1" cap="none" spc="0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оловка шелковиста</a:t>
            </a:r>
          </a:p>
          <a:p>
            <a:r>
              <a:rPr lang="ru-RU" sz="3600" b="1" dirty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д</a:t>
            </a:r>
            <a:r>
              <a:rPr lang="ru-RU" sz="3600" b="1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ивные аметисты</a:t>
            </a:r>
            <a:endParaRPr lang="ru-RU" sz="3600" b="1" cap="none" spc="0" dirty="0">
              <a:ln w="1905"/>
              <a:solidFill>
                <a:srgbClr val="00206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695662" y="1556792"/>
            <a:ext cx="2203680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600" b="1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метафора</a:t>
            </a:r>
            <a:endParaRPr lang="ru-RU" sz="3600" b="1" cap="none" spc="0" dirty="0">
              <a:ln w="1905"/>
              <a:solidFill>
                <a:srgbClr val="C0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5334986" y="2233294"/>
            <a:ext cx="2925033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600" b="1" dirty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д</a:t>
            </a:r>
            <a:r>
              <a:rPr lang="ru-RU" sz="3600" b="1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ва аметиста</a:t>
            </a:r>
          </a:p>
          <a:p>
            <a:pPr algn="ctr"/>
            <a:r>
              <a:rPr lang="ru-RU" sz="3600" b="1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мерцают</a:t>
            </a:r>
          </a:p>
          <a:p>
            <a:pPr algn="ctr"/>
            <a:r>
              <a:rPr lang="ru-RU" sz="3600" b="1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в глазницах</a:t>
            </a:r>
            <a:endParaRPr lang="ru-RU" sz="3600" b="1" cap="none" spc="0" dirty="0">
              <a:ln w="1905"/>
              <a:solidFill>
                <a:srgbClr val="00206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341481" y="3861048"/>
            <a:ext cx="2351926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600" b="1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сравнение</a:t>
            </a:r>
            <a:endParaRPr lang="ru-RU" sz="3600" b="1" cap="none" spc="0" dirty="0">
              <a:ln w="1905"/>
              <a:solidFill>
                <a:srgbClr val="C0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271452" y="4365104"/>
            <a:ext cx="4623638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600" b="1" dirty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в</a:t>
            </a:r>
            <a:r>
              <a:rPr lang="ru-RU" sz="3600" b="1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ся она как изваянье</a:t>
            </a:r>
            <a:endParaRPr lang="ru-RU" sz="3600" b="1" cap="none" spc="0" dirty="0">
              <a:ln w="1905"/>
              <a:solidFill>
                <a:srgbClr val="00206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561416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116632"/>
            <a:ext cx="8686800" cy="838200"/>
          </a:xfrm>
        </p:spPr>
        <p:txBody>
          <a:bodyPr/>
          <a:lstStyle/>
          <a:p>
            <a:r>
              <a:rPr lang="ru-RU" sz="3200" b="1" dirty="0" smtClean="0"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Сравните</a:t>
            </a:r>
            <a:endParaRPr lang="ru-RU" sz="3200" b="1" dirty="0">
              <a:solidFill>
                <a:srgbClr val="FF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27584" y="1037538"/>
            <a:ext cx="3744416" cy="472912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026" name="Picture 2" descr="Приёмыш. . Дмитрий Мамин-Сибиряк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9193" y="980728"/>
            <a:ext cx="3984442" cy="475252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sp>
        <p:nvSpPr>
          <p:cNvPr id="5" name="Прямоугольник 4"/>
          <p:cNvSpPr/>
          <p:nvPr/>
        </p:nvSpPr>
        <p:spPr>
          <a:xfrm>
            <a:off x="195791" y="5813580"/>
            <a:ext cx="4724498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400" b="1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М.А. Врубель «Царевна-Лебедь»</a:t>
            </a:r>
            <a:endParaRPr lang="ru-RU" sz="2400" b="1" cap="none" spc="0" dirty="0">
              <a:ln w="1905"/>
              <a:solidFill>
                <a:srgbClr val="00206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398305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 descr="C:\Users\Админ\Desktop\ли  ис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16632"/>
            <a:ext cx="8856984" cy="66247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776230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864096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Девиз урока</a:t>
            </a:r>
            <a:endParaRPr lang="ru-RU" sz="3200" b="1" dirty="0">
              <a:solidFill>
                <a:srgbClr val="FF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1600200"/>
            <a:ext cx="8568952" cy="452596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4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 Успех </a:t>
            </a:r>
            <a:r>
              <a:rPr lang="ru-RU" sz="4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— это хорошее </a:t>
            </a:r>
            <a:r>
              <a:rPr lang="ru-RU" sz="4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настроение »</a:t>
            </a:r>
          </a:p>
          <a:p>
            <a:pPr marL="0" indent="0" algn="ctr">
              <a:buNone/>
            </a:pPr>
            <a:r>
              <a:rPr lang="ru-RU" sz="4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Гёте</a:t>
            </a:r>
            <a:endParaRPr lang="ru-RU" sz="4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Users\Админ\Desktop\2 класс 16-17 год\Презентации к урокам во 2 классе\опм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4" y="3573016"/>
            <a:ext cx="1714500" cy="1419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47173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411560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1026" name="Picture 2" descr="C:\Users\Админ\Desktop\летящие лебеди.gif"/>
          <p:cNvPicPr>
            <a:picLocks noGrp="1" noChangeAspect="1" noChangeArrowheads="1" noCro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220482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197" y="404664"/>
            <a:ext cx="8229600" cy="432048"/>
          </a:xfrm>
        </p:spPr>
        <p:txBody>
          <a:bodyPr>
            <a:no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Работаем с таблицей</a:t>
            </a:r>
            <a:endParaRPr lang="ru-RU" sz="3200" b="1" dirty="0">
              <a:solidFill>
                <a:srgbClr val="FF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47482762"/>
              </p:ext>
            </p:extLst>
          </p:nvPr>
        </p:nvGraphicFramePr>
        <p:xfrm>
          <a:off x="457200" y="1600200"/>
          <a:ext cx="8229600" cy="362512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14800"/>
                <a:gridCol w="4114800"/>
              </a:tblGrid>
              <a:tr h="370840">
                <a:tc>
                  <a:txBody>
                    <a:bodyPr/>
                    <a:lstStyle/>
                    <a:p>
                      <a:r>
                        <a:rPr lang="ru-RU" sz="28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цветопись</a:t>
                      </a:r>
                      <a:endParaRPr lang="ru-RU" sz="28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6628" marR="8662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8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звукопись</a:t>
                      </a:r>
                      <a:endParaRPr lang="ru-RU" sz="28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6628" marR="8662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106965">
                <a:tc>
                  <a:txBody>
                    <a:bodyPr/>
                    <a:lstStyle/>
                    <a:p>
                      <a:endParaRPr lang="ru-RU" sz="2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6628" marR="8662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2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6628" marR="8662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7" name="Прямоугольник 6"/>
          <p:cNvSpPr/>
          <p:nvPr/>
        </p:nvSpPr>
        <p:spPr>
          <a:xfrm>
            <a:off x="596326" y="2204864"/>
            <a:ext cx="3797642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200" b="1" dirty="0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белый</a:t>
            </a:r>
          </a:p>
          <a:p>
            <a:pPr algn="ctr"/>
            <a:r>
              <a:rPr lang="ru-RU" sz="3200" b="1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белоснежное диво,</a:t>
            </a:r>
          </a:p>
          <a:p>
            <a:pPr algn="ctr"/>
            <a:r>
              <a:rPr lang="ru-RU" sz="3200" b="1" dirty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м</a:t>
            </a:r>
            <a:r>
              <a:rPr lang="ru-RU" sz="3200" b="1" cap="none" spc="0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антия снега белей</a:t>
            </a:r>
            <a:endParaRPr lang="ru-RU" sz="3200" b="1" cap="none" spc="0" dirty="0">
              <a:ln w="1905"/>
              <a:solidFill>
                <a:srgbClr val="00206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4581829" y="2638865"/>
            <a:ext cx="2460931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b="1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[</a:t>
            </a:r>
            <a:r>
              <a:rPr lang="ru-RU" sz="3600" b="1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п</a:t>
            </a:r>
            <a:r>
              <a:rPr lang="en-US" sz="3600" b="1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]</a:t>
            </a:r>
            <a:r>
              <a:rPr lang="ru-RU" sz="3600" b="1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,</a:t>
            </a:r>
            <a:r>
              <a:rPr lang="en-US" sz="3600" b="1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[</a:t>
            </a:r>
            <a:r>
              <a:rPr lang="ru-RU" sz="3600" b="1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л</a:t>
            </a:r>
            <a:r>
              <a:rPr lang="en-US" sz="3600" b="1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]</a:t>
            </a:r>
            <a:r>
              <a:rPr lang="ru-RU" sz="3600" b="1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,</a:t>
            </a:r>
            <a:r>
              <a:rPr lang="en-US" sz="3600" b="1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[</a:t>
            </a:r>
            <a:r>
              <a:rPr lang="ru-RU" sz="3600" b="1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в</a:t>
            </a:r>
            <a:r>
              <a:rPr lang="en-US" sz="3600" b="1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]</a:t>
            </a:r>
            <a:endParaRPr lang="ru-RU" sz="3600" b="1" cap="none" spc="0" dirty="0">
              <a:ln w="1905"/>
              <a:solidFill>
                <a:srgbClr val="00206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63374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30752" y="188640"/>
            <a:ext cx="8229600" cy="1051520"/>
          </a:xfrm>
        </p:spPr>
        <p:txBody>
          <a:bodyPr/>
          <a:lstStyle/>
          <a:p>
            <a:r>
              <a:rPr lang="ru-RU" sz="3600" b="1" dirty="0" smtClean="0"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2 часть</a:t>
            </a:r>
            <a:endParaRPr lang="ru-RU" sz="3600" b="1" dirty="0">
              <a:solidFill>
                <a:srgbClr val="FF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28602" y="1196752"/>
            <a:ext cx="8686800" cy="4525963"/>
          </a:xfrm>
        </p:spPr>
        <p:txBody>
          <a:bodyPr/>
          <a:lstStyle/>
          <a:p>
            <a:pPr marL="0" indent="0">
              <a:buNone/>
            </a:pP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Какова роль глаголов?</a:t>
            </a:r>
          </a:p>
          <a:p>
            <a:pPr marL="0" indent="0">
              <a:buNone/>
            </a:pP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651106" y="2383487"/>
            <a:ext cx="6216510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ru-RU" sz="3600" b="1" dirty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с</a:t>
            </a:r>
            <a:r>
              <a:rPr lang="ru-RU" sz="3600" b="1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крежещут, скрипит, кричат,</a:t>
            </a:r>
          </a:p>
          <a:p>
            <a:r>
              <a:rPr lang="ru-RU" sz="3600" b="1" dirty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с</a:t>
            </a:r>
            <a:r>
              <a:rPr lang="ru-RU" sz="3600" b="1" cap="none" spc="0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идят, смотрят, теснится</a:t>
            </a:r>
            <a:endParaRPr lang="ru-RU" sz="3600" b="1" cap="none" spc="0" dirty="0">
              <a:ln w="1905"/>
              <a:solidFill>
                <a:srgbClr val="00206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1" descr="C:\Users\Админ\Desktop\арт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248" y="248543"/>
            <a:ext cx="1662112" cy="1176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868431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1051520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З часть</a:t>
            </a:r>
            <a:endParaRPr lang="ru-RU" sz="3200" b="1" dirty="0">
              <a:solidFill>
                <a:srgbClr val="FF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1196752"/>
            <a:ext cx="8686800" cy="4525963"/>
          </a:xfrm>
        </p:spPr>
        <p:txBody>
          <a:bodyPr/>
          <a:lstStyle/>
          <a:p>
            <a:pPr marL="0" indent="0">
              <a:buNone/>
            </a:pP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Что символизируют слова?</a:t>
            </a:r>
          </a:p>
          <a:p>
            <a:pPr marL="0" indent="0">
              <a:buNone/>
            </a:pP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439241" y="2132856"/>
            <a:ext cx="5789598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600" b="1" dirty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с</a:t>
            </a:r>
            <a:r>
              <a:rPr lang="ru-RU" sz="3600" b="1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казочный мир, лира, поёт</a:t>
            </a:r>
          </a:p>
          <a:p>
            <a:pPr algn="ctr"/>
            <a:r>
              <a:rPr lang="ru-RU" sz="3600" b="1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весна, счастье</a:t>
            </a:r>
            <a:endParaRPr lang="ru-RU" sz="3600" b="1" cap="none" spc="0" dirty="0">
              <a:ln w="1905"/>
              <a:solidFill>
                <a:srgbClr val="00206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1" descr="C:\Users\Админ\Desktop\арт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0272" y="248543"/>
            <a:ext cx="1662112" cy="1176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856973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0648"/>
            <a:ext cx="8229600" cy="936104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Строение стихотворения</a:t>
            </a:r>
            <a:endParaRPr lang="ru-RU" sz="3200" b="1" dirty="0">
              <a:solidFill>
                <a:srgbClr val="FF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sz="3600" b="1" dirty="0" smtClean="0">
                <a:solidFill>
                  <a:srgbClr val="372F25"/>
                </a:solidFill>
                <a:latin typeface="Times New Roman" pitchFamily="18" charset="0"/>
                <a:cs typeface="Times New Roman" pitchFamily="18" charset="0"/>
              </a:rPr>
              <a:t>Сколько строф в стихотворении?</a:t>
            </a:r>
          </a:p>
          <a:p>
            <a:pPr marL="0" indent="0">
              <a:buNone/>
            </a:pPr>
            <a:r>
              <a:rPr lang="ru-RU" sz="3600" b="1" dirty="0" smtClean="0">
                <a:solidFill>
                  <a:srgbClr val="372F25"/>
                </a:solidFill>
                <a:latin typeface="Times New Roman" pitchFamily="18" charset="0"/>
                <a:cs typeface="Times New Roman" pitchFamily="18" charset="0"/>
              </a:rPr>
              <a:t>Как называется строфа?</a:t>
            </a:r>
          </a:p>
          <a:p>
            <a:pPr marL="0" indent="0">
              <a:buNone/>
            </a:pPr>
            <a:r>
              <a:rPr lang="ru-RU" sz="3600" b="1" dirty="0" smtClean="0">
                <a:solidFill>
                  <a:srgbClr val="372F25"/>
                </a:solidFill>
                <a:latin typeface="Times New Roman" pitchFamily="18" charset="0"/>
                <a:cs typeface="Times New Roman" pitchFamily="18" charset="0"/>
              </a:rPr>
              <a:t>Какую рифму использует поэт?</a:t>
            </a:r>
          </a:p>
        </p:txBody>
      </p:sp>
      <p:pic>
        <p:nvPicPr>
          <p:cNvPr id="4" name="Picture 1" descr="C:\Users\Админ\Desktop\арт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288" y="248543"/>
            <a:ext cx="1662112" cy="1176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22059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260648"/>
            <a:ext cx="8229600" cy="979512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  <a:effectLst/>
              </a:rPr>
              <a:t>Выразительное чтение</a:t>
            </a:r>
            <a:endParaRPr lang="ru-RU" sz="3200" b="1" dirty="0">
              <a:solidFill>
                <a:srgbClr val="FF0000"/>
              </a:solidFill>
              <a:effectLst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1. Логические ударения     __________</a:t>
            </a:r>
          </a:p>
          <a:p>
            <a:pPr marL="0" indent="0">
              <a:buNone/>
            </a:pPr>
            <a:r>
              <a:rPr lang="ru-RU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2. Паузы     /-короткая, // - длинная</a:t>
            </a:r>
          </a:p>
          <a:p>
            <a:pPr marL="0" indent="0">
              <a:buNone/>
            </a:pPr>
            <a:r>
              <a:rPr lang="ru-RU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3. Интонация</a:t>
            </a:r>
            <a:endParaRPr lang="ru-RU" sz="36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1" descr="C:\Users\Админ\Desktop\арт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304" y="248543"/>
            <a:ext cx="1662112" cy="1176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53918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936104"/>
          </a:xfrm>
        </p:spPr>
        <p:txBody>
          <a:bodyPr/>
          <a:lstStyle/>
          <a:p>
            <a:pPr algn="ctr"/>
            <a:r>
              <a:rPr lang="ru-RU" sz="3600" b="1" dirty="0" smtClean="0"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Проба пера</a:t>
            </a:r>
            <a:endParaRPr lang="ru-RU" sz="3600" b="1" dirty="0">
              <a:solidFill>
                <a:srgbClr val="FF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sz="32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1группа: </a:t>
            </a:r>
            <a:r>
              <a:rPr lang="ru-RU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придумать  эпитеты к  слову лебедь.</a:t>
            </a:r>
          </a:p>
          <a:p>
            <a:pPr marL="0" indent="0">
              <a:buNone/>
            </a:pPr>
            <a:r>
              <a:rPr lang="ru-RU" sz="32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 группа: </a:t>
            </a:r>
            <a:r>
              <a:rPr lang="ru-RU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задать  1тонкий и 1 толстый вопрос.</a:t>
            </a:r>
          </a:p>
          <a:p>
            <a:pPr marL="0" indent="0">
              <a:buNone/>
            </a:pPr>
            <a:r>
              <a:rPr lang="ru-RU" sz="32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3 группа: </a:t>
            </a:r>
            <a:r>
              <a:rPr lang="ru-RU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сочинить </a:t>
            </a:r>
            <a:r>
              <a:rPr lang="ru-RU" sz="32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синквейн</a:t>
            </a:r>
            <a:r>
              <a:rPr lang="ru-RU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на тему  «Лебедь»</a:t>
            </a:r>
            <a:endParaRPr lang="ru-RU" sz="32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Вектор открытая книга с ручкой - Стоковое векторное изображение Renata Novackova #11553119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248" y="332657"/>
            <a:ext cx="1557149" cy="115212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036992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0648"/>
            <a:ext cx="8229600" cy="1080120"/>
          </a:xfrm>
        </p:spPr>
        <p:txBody>
          <a:bodyPr/>
          <a:lstStyle/>
          <a:p>
            <a:r>
              <a:rPr lang="ru-RU" sz="3200" b="1" dirty="0" smtClean="0"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Проблемные вопросы</a:t>
            </a:r>
            <a:endParaRPr lang="ru-RU" sz="3200" b="1" dirty="0">
              <a:solidFill>
                <a:srgbClr val="FF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sz="4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1. Что </a:t>
            </a:r>
            <a:r>
              <a:rPr lang="ru-RU" sz="4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сказал автор нам, читателям?</a:t>
            </a:r>
          </a:p>
          <a:p>
            <a:pPr marL="0" indent="0">
              <a:buNone/>
            </a:pPr>
            <a:r>
              <a:rPr lang="ru-RU" sz="4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2. Как </a:t>
            </a:r>
            <a:r>
              <a:rPr lang="ru-RU" sz="4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это ему удалось сделать?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4" name="Picture 1" descr="C:\Users\Админ\Desktop\арт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288" y="279645"/>
            <a:ext cx="1662112" cy="1176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722983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04664"/>
            <a:ext cx="8229600" cy="936104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  <a:effectLst/>
              </a:rPr>
              <a:t>Домашнее задание</a:t>
            </a:r>
            <a:endParaRPr lang="ru-RU" sz="3200" b="1" dirty="0">
              <a:solidFill>
                <a:srgbClr val="FF0000"/>
              </a:solidFill>
              <a:effectLst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Подготовить выразительное чтение стихотворения  Н.А. Заболоцкого</a:t>
            </a:r>
          </a:p>
          <a:p>
            <a:pPr marL="0" indent="0">
              <a:buNone/>
            </a:pPr>
            <a:r>
              <a:rPr lang="ru-RU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«Лебедь в зоопарке»</a:t>
            </a:r>
            <a:endParaRPr lang="ru-RU" sz="36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Бесшовные фон с совами Клипарты, векторы, и Набор Иллюстраций Без Оплаты Отчислений. Image 11922745.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2812" y="191797"/>
            <a:ext cx="1090613" cy="136499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652079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432048"/>
          </a:xfrm>
        </p:spPr>
        <p:txBody>
          <a:bodyPr/>
          <a:lstStyle/>
          <a:p>
            <a:r>
              <a:rPr lang="ru-RU" sz="3200" b="1" dirty="0" smtClean="0"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Рефлексия</a:t>
            </a:r>
            <a:endParaRPr lang="ru-RU" sz="3200" b="1" dirty="0">
              <a:solidFill>
                <a:srgbClr val="FF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22224399"/>
              </p:ext>
            </p:extLst>
          </p:nvPr>
        </p:nvGraphicFramePr>
        <p:xfrm>
          <a:off x="457200" y="764704"/>
          <a:ext cx="8229600" cy="4796339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8229600"/>
              </a:tblGrid>
              <a:tr h="4796339">
                <a:tc>
                  <a:txBody>
                    <a:bodyPr/>
                    <a:lstStyle/>
                    <a:p>
                      <a:pPr marL="5715"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4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Мне больше всего удалось ...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4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За что ты можешь себя похвалить?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4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Что меня удивило?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4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Что не очень удалось?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600075" algn="l"/>
                        </a:tabLst>
                      </a:pPr>
                      <a:r>
                        <a:rPr lang="ru-RU" sz="24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Что особенно понравилось?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600075" algn="l"/>
                        </a:tabLst>
                      </a:pPr>
                      <a:r>
                        <a:rPr lang="ru-RU" sz="24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Что не понравилось?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600075" algn="l"/>
                        </a:tabLst>
                      </a:pPr>
                      <a:r>
                        <a:rPr lang="ru-RU" sz="24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Что хотелось бы повторить ещё раз?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4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Мои достижения на уроке ...</a:t>
                      </a:r>
                      <a:endParaRPr lang="ru-RU" sz="2400" b="1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114300" marR="114300" marT="0" marB="0"/>
                </a:tc>
              </a:tr>
            </a:tbl>
          </a:graphicData>
        </a:graphic>
      </p:graphicFrame>
      <p:pic>
        <p:nvPicPr>
          <p:cNvPr id="2049" name="Picture 1" descr="C:\Users\Админ\Desktop\арт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0272" y="836712"/>
            <a:ext cx="1662112" cy="1176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30822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6" name="Picture 4" descr="лебедь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224279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79512"/>
          </a:xfrm>
        </p:spPr>
        <p:txBody>
          <a:bodyPr/>
          <a:lstStyle/>
          <a:p>
            <a:r>
              <a:rPr lang="ru-RU" sz="3200" b="1" dirty="0" smtClean="0"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Самооценка работы на уроке</a:t>
            </a:r>
            <a:endParaRPr lang="ru-RU" sz="3200" b="1" dirty="0">
              <a:solidFill>
                <a:srgbClr val="FF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Объект 3" descr="C:\Users\Админ\Pictures\лпо.jpg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556791"/>
            <a:ext cx="8208911" cy="230425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769922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288032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620688"/>
            <a:ext cx="8229600" cy="5505475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54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Спасибо за работу на уроке!</a:t>
            </a:r>
            <a:endParaRPr lang="ru-RU" sz="5400" b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 descr="C:\Users\Админ\Desktop\допп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80" y="2564904"/>
            <a:ext cx="2229667" cy="21958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796229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0648"/>
            <a:ext cx="8229600" cy="792088"/>
          </a:xfrm>
        </p:spPr>
        <p:txBody>
          <a:bodyPr>
            <a:no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Кто автор произведения ?</a:t>
            </a:r>
            <a:endParaRPr lang="ru-RU" sz="3200" b="1" dirty="0">
              <a:solidFill>
                <a:srgbClr val="FF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465911" y="1700808"/>
            <a:ext cx="556434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а</a:t>
            </a:r>
            <a:r>
              <a:rPr lang="ru-RU" sz="5400" b="1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з л о к й б ц о и </a:t>
            </a:r>
            <a:endParaRPr lang="ru-RU" sz="5400" b="1" cap="none" spc="0" dirty="0">
              <a:ln w="1905"/>
              <a:solidFill>
                <a:srgbClr val="00206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359200" y="2969797"/>
            <a:ext cx="375705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ru-RU" sz="5400" b="1" i="1" dirty="0" smtClean="0">
                <a:ln w="1905"/>
                <a:solidFill>
                  <a:srgbClr val="20902D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Заболоцкий</a:t>
            </a:r>
            <a:endParaRPr lang="ru-RU" sz="5400" b="1" i="1" cap="none" spc="0" dirty="0">
              <a:ln w="1905"/>
              <a:solidFill>
                <a:srgbClr val="20902D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879097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836712"/>
            <a:ext cx="8229600" cy="763488"/>
          </a:xfrm>
        </p:spPr>
        <p:txBody>
          <a:bodyPr>
            <a:noAutofit/>
          </a:bodyPr>
          <a:lstStyle/>
          <a:p>
            <a:pPr algn="ctr"/>
            <a:r>
              <a:rPr lang="ru-RU" sz="3200" b="1" dirty="0">
                <a:solidFill>
                  <a:srgbClr val="008000"/>
                </a:solidFill>
                <a:effectLst/>
                <a:latin typeface="Times New Roman" pitchFamily="18" charset="0"/>
                <a:cs typeface="Times New Roman" pitchFamily="18" charset="0"/>
              </a:rPr>
              <a:t>Николай Алексеевич </a:t>
            </a:r>
            <a:r>
              <a:rPr lang="ru-RU" sz="3200" b="1" dirty="0" smtClean="0">
                <a:solidFill>
                  <a:srgbClr val="008000"/>
                </a:solidFill>
                <a:effectLst/>
                <a:latin typeface="Times New Roman" pitchFamily="18" charset="0"/>
                <a:cs typeface="Times New Roman" pitchFamily="18" charset="0"/>
              </a:rPr>
              <a:t>Заболоцкий</a:t>
            </a:r>
            <a:r>
              <a:rPr lang="en-US" sz="3200" b="1" dirty="0" smtClean="0">
                <a:solidFill>
                  <a:srgbClr val="008000"/>
                </a:solidFill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3200" b="1" dirty="0" smtClean="0">
                <a:solidFill>
                  <a:srgbClr val="008000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en-US" sz="3200" b="1" dirty="0" smtClean="0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                   (1903 </a:t>
            </a:r>
            <a:r>
              <a:rPr lang="en-US" sz="3200" b="1" dirty="0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-1958)</a:t>
            </a:r>
            <a:endParaRPr lang="ru-RU" sz="3200" b="1" dirty="0"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547664" y="1628800"/>
            <a:ext cx="5400599" cy="460851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95345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36712"/>
          </a:xfrm>
        </p:spPr>
        <p:txBody>
          <a:bodyPr/>
          <a:lstStyle/>
          <a:p>
            <a:r>
              <a:rPr lang="ru-RU" sz="3200" b="1" dirty="0" smtClean="0">
                <a:solidFill>
                  <a:srgbClr val="1A9629"/>
                </a:solidFill>
                <a:effectLst/>
                <a:latin typeface="Times New Roman" pitchFamily="18" charset="0"/>
                <a:cs typeface="Times New Roman" pitchFamily="18" charset="0"/>
              </a:rPr>
              <a:t>Николай Алексеевич Заболоцкий</a:t>
            </a:r>
            <a:endParaRPr lang="ru-RU" sz="3200" b="1" dirty="0">
              <a:solidFill>
                <a:srgbClr val="1A9629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Объект 4" descr="Кадр дня &quot;Лимпопо&quot; - Зоопарк &quot;Лимпопо&quot; г. Нижний Новгород - Нижегородский зоопарк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75405" y="1600200"/>
            <a:ext cx="6793190" cy="4525963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Прямоугольник 3"/>
          <p:cNvSpPr/>
          <p:nvPr/>
        </p:nvSpPr>
        <p:spPr>
          <a:xfrm>
            <a:off x="2378013" y="660805"/>
            <a:ext cx="3962367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200" b="1" dirty="0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«Лебедь в зоопарке»</a:t>
            </a:r>
            <a:endParaRPr lang="ru-RU" sz="3200" b="1" cap="none" spc="0" dirty="0">
              <a:ln w="1905"/>
              <a:solidFill>
                <a:srgbClr val="0070C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392090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32656"/>
            <a:ext cx="8229600" cy="936104"/>
          </a:xfrm>
        </p:spPr>
        <p:txBody>
          <a:bodyPr/>
          <a:lstStyle/>
          <a:p>
            <a:r>
              <a:rPr lang="ru-RU" sz="3200" b="1" dirty="0" smtClean="0"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Проблемные вопросы</a:t>
            </a:r>
            <a:endParaRPr lang="ru-RU" sz="3200" b="1" dirty="0">
              <a:solidFill>
                <a:srgbClr val="FF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sz="4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1. Что </a:t>
            </a:r>
            <a:r>
              <a:rPr lang="ru-RU" sz="4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сказал автор нам, читателям?</a:t>
            </a:r>
          </a:p>
          <a:p>
            <a:pPr marL="0" indent="0">
              <a:buNone/>
            </a:pPr>
            <a:r>
              <a:rPr lang="ru-RU" sz="4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2. Как </a:t>
            </a:r>
            <a:r>
              <a:rPr lang="ru-RU" sz="4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это ему удалось сделать?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4" name="Picture 1" descr="C:\Users\Админ\Desktop\арт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0272" y="248543"/>
            <a:ext cx="1662112" cy="1176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47341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332656"/>
            <a:ext cx="8229600" cy="504056"/>
          </a:xfrm>
        </p:spPr>
        <p:txBody>
          <a:bodyPr/>
          <a:lstStyle/>
          <a:p>
            <a:r>
              <a:rPr lang="ru-RU" sz="3200" b="1" dirty="0" smtClean="0">
                <a:solidFill>
                  <a:srgbClr val="008000"/>
                </a:solidFill>
                <a:effectLst/>
                <a:latin typeface="Times New Roman" pitchFamily="18" charset="0"/>
                <a:cs typeface="Times New Roman" pitchFamily="18" charset="0"/>
              </a:rPr>
              <a:t>Николай Алексеевич Заболоцкий</a:t>
            </a:r>
            <a:endParaRPr lang="ru-RU" sz="3200" b="1" dirty="0">
              <a:solidFill>
                <a:srgbClr val="008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Объект 4" descr="Кадр дня &quot;Лимпопо&quot; - Зоопарк &quot;Лимпопо&quot; г. Нижний Новгород - Нижегородский зоопарк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75405" y="1600200"/>
            <a:ext cx="6793190" cy="4525963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Прямоугольник 3"/>
          <p:cNvSpPr/>
          <p:nvPr/>
        </p:nvSpPr>
        <p:spPr>
          <a:xfrm>
            <a:off x="2626308" y="692696"/>
            <a:ext cx="3962367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200" b="1" dirty="0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«Лебедь в зоопарке»</a:t>
            </a:r>
            <a:endParaRPr lang="ru-RU" sz="3200" b="1" cap="none" spc="0" dirty="0">
              <a:ln w="1905"/>
              <a:solidFill>
                <a:srgbClr val="0070C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86580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9483" y="188640"/>
            <a:ext cx="8229600" cy="648072"/>
          </a:xfrm>
        </p:spPr>
        <p:txBody>
          <a:bodyPr>
            <a:normAutofit fontScale="90000"/>
          </a:bodyPr>
          <a:lstStyle/>
          <a:p>
            <a:r>
              <a:rPr lang="ru-RU" sz="3200" b="1" dirty="0" smtClean="0">
                <a:effectLst/>
                <a:latin typeface="Times New Roman" pitchFamily="18" charset="0"/>
                <a:cs typeface="Times New Roman" pitchFamily="18" charset="0"/>
              </a:rPr>
              <a:t>Словарная работа</a:t>
            </a:r>
            <a:endParaRPr lang="ru-RU" sz="3200" b="1" dirty="0"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11402" y="1052736"/>
            <a:ext cx="8686800" cy="4811365"/>
          </a:xfrm>
        </p:spPr>
        <p:txBody>
          <a:bodyPr/>
          <a:lstStyle/>
          <a:p>
            <a:pPr marL="0" indent="0">
              <a:buNone/>
            </a:pP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80120" y="1386103"/>
            <a:ext cx="3787824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600" b="1" i="1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 Грёзы</a:t>
            </a:r>
            <a:r>
              <a:rPr lang="ru-RU" sz="3600" b="1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-  мечты</a:t>
            </a:r>
            <a:endParaRPr lang="ru-RU" sz="3600" b="1" cap="none" spc="0" dirty="0">
              <a:ln w="1905"/>
              <a:solidFill>
                <a:srgbClr val="00206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45785" y="2062605"/>
            <a:ext cx="4435574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600" b="1" i="1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 Лоно</a:t>
            </a:r>
            <a:r>
              <a:rPr lang="ru-RU" sz="3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- поверхность</a:t>
            </a:r>
            <a:endParaRPr lang="ru-RU" sz="3600" b="1" cap="none" spc="0" dirty="0">
              <a:ln w="1905"/>
              <a:solidFill>
                <a:srgbClr val="00206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56740" y="2708936"/>
            <a:ext cx="8008987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600" b="1" i="1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Лиловый</a:t>
            </a:r>
            <a:r>
              <a:rPr lang="ru-RU" sz="3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– цвета фиалки или тёмных</a:t>
            </a:r>
          </a:p>
          <a:p>
            <a:pPr algn="ctr"/>
            <a:r>
              <a:rPr lang="ru-RU" sz="3600" b="1" dirty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с</a:t>
            </a:r>
            <a:r>
              <a:rPr lang="ru-RU" sz="3600" b="1" cap="none" spc="0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оцветий сирени</a:t>
            </a:r>
            <a:endParaRPr lang="ru-RU" sz="3600" b="1" cap="none" spc="0" dirty="0">
              <a:ln w="1905"/>
              <a:solidFill>
                <a:srgbClr val="00206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566781" y="4156959"/>
            <a:ext cx="7733657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600" b="1" i="1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Мантия</a:t>
            </a:r>
            <a:r>
              <a:rPr lang="ru-RU" sz="3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– широкая длинная одежда</a:t>
            </a:r>
          </a:p>
          <a:p>
            <a:pPr algn="ctr"/>
            <a:r>
              <a:rPr lang="ru-RU" sz="3600" b="1" dirty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в</a:t>
            </a:r>
            <a:r>
              <a:rPr lang="ru-RU" sz="3600" b="1" cap="none" spc="0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виде плаща</a:t>
            </a:r>
            <a:endParaRPr lang="ru-RU" sz="3600" b="1" cap="none" spc="0" dirty="0">
              <a:ln w="1905"/>
              <a:solidFill>
                <a:srgbClr val="00206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Рисунок 7" descr="лиловый цвет в картинках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320" y="3312243"/>
            <a:ext cx="1267143" cy="895428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Рисунок 8" descr="Бархатный плащ накидка мантия слоновой кости в атласе слонов…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4610" y="4941168"/>
            <a:ext cx="1071686" cy="120447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9151575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сполнительная">
  <a:themeElements>
    <a:clrScheme name="Исполнительная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Исполнительная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Исполнитель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Executive</Template>
  <TotalTime>1723</TotalTime>
  <Words>440</Words>
  <Application>Microsoft Office PowerPoint</Application>
  <PresentationFormat>Экран (4:3)</PresentationFormat>
  <Paragraphs>114</Paragraphs>
  <Slides>31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31</vt:i4>
      </vt:variant>
    </vt:vector>
  </HeadingPairs>
  <TitlesOfParts>
    <vt:vector size="32" baseType="lpstr">
      <vt:lpstr>Исполнительная</vt:lpstr>
      <vt:lpstr>Урок литературного чтения  в 4 классе</vt:lpstr>
      <vt:lpstr>Девиз урока</vt:lpstr>
      <vt:lpstr>Презентация PowerPoint</vt:lpstr>
      <vt:lpstr>Кто автор произведения ?</vt:lpstr>
      <vt:lpstr>Николай Алексеевич Заболоцкий                    (1903 -1958)</vt:lpstr>
      <vt:lpstr>Николай Алексеевич Заболоцкий</vt:lpstr>
      <vt:lpstr>Проблемные вопросы</vt:lpstr>
      <vt:lpstr>Николай Алексеевич Заболоцкий</vt:lpstr>
      <vt:lpstr>Словарная работа</vt:lpstr>
      <vt:lpstr>Презентация PowerPoint</vt:lpstr>
      <vt:lpstr>Презентация PowerPoint</vt:lpstr>
      <vt:lpstr>Николай Алексеевич Заболоцкий</vt:lpstr>
      <vt:lpstr>Моделируем обложку</vt:lpstr>
      <vt:lpstr>Композиция стихотворения</vt:lpstr>
      <vt:lpstr>О чём говорит название?</vt:lpstr>
      <vt:lpstr>1 часть</vt:lpstr>
      <vt:lpstr>Средства художественной выразительности</vt:lpstr>
      <vt:lpstr>Сравните</vt:lpstr>
      <vt:lpstr>Презентация PowerPoint</vt:lpstr>
      <vt:lpstr>Презентация PowerPoint</vt:lpstr>
      <vt:lpstr>Работаем с таблицей</vt:lpstr>
      <vt:lpstr>2 часть</vt:lpstr>
      <vt:lpstr>З часть</vt:lpstr>
      <vt:lpstr>Строение стихотворения</vt:lpstr>
      <vt:lpstr>Выразительное чтение</vt:lpstr>
      <vt:lpstr>Проба пера</vt:lpstr>
      <vt:lpstr>Проблемные вопросы</vt:lpstr>
      <vt:lpstr>Домашнее задание</vt:lpstr>
      <vt:lpstr>Рефлексия</vt:lpstr>
      <vt:lpstr>Самооценка работы на уроке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Админ</dc:creator>
  <cp:lastModifiedBy>Админ</cp:lastModifiedBy>
  <cp:revision>42</cp:revision>
  <dcterms:created xsi:type="dcterms:W3CDTF">2015-04-01T17:37:25Z</dcterms:created>
  <dcterms:modified xsi:type="dcterms:W3CDTF">2017-01-17T17:47:16Z</dcterms:modified>
</cp:coreProperties>
</file>