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1"/>
  </p:notesMasterIdLst>
  <p:sldIdLst>
    <p:sldId id="274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4763" y="1092200"/>
            <a:ext cx="4799012" cy="393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36650" y="5408613"/>
            <a:ext cx="5078413" cy="436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1092200"/>
            <a:ext cx="5245100" cy="3933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6650" y="5408613"/>
            <a:ext cx="5080000" cy="43672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800" y="569913"/>
            <a:ext cx="1951038" cy="56546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569913"/>
            <a:ext cx="5703887" cy="5654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69913"/>
            <a:ext cx="78073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746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9913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431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827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70688" y="4381500"/>
            <a:ext cx="2373312" cy="231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6" charset="0"/>
        <a:buChar char="•"/>
        <a:defRPr sz="2900">
          <a:solidFill>
            <a:srgbClr val="198A8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6" charset="0"/>
        <a:buChar char="–"/>
        <a:defRPr sz="2500">
          <a:solidFill>
            <a:srgbClr val="198A8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198A8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198A8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198A8A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198A8A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198A8A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198A8A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>
          <a:solidFill>
            <a:srgbClr val="198A8A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2886095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Развитие речи детей</a:t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младшего дошкольного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1"/>
          </p:nvPr>
        </p:nvSpPr>
        <p:spPr>
          <a:xfrm>
            <a:off x="2000232" y="4286256"/>
            <a:ext cx="6357982" cy="45719"/>
          </a:xfrm>
          <a:solidFill>
            <a:schemeClr val="bg1"/>
          </a:solidFill>
        </p:spPr>
        <p:txBody>
          <a:bodyPr/>
          <a:lstStyle/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Учитель-логопед: Зайцева Елена Юрьевна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МБДОУ </a:t>
            </a:r>
            <a:r>
              <a:rPr lang="ru-RU" sz="2000" b="1" dirty="0" err="1" smtClean="0">
                <a:solidFill>
                  <a:srgbClr val="002060"/>
                </a:solidFill>
              </a:rPr>
              <a:t>общеразвивающего</a:t>
            </a:r>
            <a:r>
              <a:rPr lang="ru-RU" sz="2000" b="1" dirty="0" smtClean="0">
                <a:solidFill>
                  <a:srgbClr val="002060"/>
                </a:solidFill>
              </a:rPr>
              <a:t> вида № 49 «Почемучки» г. Коломна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92868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smtClean="0">
                <a:solidFill>
                  <a:srgbClr val="280099"/>
                </a:solidFill>
                <a:effectLst/>
                <a:latin typeface="Calibri" charset="0"/>
              </a:rPr>
              <a:t>«Хоботок»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57200" y="928688"/>
            <a:ext cx="5614988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b="1" i="1" u="sng">
                <a:solidFill>
                  <a:srgbClr val="002060"/>
                </a:solidFill>
                <a:latin typeface="Times New Roman" pitchFamily="16" charset="0"/>
              </a:rPr>
              <a:t>Описание:</a:t>
            </a:r>
            <a:r>
              <a:rPr lang="ru-RU" sz="2400" b="1" i="1">
                <a:solidFill>
                  <a:srgbClr val="002060"/>
                </a:solidFill>
                <a:latin typeface="Times New Roman" pitchFamily="16" charset="0"/>
              </a:rPr>
              <a:t> сомкнутые губы вытянуть вперед «трубочкой» и удерживать в таком положении до счета «пять»(до счета «десять»), затем вернуть губы в исходное положение.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400" b="1" i="1">
              <a:solidFill>
                <a:srgbClr val="00206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4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929188" y="3786188"/>
            <a:ext cx="3357562" cy="1309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Буду подражать слону!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Губы «хоботом» тяну.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А теперь их отпускаю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И на место возвращаю.</a:t>
            </a:r>
          </a:p>
        </p:txBody>
      </p:sp>
      <p:pic>
        <p:nvPicPr>
          <p:cNvPr id="7" name="Picture 2" descr="C:\Documents and Settings\Admin\Рабочий стол\Новая папка\DSCF2260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 l="27137" t="10777" r="34201" b="40100"/>
          <a:stretch>
            <a:fillRect/>
          </a:stretch>
        </p:blipFill>
        <p:spPr bwMode="auto">
          <a:xfrm>
            <a:off x="6215074" y="428604"/>
            <a:ext cx="2643206" cy="242889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000375"/>
            <a:ext cx="3384550" cy="3311525"/>
          </a:xfrm>
          <a:prstGeom prst="rect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94615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smtClean="0">
                <a:solidFill>
                  <a:srgbClr val="280099"/>
                </a:solidFill>
                <a:effectLst/>
                <a:latin typeface="Calibri" charset="0"/>
              </a:rPr>
              <a:t>«Улыбка-Хоботок»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-339725"/>
            <a:ext cx="5829300" cy="46180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anchor="ctr"/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400" b="1" i="1" u="sng">
                <a:solidFill>
                  <a:srgbClr val="002060"/>
                </a:solidFill>
                <a:latin typeface="Times New Roman" pitchFamily="16" charset="0"/>
              </a:rPr>
              <a:t>Описание:</a:t>
            </a:r>
            <a:r>
              <a:rPr lang="ru-RU" sz="2400" b="1" i="1">
                <a:solidFill>
                  <a:srgbClr val="002060"/>
                </a:solidFill>
                <a:latin typeface="Times New Roman" pitchFamily="16" charset="0"/>
              </a:rPr>
              <a:t> На «раз»-губы растянуты в улыбке, зубы заборчиком. 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400" b="1" i="1">
                <a:solidFill>
                  <a:srgbClr val="002060"/>
                </a:solidFill>
                <a:latin typeface="Times New Roman" pitchFamily="16" charset="0"/>
              </a:rPr>
              <a:t>На счет «два» - губы складываются трубочкой, зубы в прежнем положении.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400" b="1" i="1">
                <a:solidFill>
                  <a:srgbClr val="002060"/>
                </a:solidFill>
                <a:latin typeface="Times New Roman" pitchFamily="16" charset="0"/>
              </a:rPr>
              <a:t>Выполнять 5-7 раз.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286250" y="3857625"/>
            <a:ext cx="4429125" cy="191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Раз – лягушка с толстым брюшком,</a:t>
            </a: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Два – большой и добрый слон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Ежедневно на опушке,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Посадив ее в кадушку,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как под душем ту лягушку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Поливал из шланга он.</a:t>
            </a:r>
          </a:p>
        </p:txBody>
      </p:sp>
      <p:pic>
        <p:nvPicPr>
          <p:cNvPr id="7" name="Picture 3" descr="C:\Documents and Settings\Admin\Рабочий стол\Новая папка\DSCF2257.jpg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 l="17904" r="7744" b="2979"/>
          <a:stretch>
            <a:fillRect/>
          </a:stretch>
        </p:blipFill>
        <p:spPr bwMode="auto">
          <a:xfrm rot="5400000">
            <a:off x="6393669" y="678637"/>
            <a:ext cx="2428892" cy="2643206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8" name="Picture 2" descr="C:\Documents and Settings\Admin\Рабочий стол\Новая папка\DSCF2260.jp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 l="27137" t="10777" r="34201" b="40100"/>
          <a:stretch>
            <a:fillRect/>
          </a:stretch>
        </p:blipFill>
        <p:spPr bwMode="auto">
          <a:xfrm>
            <a:off x="857224" y="3286124"/>
            <a:ext cx="2857520" cy="264318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360363"/>
            <a:ext cx="8229600" cy="11430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smtClean="0">
                <a:solidFill>
                  <a:srgbClr val="280099"/>
                </a:solidFill>
                <a:effectLst/>
                <a:latin typeface="Calibri" charset="0"/>
              </a:rPr>
              <a:t>«Часики»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2214563"/>
            <a:ext cx="2786062" cy="4214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714375" y="928688"/>
            <a:ext cx="6500813" cy="1198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400" b="1" i="1" u="sng">
                <a:solidFill>
                  <a:srgbClr val="002060"/>
                </a:solidFill>
                <a:latin typeface="Times New Roman" pitchFamily="16" charset="0"/>
              </a:rPr>
              <a:t>Описание:</a:t>
            </a:r>
            <a:r>
              <a:rPr lang="ru-RU" sz="2400" b="1" i="1">
                <a:solidFill>
                  <a:srgbClr val="002060"/>
                </a:solidFill>
                <a:latin typeface="Times New Roman" pitchFamily="16" charset="0"/>
              </a:rPr>
              <a:t> улыбнуться, открыть рот. Тянуться языком попеременно то к левому углу рта, то к правому. Повторить 5 – 10 раз. 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2857500"/>
            <a:ext cx="2571750" cy="271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3286125" y="3357563"/>
            <a:ext cx="3357563" cy="1309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Тик-так, тик-так.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Язычок качался так.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Словно маятник часов.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Ты в часы играть готов?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6604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smtClean="0">
                <a:solidFill>
                  <a:srgbClr val="002060"/>
                </a:solidFill>
                <a:effectLst/>
                <a:latin typeface="Calibri" charset="0"/>
              </a:rPr>
              <a:t>«Змейка»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428625" y="1000125"/>
            <a:ext cx="7929563" cy="191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b="1" i="1" u="sng">
                <a:solidFill>
                  <a:srgbClr val="002060"/>
                </a:solidFill>
                <a:latin typeface="Times New Roman" pitchFamily="16" charset="0"/>
              </a:rPr>
              <a:t>Описание:</a:t>
            </a:r>
            <a:r>
              <a:rPr lang="ru-RU" sz="2400" b="1" i="1">
                <a:solidFill>
                  <a:srgbClr val="002060"/>
                </a:solidFill>
                <a:latin typeface="Times New Roman" pitchFamily="16" charset="0"/>
              </a:rPr>
              <a:t> рот открыт, язык высунуть вперед как можно дальше, напрячь и сделать узким. Узкий язык максимально выдвигать и убирать вглубь рта. Движения выполняются в медленном темпе. Выполнять 5-6 раз.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428750" y="3357563"/>
            <a:ext cx="3429000" cy="1309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Подражаем  мы змее,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С ней мы будем наравне: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Высунем язык и спрячем,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Только так, а не иначе.</a:t>
            </a:r>
          </a:p>
        </p:txBody>
      </p:sp>
      <p:pic>
        <p:nvPicPr>
          <p:cNvPr id="16389" name="Содержимое 7" descr="image018"/>
          <p:cNvPicPr>
            <a:picLocks noGrp="1"/>
          </p:cNvPicPr>
          <p:nvPr>
            <p:ph idx="1"/>
          </p:nvPr>
        </p:nvPicPr>
        <p:blipFill>
          <a:blip r:embed="rId3"/>
          <a:srcRect l="7536" t="7710" r="53340" b="11565"/>
          <a:stretch>
            <a:fillRect/>
          </a:stretch>
        </p:blipFill>
        <p:spPr>
          <a:xfrm>
            <a:off x="5857875" y="2643188"/>
            <a:ext cx="2643188" cy="3983037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smtClean="0">
                <a:solidFill>
                  <a:srgbClr val="002060"/>
                </a:solidFill>
                <a:effectLst/>
                <a:latin typeface="Calibri" charset="0"/>
              </a:rPr>
              <a:t>«Лопаточка»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71500" y="857250"/>
            <a:ext cx="5929313" cy="2284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400" b="1" i="1" u="sng">
                <a:solidFill>
                  <a:srgbClr val="002060"/>
                </a:solidFill>
                <a:latin typeface="Times New Roman" pitchFamily="16" charset="0"/>
              </a:rPr>
              <a:t>Описание:</a:t>
            </a:r>
            <a:r>
              <a:rPr lang="ru-RU" sz="2400" b="1" i="1">
                <a:solidFill>
                  <a:srgbClr val="002060"/>
                </a:solidFill>
                <a:latin typeface="Times New Roman" pitchFamily="16" charset="0"/>
              </a:rPr>
              <a:t> Улыбнуться, открыть рот, расслабленный широкий кончик языка положить на нижнюю губу и удерживать на счет от 1 до 5-10. Верхняя губа приподнята, не касается поверхности языка.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572125" y="3929063"/>
            <a:ext cx="3143250" cy="1309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Расстелил половичок</a:t>
            </a:r>
            <a:br>
              <a:rPr lang="ru-RU" sz="20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У водички Язычок.</a:t>
            </a:r>
            <a:br>
              <a:rPr lang="ru-RU" sz="20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На нем лежит и отдыхает</a:t>
            </a:r>
            <a:br>
              <a:rPr lang="ru-RU" sz="2000" b="1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И слегка позагорает.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3143250"/>
            <a:ext cx="2357438" cy="35258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300" y="2843213"/>
            <a:ext cx="2032000" cy="183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2" descr="C:\Documents and Settings\Admin\Рабочий стол\Новая папка\DSCF227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lum bright="-20000" contrast="20000"/>
          </a:blip>
          <a:srcRect l="28573" t="18000" r="21428" b="18000"/>
          <a:stretch>
            <a:fillRect/>
          </a:stretch>
        </p:blipFill>
        <p:spPr>
          <a:xfrm>
            <a:off x="6643702" y="500042"/>
            <a:ext cx="2286016" cy="2714644"/>
          </a:xfrm>
          <a:prstGeom prst="roundRect">
            <a:avLst/>
          </a:prstGeo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smtClean="0">
                <a:solidFill>
                  <a:srgbClr val="002060"/>
                </a:solidFill>
                <a:effectLst/>
                <a:latin typeface="Calibri" charset="0"/>
              </a:rPr>
              <a:t>«Чистим зубки»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143125"/>
            <a:ext cx="5786438" cy="45259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57188" y="642938"/>
            <a:ext cx="8501062" cy="155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i="1" u="sng">
                <a:solidFill>
                  <a:srgbClr val="002060"/>
                </a:solidFill>
                <a:latin typeface="Times New Roman" pitchFamily="16" charset="0"/>
              </a:rPr>
              <a:t>Описание:</a:t>
            </a:r>
            <a:r>
              <a:rPr lang="ru-RU" sz="2400" b="1" i="1">
                <a:solidFill>
                  <a:srgbClr val="002060"/>
                </a:solidFill>
                <a:latin typeface="Times New Roman" pitchFamily="16" charset="0"/>
              </a:rPr>
              <a:t> 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3429000"/>
            <a:ext cx="3143250" cy="161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Язычок утром встал,</a:t>
            </a: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Чистить зубки побежал.</a:t>
            </a: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Вправо-влево, 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               вправо-влево,</a:t>
            </a: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/>
            </a:r>
            <a:br>
              <a:rPr lang="ru-RU" sz="200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Чистим зубки мы умело.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6604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smtClean="0">
                <a:solidFill>
                  <a:srgbClr val="002060"/>
                </a:solidFill>
                <a:effectLst/>
                <a:latin typeface="Calibri" charset="0"/>
              </a:rPr>
              <a:t>«Качели»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28625" y="928688"/>
            <a:ext cx="6072188" cy="191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400" b="1" i="1" u="sng">
                <a:solidFill>
                  <a:srgbClr val="002060"/>
                </a:solidFill>
                <a:latin typeface="Times New Roman" pitchFamily="16" charset="0"/>
              </a:rPr>
              <a:t>Описание:</a:t>
            </a:r>
            <a:r>
              <a:rPr lang="ru-RU" sz="2400" b="1" i="1">
                <a:solidFill>
                  <a:srgbClr val="002060"/>
                </a:solidFill>
                <a:latin typeface="Times New Roman" pitchFamily="16" charset="0"/>
              </a:rPr>
              <a:t> улыбнуться, рот широко открыть.</a:t>
            </a:r>
          </a:p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400" b="1" i="1">
                <a:solidFill>
                  <a:srgbClr val="002060"/>
                </a:solidFill>
                <a:latin typeface="Times New Roman" pitchFamily="16" charset="0"/>
              </a:rPr>
              <a:t>На счет «раз» - опустить кончик языка за нижние зубы, «два» - поднять язык за верхние зубы. Повторить 4-6 раз.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500563" y="4143375"/>
            <a:ext cx="3286125" cy="1309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 i="1">
                <a:solidFill>
                  <a:srgbClr val="000000"/>
                </a:solidFill>
                <a:latin typeface="Times New Roman" pitchFamily="16" charset="0"/>
              </a:rPr>
              <a:t>Сели дети на качели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 i="1">
                <a:solidFill>
                  <a:srgbClr val="000000"/>
                </a:solidFill>
                <a:latin typeface="Times New Roman" pitchFamily="16" charset="0"/>
              </a:rPr>
              <a:t>И взлетели выше ели.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 i="1">
                <a:solidFill>
                  <a:srgbClr val="000000"/>
                </a:solidFill>
                <a:latin typeface="Times New Roman" pitchFamily="16" charset="0"/>
              </a:rPr>
              <a:t>Даже солнышка коснулись,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 i="1">
                <a:solidFill>
                  <a:srgbClr val="000000"/>
                </a:solidFill>
                <a:latin typeface="Times New Roman" pitchFamily="16" charset="0"/>
              </a:rPr>
              <a:t>А потом назад вернулись.</a:t>
            </a:r>
          </a:p>
        </p:txBody>
      </p:sp>
      <p:pic>
        <p:nvPicPr>
          <p:cNvPr id="7" name="Picture 3" descr="C:\Documents and Settings\Admin\Рабочий стол\Новая папка\DSCF2269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 rot="5400000">
            <a:off x="840028" y="3303320"/>
            <a:ext cx="3583259" cy="2834487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8" name="Picture 2" descr="C:\Documents and Settings\Admin\Рабочий стол\Новая папка\DSCF226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-20000" contrast="10000"/>
          </a:blip>
          <a:srcRect l="8475" t="18432" r="7475" b="24746"/>
          <a:stretch>
            <a:fillRect/>
          </a:stretch>
        </p:blipFill>
        <p:spPr>
          <a:xfrm rot="5400000">
            <a:off x="6179355" y="964389"/>
            <a:ext cx="3071834" cy="2286016"/>
          </a:xfrm>
          <a:prstGeom prst="roundRect">
            <a:avLst/>
          </a:prstGeo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7543800" cy="5715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3200" b="1" smtClean="0">
                <a:solidFill>
                  <a:srgbClr val="002060"/>
                </a:solidFill>
                <a:effectLst/>
                <a:latin typeface="Calibri" charset="0"/>
              </a:rPr>
              <a:t>«Киска сердится» («Мостик»)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57188" y="785813"/>
            <a:ext cx="5643562" cy="3748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b="1" i="1" u="sng">
                <a:solidFill>
                  <a:srgbClr val="002060"/>
                </a:solidFill>
                <a:latin typeface="Times New Roman" pitchFamily="16" charset="0"/>
              </a:rPr>
              <a:t>Описание:</a:t>
            </a:r>
            <a:r>
              <a:rPr lang="ru-RU" sz="2400" b="1" i="1">
                <a:solidFill>
                  <a:srgbClr val="002060"/>
                </a:solidFill>
                <a:latin typeface="Times New Roman" pitchFamily="16" charset="0"/>
              </a:rPr>
              <a:t> улыбнуться, открыть рот, кончик языка упереть за нижние зубы, «спинку» выгнуть, а боковые края прижать к верхним коренным зубам. Удерживать язык в таком положении под счёт до восьми, потом до десяти. Медленно сближаем и сжимаем зубы, закрываем рот. «Мостик» стоит за закрытыми зубами. Повторить упражнение 3-4 раза.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572000" y="4929188"/>
            <a:ext cx="4214813" cy="1309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b="1">
                <a:solidFill>
                  <a:srgbClr val="1A1912"/>
                </a:solidFill>
                <a:latin typeface="Times New Roman" pitchFamily="16" charset="0"/>
              </a:rPr>
              <a:t>Кошка спинку выгнула, зашипела, прыгнула…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b="1">
                <a:solidFill>
                  <a:srgbClr val="1A1912"/>
                </a:solidFill>
                <a:latin typeface="Times New Roman" pitchFamily="16" charset="0"/>
              </a:rPr>
              <a:t>Рассердилась киска - не подходите близко!!!</a:t>
            </a:r>
          </a:p>
        </p:txBody>
      </p:sp>
      <p:pic>
        <p:nvPicPr>
          <p:cNvPr id="7" name="Picture 2" descr="C:\Documents and Settings\Admin\Рабочий стол\Новая папка\DSCF22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 contrast="10000"/>
          </a:blip>
          <a:srcRect l="2556" t="18432" r="3924" b="16853"/>
          <a:stretch>
            <a:fillRect/>
          </a:stretch>
        </p:blipFill>
        <p:spPr>
          <a:xfrm rot="5400000">
            <a:off x="6000759" y="714357"/>
            <a:ext cx="2928959" cy="2928958"/>
          </a:xfrm>
          <a:prstGeom prst="round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8" name="Picture 2" descr="C:\Documents and Settings\Admin\Рабочий стол\Новая папка\DSCF228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643042" y="4500570"/>
            <a:ext cx="2802995" cy="2197097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smtClean="0">
                <a:solidFill>
                  <a:srgbClr val="002060"/>
                </a:solidFill>
                <a:effectLst/>
                <a:latin typeface="Calibri" charset="0"/>
              </a:rPr>
              <a:t>«Вкусное варенье»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786063" y="500063"/>
            <a:ext cx="6143625" cy="314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457200" indent="-455613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2400" b="1" i="1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785813" y="5143500"/>
            <a:ext cx="5143500" cy="1309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000" b="1">
                <a:solidFill>
                  <a:srgbClr val="000000"/>
                </a:solidFill>
                <a:latin typeface="Calibri" charset="0"/>
              </a:rPr>
              <a:t>Очень любит Язычок вкусное варенье,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000" b="1">
                <a:solidFill>
                  <a:srgbClr val="000000"/>
                </a:solidFill>
                <a:latin typeface="Calibri" charset="0"/>
              </a:rPr>
              <a:t>Приготовил он друзьям это угощенье.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000" b="1">
                <a:solidFill>
                  <a:srgbClr val="000000"/>
                </a:solidFill>
                <a:latin typeface="Calibri" charset="0"/>
              </a:rPr>
              <a:t>Варенье приятное, вкусное ароматное.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000" b="1">
                <a:solidFill>
                  <a:srgbClr val="000000"/>
                </a:solidFill>
                <a:latin typeface="Calibri" charset="0"/>
              </a:rPr>
              <a:t>Язычок подними, варенье с губки оближи.</a:t>
            </a:r>
          </a:p>
        </p:txBody>
      </p:sp>
      <p:pic>
        <p:nvPicPr>
          <p:cNvPr id="7" name="Picture 2" descr="C:\Documents and Settings\Admin\Рабочий стол\Новая папка\DSCF2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071942"/>
            <a:ext cx="2928958" cy="264320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8" name="Picture 3" descr="C:\Documents and Settings\Admin\Рабочий стол\Новая папка\DSCF2276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l="9120" t="21402" r="7845" b="23354"/>
          <a:stretch>
            <a:fillRect/>
          </a:stretch>
        </p:blipFill>
        <p:spPr bwMode="auto">
          <a:xfrm rot="5400000">
            <a:off x="-321503" y="964389"/>
            <a:ext cx="3714776" cy="2357454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928938" y="785813"/>
            <a:ext cx="6072187" cy="318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i="1" u="sng" dirty="0">
                <a:solidFill>
                  <a:srgbClr val="002060"/>
                </a:solidFill>
                <a:latin typeface="+mn-lt"/>
              </a:rPr>
              <a:t>Описание :</a:t>
            </a:r>
          </a:p>
          <a:p>
            <a:pPr marL="457200" indent="-457200" algn="just">
              <a:buFont typeface="Times New Roman" pitchFamily="16" charset="0"/>
              <a:buAutoNum type="arabicPeriod"/>
              <a:defRPr/>
            </a:pP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Улыбнуться, открыть рот, облизать</a:t>
            </a:r>
          </a:p>
          <a:p>
            <a:pPr marL="457200" indent="-457200" algn="just">
              <a:defRPr/>
            </a:pP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языком верхнюю, а затем нижнюю губу</a:t>
            </a:r>
          </a:p>
          <a:p>
            <a:pPr marL="457200" indent="-457200" algn="just">
              <a:defRPr/>
            </a:pP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по кругу. Выполнять в одну, а затем в</a:t>
            </a:r>
          </a:p>
          <a:p>
            <a:pPr marL="457200" indent="-457200" algn="just">
              <a:defRPr/>
            </a:pP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другую сторону. Повторить 4-5 раз.</a:t>
            </a:r>
          </a:p>
          <a:p>
            <a:pPr marL="457200" indent="-457200" algn="just">
              <a:defRPr/>
            </a:pP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2. Улыбнуться, открыть рот, не закрывая</a:t>
            </a:r>
          </a:p>
          <a:p>
            <a:pPr marL="457200" indent="-457200" algn="just">
              <a:defRPr/>
            </a:pP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рот, облизать языком верхнюю губу,</a:t>
            </a:r>
          </a:p>
          <a:p>
            <a:pPr marL="457200" indent="-457200" algn="just">
              <a:defRPr/>
            </a:pP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нижней губой стараться язык не</a:t>
            </a:r>
          </a:p>
          <a:p>
            <a:pPr marL="457200" indent="-457200" algn="just">
              <a:defRPr/>
            </a:pP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поддерживать. Повторить 4-5 раз.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smtClean="0">
                <a:solidFill>
                  <a:srgbClr val="002060"/>
                </a:solidFill>
                <a:effectLst/>
                <a:latin typeface="Calibri" charset="0"/>
              </a:rPr>
              <a:t>«Чашечка»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357563" y="928688"/>
            <a:ext cx="4929187" cy="3382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 b="1" i="1">
                <a:solidFill>
                  <a:srgbClr val="002060"/>
                </a:solidFill>
                <a:latin typeface="Calibri" charset="0"/>
              </a:rPr>
              <a:t>Описание : улыбнуться, открыть рот, высунуть язык и тянуть его к носу. Стараться, чтобы бока языка были загнутые в виде чашечки (чтобы чай не проливался). Удерживать язык в таком положении под счёт до пяти, потом до десяти. Повторить 3-4 раза.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285875" y="4786313"/>
            <a:ext cx="4286250" cy="1309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000" b="1">
                <a:solidFill>
                  <a:srgbClr val="000000"/>
                </a:solidFill>
                <a:latin typeface="Calibri" charset="0"/>
              </a:rPr>
              <a:t>Вкусных мы блинов поели,</a:t>
            </a:r>
            <a:br>
              <a:rPr lang="ru-RU" sz="2000" b="1">
                <a:solidFill>
                  <a:srgbClr val="000000"/>
                </a:solidFill>
                <a:latin typeface="Calibri" charset="0"/>
              </a:rPr>
            </a:br>
            <a:r>
              <a:rPr lang="ru-RU" sz="2000" b="1">
                <a:solidFill>
                  <a:srgbClr val="000000"/>
                </a:solidFill>
                <a:latin typeface="Calibri" charset="0"/>
              </a:rPr>
              <a:t>Выпить чаю захотели. </a:t>
            </a:r>
            <a:br>
              <a:rPr lang="ru-RU" sz="2000" b="1">
                <a:solidFill>
                  <a:srgbClr val="000000"/>
                </a:solidFill>
                <a:latin typeface="Calibri" charset="0"/>
              </a:rPr>
            </a:br>
            <a:r>
              <a:rPr lang="ru-RU" sz="2000" b="1">
                <a:solidFill>
                  <a:srgbClr val="000000"/>
                </a:solidFill>
                <a:latin typeface="Calibri" charset="0"/>
              </a:rPr>
              <a:t>Язычок мы к носу тянем,</a:t>
            </a:r>
            <a:br>
              <a:rPr lang="ru-RU" sz="2000" b="1">
                <a:solidFill>
                  <a:srgbClr val="000000"/>
                </a:solidFill>
                <a:latin typeface="Calibri" charset="0"/>
              </a:rPr>
            </a:br>
            <a:r>
              <a:rPr lang="ru-RU" sz="2000" b="1">
                <a:solidFill>
                  <a:srgbClr val="000000"/>
                </a:solidFill>
                <a:latin typeface="Calibri" charset="0"/>
              </a:rPr>
              <a:t>Чашку с чаем представляем.</a:t>
            </a:r>
          </a:p>
        </p:txBody>
      </p:sp>
      <p:pic>
        <p:nvPicPr>
          <p:cNvPr id="7" name="Picture 2" descr="C:\Documents and Settings\Admin\Рабочий стол\Новая папка\DSCF2279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22805" t="8651" r="9850"/>
          <a:stretch>
            <a:fillRect/>
          </a:stretch>
        </p:blipFill>
        <p:spPr bwMode="auto">
          <a:xfrm rot="16200000">
            <a:off x="6703622" y="4440650"/>
            <a:ext cx="2286017" cy="226298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8" name="Picture 3" descr="C:\Documents and Settings\Admin\Рабочий стол\Новая папка\DSCF227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-10000" contrast="20000"/>
          </a:blip>
          <a:srcRect l="26324" t="10417" r="25140" b="24868"/>
          <a:stretch>
            <a:fillRect/>
          </a:stretch>
        </p:blipFill>
        <p:spPr>
          <a:xfrm>
            <a:off x="571472" y="428604"/>
            <a:ext cx="2572099" cy="2856558"/>
          </a:xfrm>
          <a:prstGeom prst="roundRect">
            <a:avLst/>
          </a:prstGeom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357313" y="0"/>
            <a:ext cx="6500812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3200" b="1">
                <a:solidFill>
                  <a:srgbClr val="280099"/>
                </a:solidFill>
                <a:latin typeface="Calibri" charset="0"/>
              </a:rPr>
              <a:t>Особенности произношения детей второй младшей группы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57188" y="1214438"/>
            <a:ext cx="8643937" cy="535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1313"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Wingdings" charset="0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         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428625" y="1071563"/>
            <a:ext cx="8501063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charset="0"/>
              <a:buChar char="v"/>
            </a:pPr>
            <a:r>
              <a:rPr lang="ru-RU" sz="2400">
                <a:latin typeface="Times New Roman" pitchFamily="16" charset="0"/>
                <a:cs typeface="Times New Roman" pitchFamily="16" charset="0"/>
              </a:rPr>
              <a:t>Согласные произносятся смягченно («лезецька» – ложечка).</a:t>
            </a:r>
          </a:p>
          <a:p>
            <a:pPr>
              <a:buFont typeface="Wingdings" charset="0"/>
              <a:buChar char="v"/>
            </a:pPr>
            <a:endParaRPr lang="ru-RU" sz="900">
              <a:latin typeface="Times New Roman" pitchFamily="16" charset="0"/>
              <a:cs typeface="Times New Roman" pitchFamily="16" charset="0"/>
            </a:endParaRPr>
          </a:p>
          <a:p>
            <a:pPr>
              <a:buFont typeface="Wingdings" charset="0"/>
              <a:buChar char="v"/>
            </a:pPr>
            <a:r>
              <a:rPr lang="ru-RU" sz="2400">
                <a:latin typeface="Times New Roman" pitchFamily="16" charset="0"/>
                <a:cs typeface="Times New Roman" pitchFamily="16" charset="0"/>
              </a:rPr>
              <a:t> Свистящие звуки </a:t>
            </a:r>
            <a:r>
              <a:rPr lang="ru-RU" sz="2400" b="1">
                <a:latin typeface="Times New Roman" pitchFamily="16" charset="0"/>
                <a:cs typeface="Times New Roman" pitchFamily="16" charset="0"/>
              </a:rPr>
              <a:t>с, з, ц </a:t>
            </a:r>
            <a:r>
              <a:rPr lang="ru-RU" sz="2400">
                <a:latin typeface="Times New Roman" pitchFamily="16" charset="0"/>
                <a:cs typeface="Times New Roman" pitchFamily="16" charset="0"/>
              </a:rPr>
              <a:t>произносятся недостаточно четко,           пропускаются («абака» – собака); заменяются: </a:t>
            </a:r>
            <a:r>
              <a:rPr lang="ru-RU" sz="2400" b="1">
                <a:latin typeface="Times New Roman" pitchFamily="16" charset="0"/>
                <a:cs typeface="Times New Roman" pitchFamily="16" charset="0"/>
              </a:rPr>
              <a:t>с – ф </a:t>
            </a:r>
            <a:r>
              <a:rPr lang="ru-RU" sz="2400">
                <a:latin typeface="Times New Roman" pitchFamily="16" charset="0"/>
                <a:cs typeface="Times New Roman" pitchFamily="16" charset="0"/>
              </a:rPr>
              <a:t>(«фобака» – собака); </a:t>
            </a:r>
            <a:r>
              <a:rPr lang="ru-RU" sz="2400" b="1">
                <a:latin typeface="Times New Roman" pitchFamily="16" charset="0"/>
                <a:cs typeface="Times New Roman" pitchFamily="16" charset="0"/>
              </a:rPr>
              <a:t>з – в </a:t>
            </a:r>
            <a:r>
              <a:rPr lang="ru-RU" sz="2400">
                <a:latin typeface="Times New Roman" pitchFamily="16" charset="0"/>
                <a:cs typeface="Times New Roman" pitchFamily="16" charset="0"/>
              </a:rPr>
              <a:t>(«вамок» – замок); </a:t>
            </a:r>
            <a:r>
              <a:rPr lang="ru-RU" sz="2400" b="1">
                <a:latin typeface="Times New Roman" pitchFamily="16" charset="0"/>
                <a:cs typeface="Times New Roman" pitchFamily="16" charset="0"/>
              </a:rPr>
              <a:t>ц – ф </a:t>
            </a:r>
            <a:r>
              <a:rPr lang="ru-RU" sz="2400">
                <a:latin typeface="Times New Roman" pitchFamily="16" charset="0"/>
                <a:cs typeface="Times New Roman" pitchFamily="16" charset="0"/>
              </a:rPr>
              <a:t>(«фыпленок» – цыпленок); </a:t>
            </a:r>
            <a:r>
              <a:rPr lang="ru-RU" sz="2400" b="1">
                <a:latin typeface="Times New Roman" pitchFamily="16" charset="0"/>
                <a:cs typeface="Times New Roman" pitchFamily="16" charset="0"/>
              </a:rPr>
              <a:t>с – т </a:t>
            </a:r>
            <a:r>
              <a:rPr lang="ru-RU" sz="2400">
                <a:latin typeface="Times New Roman" pitchFamily="16" charset="0"/>
                <a:cs typeface="Times New Roman" pitchFamily="16" charset="0"/>
              </a:rPr>
              <a:t>(«тобака» – собака); </a:t>
            </a:r>
            <a:r>
              <a:rPr lang="ru-RU" sz="2400" b="1">
                <a:latin typeface="Times New Roman" pitchFamily="16" charset="0"/>
                <a:cs typeface="Times New Roman" pitchFamily="16" charset="0"/>
              </a:rPr>
              <a:t>з – д </a:t>
            </a:r>
            <a:r>
              <a:rPr lang="ru-RU" sz="2400">
                <a:latin typeface="Times New Roman" pitchFamily="16" charset="0"/>
                <a:cs typeface="Times New Roman" pitchFamily="16" charset="0"/>
              </a:rPr>
              <a:t>(«дамок» – замок), </a:t>
            </a:r>
            <a:r>
              <a:rPr lang="ru-RU" sz="2400" b="1">
                <a:latin typeface="Times New Roman" pitchFamily="16" charset="0"/>
                <a:cs typeface="Times New Roman" pitchFamily="16" charset="0"/>
              </a:rPr>
              <a:t>ц- т </a:t>
            </a:r>
            <a:r>
              <a:rPr lang="ru-RU" sz="2400">
                <a:latin typeface="Times New Roman" pitchFamily="16" charset="0"/>
                <a:cs typeface="Times New Roman" pitchFamily="16" charset="0"/>
              </a:rPr>
              <a:t>(«тветок» – цветок).</a:t>
            </a:r>
          </a:p>
          <a:p>
            <a:endParaRPr lang="ru-RU" sz="900">
              <a:latin typeface="Times New Roman" pitchFamily="16" charset="0"/>
              <a:cs typeface="Times New Roman" pitchFamily="16" charset="0"/>
            </a:endParaRPr>
          </a:p>
          <a:p>
            <a:pPr algn="just">
              <a:buFont typeface="Wingdings" charset="0"/>
              <a:buChar char="v"/>
            </a:pPr>
            <a:r>
              <a:rPr lang="ru-RU" sz="2400">
                <a:latin typeface="Times New Roman" pitchFamily="16" charset="0"/>
                <a:cs typeface="Times New Roman" pitchFamily="16" charset="0"/>
              </a:rPr>
              <a:t> Шипящие звуки </a:t>
            </a:r>
            <a:r>
              <a:rPr lang="ru-RU" sz="2400" b="1">
                <a:latin typeface="Times New Roman" pitchFamily="16" charset="0"/>
                <a:cs typeface="Times New Roman" pitchFamily="16" charset="0"/>
              </a:rPr>
              <a:t>ш, ж, ч, щ </a:t>
            </a:r>
            <a:r>
              <a:rPr lang="ru-RU" sz="2400">
                <a:latin typeface="Times New Roman" pitchFamily="16" charset="0"/>
                <a:cs typeface="Times New Roman" pitchFamily="16" charset="0"/>
              </a:rPr>
              <a:t>произносятся недостаточно четко, пропускаются («апка» – шапка, «ук» – жук); заменяются: </a:t>
            </a:r>
            <a:r>
              <a:rPr lang="ru-RU" sz="2400" b="1">
                <a:latin typeface="Times New Roman" pitchFamily="16" charset="0"/>
                <a:cs typeface="Times New Roman" pitchFamily="16" charset="0"/>
              </a:rPr>
              <a:t>ш – с</a:t>
            </a:r>
            <a:r>
              <a:rPr lang="ru-RU" sz="2400"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ru-RU" sz="2400" b="1">
                <a:latin typeface="Times New Roman" pitchFamily="16" charset="0"/>
                <a:cs typeface="Times New Roman" pitchFamily="16" charset="0"/>
              </a:rPr>
              <a:t>ф</a:t>
            </a:r>
            <a:r>
              <a:rPr lang="ru-RU" sz="2400">
                <a:latin typeface="Times New Roman" pitchFamily="16" charset="0"/>
                <a:cs typeface="Times New Roman" pitchFamily="16" charset="0"/>
              </a:rPr>
              <a:t> («сапка», «фапка» – шапка), </a:t>
            </a:r>
            <a:r>
              <a:rPr lang="ru-RU" sz="2400" b="1">
                <a:latin typeface="Times New Roman" pitchFamily="16" charset="0"/>
                <a:cs typeface="Times New Roman" pitchFamily="16" charset="0"/>
              </a:rPr>
              <a:t>ж – з, в</a:t>
            </a:r>
            <a:r>
              <a:rPr lang="ru-RU" sz="2400">
                <a:latin typeface="Times New Roman" pitchFamily="16" charset="0"/>
                <a:cs typeface="Times New Roman" pitchFamily="16" charset="0"/>
              </a:rPr>
              <a:t> («зук», «вук» – жук), </a:t>
            </a:r>
            <a:r>
              <a:rPr lang="ru-RU" sz="2400" b="1">
                <a:latin typeface="Times New Roman" pitchFamily="16" charset="0"/>
                <a:cs typeface="Times New Roman" pitchFamily="16" charset="0"/>
              </a:rPr>
              <a:t>ч –</a:t>
            </a:r>
            <a:r>
              <a:rPr lang="ru-RU" sz="240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2400" b="1">
                <a:latin typeface="Times New Roman" pitchFamily="16" charset="0"/>
                <a:cs typeface="Times New Roman" pitchFamily="16" charset="0"/>
              </a:rPr>
              <a:t>ц, ть </a:t>
            </a:r>
            <a:r>
              <a:rPr lang="ru-RU" sz="2400">
                <a:latin typeface="Times New Roman" pitchFamily="16" charset="0"/>
                <a:cs typeface="Times New Roman" pitchFamily="16" charset="0"/>
              </a:rPr>
              <a:t>(«оцки», «отьки» – очки), </a:t>
            </a:r>
            <a:r>
              <a:rPr lang="ru-RU" sz="2400" b="1">
                <a:latin typeface="Times New Roman" pitchFamily="16" charset="0"/>
                <a:cs typeface="Times New Roman" pitchFamily="16" charset="0"/>
              </a:rPr>
              <a:t>щ – сь, ть </a:t>
            </a:r>
            <a:r>
              <a:rPr lang="ru-RU" sz="2400">
                <a:latin typeface="Times New Roman" pitchFamily="16" charset="0"/>
                <a:cs typeface="Times New Roman" pitchFamily="16" charset="0"/>
              </a:rPr>
              <a:t>(«сетка», «тетка» – щетка).</a:t>
            </a:r>
            <a:endParaRPr lang="ru-RU" sz="800"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sz="900">
              <a:latin typeface="Times New Roman" pitchFamily="16" charset="0"/>
              <a:cs typeface="Times New Roman" pitchFamily="16" charset="0"/>
            </a:endParaRPr>
          </a:p>
          <a:p>
            <a:pPr algn="just">
              <a:buFont typeface="Wingdings" charset="0"/>
              <a:buChar char="v"/>
            </a:pPr>
            <a:r>
              <a:rPr lang="ru-RU" sz="2400">
                <a:latin typeface="Times New Roman" pitchFamily="16" charset="0"/>
                <a:cs typeface="Times New Roman" pitchFamily="16" charset="0"/>
              </a:rPr>
              <a:t> Звуки </a:t>
            </a:r>
            <a:r>
              <a:rPr lang="ru-RU" sz="2400" b="1">
                <a:latin typeface="Times New Roman" pitchFamily="16" charset="0"/>
                <a:cs typeface="Times New Roman" pitchFamily="16" charset="0"/>
              </a:rPr>
              <a:t>л</a:t>
            </a:r>
            <a:r>
              <a:rPr lang="ru-RU" sz="2400">
                <a:latin typeface="Times New Roman" pitchFamily="16" charset="0"/>
                <a:cs typeface="Times New Roman" pitchFamily="16" charset="0"/>
              </a:rPr>
              <a:t> и </a:t>
            </a:r>
            <a:r>
              <a:rPr lang="ru-RU" sz="2400" b="1">
                <a:latin typeface="Times New Roman" pitchFamily="16" charset="0"/>
                <a:cs typeface="Times New Roman" pitchFamily="16" charset="0"/>
              </a:rPr>
              <a:t>р</a:t>
            </a:r>
            <a:r>
              <a:rPr lang="ru-RU" sz="2400">
                <a:latin typeface="Times New Roman" pitchFamily="16" charset="0"/>
                <a:cs typeface="Times New Roman" pitchFamily="16" charset="0"/>
              </a:rPr>
              <a:t> пропускаются («ампа» – лампа, «ука» - рука); заменяются звуком </a:t>
            </a:r>
            <a:r>
              <a:rPr lang="ru-RU" sz="2400" b="1">
                <a:latin typeface="Times New Roman" pitchFamily="16" charset="0"/>
                <a:cs typeface="Times New Roman" pitchFamily="16" charset="0"/>
              </a:rPr>
              <a:t>ль </a:t>
            </a:r>
            <a:r>
              <a:rPr lang="ru-RU" sz="2400">
                <a:latin typeface="Times New Roman" pitchFamily="16" charset="0"/>
                <a:cs typeface="Times New Roman" pitchFamily="16" charset="0"/>
              </a:rPr>
              <a:t>(«лямпа» – лампа, «люка» – рука); заменяются </a:t>
            </a:r>
            <a:r>
              <a:rPr lang="ru-RU" sz="2400" b="1">
                <a:latin typeface="Times New Roman" pitchFamily="16" charset="0"/>
                <a:cs typeface="Times New Roman" pitchFamily="16" charset="0"/>
              </a:rPr>
              <a:t>й</a:t>
            </a:r>
            <a:r>
              <a:rPr lang="ru-RU" sz="2400">
                <a:latin typeface="Times New Roman" pitchFamily="16" charset="0"/>
                <a:cs typeface="Times New Roman" pitchFamily="16" charset="0"/>
              </a:rPr>
              <a:t> («ямпа» - лампа, «юка» – рука).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smtClean="0">
                <a:solidFill>
                  <a:srgbClr val="280099"/>
                </a:solidFill>
                <a:effectLst/>
                <a:latin typeface="Calibri" charset="0"/>
              </a:rPr>
              <a:t>Основные задачи работы над звуковой культурой речи</a:t>
            </a:r>
            <a:br>
              <a:rPr lang="ru-RU" sz="3200" b="1" smtClean="0">
                <a:solidFill>
                  <a:srgbClr val="280099"/>
                </a:solidFill>
                <a:effectLst/>
                <a:latin typeface="Calibri" charset="0"/>
              </a:rPr>
            </a:br>
            <a:r>
              <a:rPr lang="ru-RU" sz="32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Вторая младшая группа</a:t>
            </a:r>
            <a:r>
              <a:rPr lang="ru-RU" sz="3200" i="1" smtClean="0">
                <a:latin typeface="Calibri" charset="0"/>
              </a:rPr>
              <a:t/>
            </a:r>
            <a:br>
              <a:rPr lang="ru-RU" sz="3200" i="1" smtClean="0">
                <a:latin typeface="Calibri" charset="0"/>
              </a:rPr>
            </a:br>
            <a:r>
              <a:rPr lang="ru-RU" sz="3200" i="1" smtClean="0">
                <a:latin typeface="Calibri" charset="0"/>
              </a:rPr>
              <a:t/>
            </a:r>
            <a:br>
              <a:rPr lang="ru-RU" sz="3200" i="1" smtClean="0">
                <a:latin typeface="Calibri" charset="0"/>
              </a:rPr>
            </a:br>
            <a:endParaRPr lang="ru-RU" sz="3200" i="1" smtClean="0">
              <a:latin typeface="Calibri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500063" y="1857375"/>
            <a:ext cx="8229600" cy="441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1. Готовить артикуляционный аппарат для правильного произношения всех звуков родного языка, тренируя его основные движения во время артикуляционной гимнастики и в процессе работы над простыми по произношению звуками: </a:t>
            </a:r>
            <a:r>
              <a:rPr lang="ru-RU" sz="2400" b="1">
                <a:solidFill>
                  <a:srgbClr val="000000"/>
                </a:solidFill>
                <a:latin typeface="Times New Roman" pitchFamily="16" charset="0"/>
              </a:rPr>
              <a:t>а, у, о, и, э, п, б, м, ф, в</a:t>
            </a: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.</a:t>
            </a:r>
            <a:endParaRPr lang="ru-RU" sz="1000">
              <a:solidFill>
                <a:srgbClr val="000000"/>
              </a:solidFill>
              <a:latin typeface="Times New Roman" pitchFamily="16" charset="0"/>
            </a:endParaRP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2. Развивать слуховое внимание, речевой слух, речевое дыхание, силу и высоту голоса.</a:t>
            </a:r>
            <a:endParaRPr lang="ru-RU" sz="1000">
              <a:solidFill>
                <a:srgbClr val="000000"/>
              </a:solidFill>
              <a:latin typeface="Times New Roman" pitchFamily="16" charset="0"/>
            </a:endParaRP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6" charset="0"/>
              </a:rPr>
              <a:t>3. Вырабатывать четкое произношение слов, предложений, спокойный темп и размеренный ритм речи.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8013" y="534988"/>
            <a:ext cx="8032750" cy="216535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000" b="1" dirty="0" smtClean="0">
                <a:solidFill>
                  <a:srgbClr val="280099"/>
                </a:solidFill>
                <a:effectLst/>
                <a:latin typeface="Calibri" charset="0"/>
              </a:rPr>
              <a:t>Артикуляционная </a:t>
            </a:r>
            <a:r>
              <a:rPr lang="ru-RU" sz="4000" b="1" dirty="0" smtClean="0">
                <a:solidFill>
                  <a:srgbClr val="280099"/>
                </a:solidFill>
                <a:effectLst/>
                <a:latin typeface="Calibri" charset="0"/>
              </a:rPr>
              <a:t>гимнастика -</a:t>
            </a:r>
            <a:r>
              <a:rPr lang="ru-RU" sz="4000" b="1" dirty="0" smtClean="0">
                <a:solidFill>
                  <a:srgbClr val="280099"/>
                </a:solidFill>
                <a:effectLst/>
                <a:latin typeface="Calibri" charset="0"/>
              </a:rPr>
              <a:t/>
            </a:r>
            <a:br>
              <a:rPr lang="ru-RU" sz="4000" b="1" dirty="0" smtClean="0">
                <a:solidFill>
                  <a:srgbClr val="280099"/>
                </a:solidFill>
                <a:effectLst/>
                <a:latin typeface="Calibri" charset="0"/>
              </a:rPr>
            </a:br>
            <a:r>
              <a:rPr lang="ru-RU" sz="4000" b="1" dirty="0" smtClean="0">
                <a:solidFill>
                  <a:srgbClr val="280099"/>
                </a:solidFill>
                <a:effectLst/>
                <a:latin typeface="Calibri" charset="0"/>
              </a:rPr>
              <a:t> </a:t>
            </a:r>
            <a:r>
              <a:rPr lang="ru-RU" sz="4000" b="1" dirty="0" smtClean="0">
                <a:solidFill>
                  <a:srgbClr val="280099"/>
                </a:solidFill>
                <a:effectLst/>
                <a:latin typeface="Calibri" charset="0"/>
              </a:rPr>
              <a:t>основа </a:t>
            </a:r>
            <a:r>
              <a:rPr lang="ru-RU" sz="4000" b="1" dirty="0" smtClean="0">
                <a:latin typeface="Calibri" charset="0"/>
              </a:rPr>
              <a:t/>
            </a:r>
            <a:br>
              <a:rPr lang="ru-RU" sz="4000" b="1" dirty="0" smtClean="0">
                <a:latin typeface="Calibri" charset="0"/>
              </a:rPr>
            </a:br>
            <a:r>
              <a:rPr lang="ru-RU" sz="4000" b="1" dirty="0" smtClean="0">
                <a:solidFill>
                  <a:srgbClr val="280099"/>
                </a:solidFill>
                <a:effectLst/>
                <a:latin typeface="Calibri" charset="0"/>
              </a:rPr>
              <a:t>правильного произношения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643188"/>
            <a:ext cx="5165725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smtClean="0">
                <a:solidFill>
                  <a:srgbClr val="280099"/>
                </a:solidFill>
                <a:effectLst/>
                <a:latin typeface="Calibri" charset="0"/>
              </a:rPr>
              <a:t>Артикуляционная гимнастика – </a:t>
            </a:r>
            <a:r>
              <a:rPr lang="ru-RU" sz="3200" b="1" smtClean="0">
                <a:latin typeface="Calibri" charset="0"/>
              </a:rPr>
              <a:t/>
            </a:r>
            <a:br>
              <a:rPr lang="ru-RU" sz="3200" b="1" smtClean="0">
                <a:latin typeface="Calibri" charset="0"/>
              </a:rPr>
            </a:br>
            <a:endParaRPr lang="ru-RU" sz="3200" b="1" smtClean="0">
              <a:latin typeface="Calibri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000125" y="1143000"/>
            <a:ext cx="7758113" cy="278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    это совокупность специальных упражнений, направленных на укрепление мышц речевого аппарата, развитие силы, подвижности и дифференциальных движений органов, принимающих движение в речи.</a:t>
            </a: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800">
              <a:solidFill>
                <a:srgbClr val="000000"/>
              </a:solidFill>
              <a:latin typeface="Times New Roman" pitchFamily="16" charset="0"/>
            </a:endParaRP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800">
              <a:solidFill>
                <a:srgbClr val="000000"/>
              </a:solidFill>
              <a:latin typeface="Times New Roman" pitchFamily="16" charset="0"/>
            </a:endParaRP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80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3429000"/>
            <a:ext cx="3457575" cy="30702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smtClean="0">
                <a:solidFill>
                  <a:srgbClr val="280099"/>
                </a:solidFill>
                <a:effectLst/>
                <a:latin typeface="Calibri" charset="0"/>
              </a:rPr>
              <a:t>Цель артикуляционный гимнастики -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" y="1428750"/>
            <a:ext cx="8229600" cy="2714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>    выработка полноценных движений и определенных положений органов артикуляционного аппарата, умение синтезировать простые движения в сложные, необходимых для правильного произношения звуков.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714750"/>
            <a:ext cx="1928813" cy="26892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i="1" smtClean="0">
                <a:solidFill>
                  <a:srgbClr val="280099"/>
                </a:solidFill>
                <a:effectLst/>
                <a:latin typeface="Calibri" charset="0"/>
              </a:rPr>
              <a:t>Рекомендации</a:t>
            </a:r>
            <a:r>
              <a:rPr lang="ru-RU" sz="3200" b="1" i="1" smtClean="0">
                <a:latin typeface="Calibri" charset="0"/>
              </a:rPr>
              <a:t> </a:t>
            </a:r>
            <a:r>
              <a:rPr lang="ru-RU" sz="3200" b="1" i="1" smtClean="0">
                <a:solidFill>
                  <a:srgbClr val="280099"/>
                </a:solidFill>
                <a:effectLst/>
                <a:latin typeface="Calibri" charset="0"/>
              </a:rPr>
              <a:t>по проведению упражнений артикуляционной гимнастики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79388" y="1260475"/>
            <a:ext cx="8543925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1. Проводить артикуляционную гимнатику нужно ежедневно, чтобы вырабатываемые у детей навыки закреплялись. Лучше заниматься 2 раза в день (утром и вечером) по 5 - 7 минут, в зависимости от возраста и усидчивости ребенка. Не следует предлагать детям более 2-3 упражнений за раз. Каждое упражнение выполняется по 5-7 раз.</a:t>
            </a: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2. Артикуляционную гимнастику выполняют сидя, так как в таком положении у ребенка прямая спина, тело не напряжено, руки и ноги находятся в спокойном положении. </a:t>
            </a: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3. При отборе упражнений для артикуляционной гимнастики надо соблюдать определенную последовательность, идти от простых упражнений к более сложным. Проводить их лучше эмоционально, в игровой форме.</a:t>
            </a: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</a:rPr>
              <a:t>4. Ребенок должен хорошо видеть лицо взрослого, а также свое лицо, чтобы самостоятельно контролировать правильность выполнения упражнений. Поэтому упражнения следует выполнять перед зеркалом.</a:t>
            </a: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/>
            </a:r>
            <a:br>
              <a:rPr lang="ru-RU" sz="2800">
                <a:solidFill>
                  <a:srgbClr val="000000"/>
                </a:solidFill>
                <a:latin typeface="Times New Roman" pitchFamily="16" charset="0"/>
              </a:rPr>
            </a:br>
            <a:endParaRPr lang="ru-RU" sz="2800">
              <a:solidFill>
                <a:srgbClr val="000000"/>
              </a:solidFill>
              <a:latin typeface="Times New Roman" pitchFamily="16" charset="0"/>
            </a:endParaRP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800">
              <a:solidFill>
                <a:srgbClr val="000000"/>
              </a:solidFill>
              <a:latin typeface="Times New Roman" pitchFamily="16" charset="0"/>
            </a:endParaRP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/>
            </a:r>
            <a:br>
              <a:rPr lang="ru-RU" sz="2800">
                <a:solidFill>
                  <a:srgbClr val="000000"/>
                </a:solidFill>
                <a:latin typeface="Times New Roman" pitchFamily="16" charset="0"/>
              </a:rPr>
            </a:br>
            <a:r>
              <a:rPr lang="ru-RU" sz="2800">
                <a:solidFill>
                  <a:srgbClr val="000000"/>
                </a:solidFill>
                <a:latin typeface="Times New Roman" pitchFamily="16" charset="0"/>
              </a:rPr>
              <a:t/>
            </a:r>
            <a:br>
              <a:rPr lang="ru-RU" sz="2800">
                <a:solidFill>
                  <a:srgbClr val="000000"/>
                </a:solidFill>
                <a:latin typeface="Times New Roman" pitchFamily="16" charset="0"/>
              </a:rPr>
            </a:br>
            <a:endParaRPr lang="ru-RU" sz="2800">
              <a:solidFill>
                <a:srgbClr val="000000"/>
              </a:solidFill>
              <a:latin typeface="Times New Roman" pitchFamily="16" charset="0"/>
            </a:endParaRPr>
          </a:p>
          <a:p>
            <a:pPr algn="just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8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6604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smtClean="0">
                <a:solidFill>
                  <a:srgbClr val="280099"/>
                </a:solidFill>
                <a:effectLst/>
                <a:latin typeface="Calibri" charset="0"/>
              </a:rPr>
              <a:t>«Бегемотик»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1000125"/>
            <a:ext cx="8229600" cy="545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i="1" u="sng">
                <a:solidFill>
                  <a:srgbClr val="002060"/>
                </a:solidFill>
                <a:latin typeface="Times New Roman" pitchFamily="16" charset="0"/>
                <a:cs typeface="Tahoma" pitchFamily="32" charset="0"/>
              </a:rPr>
              <a:t>Описание:</a:t>
            </a:r>
            <a:r>
              <a:rPr lang="ru-RU" sz="2400" b="1" i="1">
                <a:solidFill>
                  <a:srgbClr val="002060"/>
                </a:solidFill>
                <a:latin typeface="Times New Roman" pitchFamily="16" charset="0"/>
                <a:cs typeface="Tahoma" pitchFamily="32" charset="0"/>
              </a:rPr>
              <a:t> открыть рот, как можно шире, удерживать его в таком положении до счета «пять», потом закрыть рот. Выполнять упражнение 5-7 раз.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3200">
              <a:solidFill>
                <a:srgbClr val="000000"/>
              </a:solidFill>
              <a:latin typeface="Calibri" charset="0"/>
              <a:cs typeface="Tahoma" pitchFamily="32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786313" y="3071813"/>
            <a:ext cx="3357562" cy="253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Рот пошире открываем,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В бегемотиков играем.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Широко раскроем ротик,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Как голодный бегемотик.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Закрывать его нельзя,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До пяти считаю я.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А потом закроем рот –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  <a:cs typeface="Tahoma" pitchFamily="32" charset="0"/>
              </a:rPr>
              <a:t>Отдыхает бегемот.</a:t>
            </a:r>
          </a:p>
        </p:txBody>
      </p:sp>
      <p:pic>
        <p:nvPicPr>
          <p:cNvPr id="11269" name="Рисунок 5" descr="image012"/>
          <p:cNvPicPr>
            <a:picLocks noChangeAspect="1" noChangeArrowheads="1"/>
          </p:cNvPicPr>
          <p:nvPr/>
        </p:nvPicPr>
        <p:blipFill>
          <a:blip r:embed="rId3"/>
          <a:srcRect l="4491" t="5479" r="53340" b="13242"/>
          <a:stretch>
            <a:fillRect/>
          </a:stretch>
        </p:blipFill>
        <p:spPr bwMode="auto">
          <a:xfrm>
            <a:off x="1000125" y="2500313"/>
            <a:ext cx="3214688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6115050" cy="85725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3200" b="1" smtClean="0">
                <a:solidFill>
                  <a:srgbClr val="280099"/>
                </a:solidFill>
                <a:effectLst/>
                <a:latin typeface="Calibri" charset="0"/>
              </a:rPr>
              <a:t>«Улыбка – Лягушка»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643063" y="3429000"/>
            <a:ext cx="3071812" cy="3214688"/>
          </a:xfrm>
          <a:prstGeom prst="rect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57813" y="3571875"/>
            <a:ext cx="3429000" cy="191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262626"/>
                </a:solidFill>
                <a:latin typeface="Times New Roman" pitchFamily="16" charset="0"/>
                <a:cs typeface="Tahoma" pitchFamily="32" charset="0"/>
              </a:rPr>
              <a:t>Подражаем мы лягушкам;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262626"/>
                </a:solidFill>
                <a:latin typeface="Times New Roman" pitchFamily="16" charset="0"/>
                <a:cs typeface="Tahoma" pitchFamily="32" charset="0"/>
              </a:rPr>
              <a:t>Тянем губы прямо к ушкам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262626"/>
                </a:solidFill>
                <a:latin typeface="Times New Roman" pitchFamily="16" charset="0"/>
                <a:cs typeface="Tahoma" pitchFamily="32" charset="0"/>
              </a:rPr>
              <a:t>Вы сейчас тяните губки –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262626"/>
                </a:solidFill>
                <a:latin typeface="Times New Roman" pitchFamily="16" charset="0"/>
                <a:cs typeface="Tahoma" pitchFamily="32" charset="0"/>
              </a:rPr>
              <a:t>Я увижу ваши зубки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262626"/>
                </a:solidFill>
                <a:latin typeface="Times New Roman" pitchFamily="16" charset="0"/>
                <a:cs typeface="Tahoma" pitchFamily="32" charset="0"/>
              </a:rPr>
              <a:t>Мы потянем – перестанем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2000" b="1">
                <a:solidFill>
                  <a:srgbClr val="262626"/>
                </a:solidFill>
                <a:latin typeface="Times New Roman" pitchFamily="16" charset="0"/>
                <a:cs typeface="Tahoma" pitchFamily="32" charset="0"/>
              </a:rPr>
              <a:t>И нисколько не устанем.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57188" y="1000125"/>
            <a:ext cx="5929312" cy="2284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400" b="1" i="1" u="sng">
                <a:solidFill>
                  <a:srgbClr val="002060"/>
                </a:solidFill>
                <a:latin typeface="Times New Roman" pitchFamily="16" charset="0"/>
              </a:rPr>
              <a:t>Описание:</a:t>
            </a:r>
            <a:r>
              <a:rPr lang="ru-RU" sz="2400" b="1" i="1">
                <a:solidFill>
                  <a:srgbClr val="002060"/>
                </a:solidFill>
                <a:latin typeface="Times New Roman" pitchFamily="16" charset="0"/>
              </a:rPr>
              <a:t> улыбнуться, показать сомкнутые зубы. Удерживать губы в таком положении следует до счета «пять» (до счета «десять»), затем вернуть губы в исходное положение.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400" b="1" i="1">
                <a:solidFill>
                  <a:srgbClr val="002060"/>
                </a:solidFill>
                <a:latin typeface="Times New Roman" pitchFamily="16" charset="0"/>
              </a:rPr>
              <a:t>Повторить 3-4 раза.</a:t>
            </a:r>
          </a:p>
        </p:txBody>
      </p:sp>
      <p:pic>
        <p:nvPicPr>
          <p:cNvPr id="7" name="Picture 3" descr="C:\Documents and Settings\Admin\Рабочий стол\Новая папка\DSCF2257.jpg"/>
          <p:cNvPicPr>
            <a:picLocks noChangeAspect="1" noChangeArrowheads="1"/>
          </p:cNvPicPr>
          <p:nvPr/>
        </p:nvPicPr>
        <p:blipFill>
          <a:blip r:embed="rId4" cstate="print">
            <a:lum bright="-30000" contrast="30000"/>
          </a:blip>
          <a:srcRect l="17904" r="7744" b="2979"/>
          <a:stretch>
            <a:fillRect/>
          </a:stretch>
        </p:blipFill>
        <p:spPr bwMode="auto">
          <a:xfrm rot="5400000">
            <a:off x="6393669" y="392885"/>
            <a:ext cx="2500330" cy="271464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1272</Words>
  <PresentationFormat>Экран (4:3)</PresentationFormat>
  <Paragraphs>112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3_Тема Office</vt:lpstr>
      <vt:lpstr>Развитие речи детей  младшего дошкольного возраста </vt:lpstr>
      <vt:lpstr>Слайд 2</vt:lpstr>
      <vt:lpstr>Основные задачи работы над звуковой культурой речи Вторая младшая группа  </vt:lpstr>
      <vt:lpstr>Артикуляционная гимнастика -  основа  правильного произношения</vt:lpstr>
      <vt:lpstr>Артикуляционная гимнастика –  </vt:lpstr>
      <vt:lpstr>Цель артикуляционный гимнастики - </vt:lpstr>
      <vt:lpstr>Рекомендации по проведению упражнений артикуляционной гимнастики</vt:lpstr>
      <vt:lpstr>«Бегемотик»</vt:lpstr>
      <vt:lpstr>«Улыбка – Лягушка»</vt:lpstr>
      <vt:lpstr>«Хоботок»</vt:lpstr>
      <vt:lpstr>«Улыбка-Хоботок»</vt:lpstr>
      <vt:lpstr>«Часики»</vt:lpstr>
      <vt:lpstr>«Змейка»</vt:lpstr>
      <vt:lpstr>«Лопаточка»</vt:lpstr>
      <vt:lpstr>«Чистим зубки»</vt:lpstr>
      <vt:lpstr>«Качели»</vt:lpstr>
      <vt:lpstr>«Киска сердится» («Мостик»)</vt:lpstr>
      <vt:lpstr>«Вкусное варенье»</vt:lpstr>
      <vt:lpstr>«Чашечка»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как основа  правильного произношения</dc:title>
  <dc:creator>пк</dc:creator>
  <cp:lastModifiedBy>пк</cp:lastModifiedBy>
  <cp:revision>16</cp:revision>
  <cp:lastPrinted>1601-01-01T00:00:00Z</cp:lastPrinted>
  <dcterms:created xsi:type="dcterms:W3CDTF">1601-01-01T00:00:00Z</dcterms:created>
  <dcterms:modified xsi:type="dcterms:W3CDTF">2017-01-18T11:01:34Z</dcterms:modified>
</cp:coreProperties>
</file>