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57" r:id="rId10"/>
    <p:sldId id="265" r:id="rId11"/>
    <p:sldId id="288" r:id="rId12"/>
    <p:sldId id="289" r:id="rId13"/>
    <p:sldId id="284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67" r:id="rId23"/>
    <p:sldId id="296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75" r:id="rId33"/>
    <p:sldId id="285" r:id="rId34"/>
    <p:sldId id="290" r:id="rId35"/>
    <p:sldId id="292" r:id="rId36"/>
    <p:sldId id="295" r:id="rId37"/>
    <p:sldId id="294" r:id="rId38"/>
    <p:sldId id="293" r:id="rId39"/>
    <p:sldId id="291" r:id="rId40"/>
    <p:sldId id="286" r:id="rId41"/>
    <p:sldId id="287" r:id="rId42"/>
    <p:sldId id="297" r:id="rId43"/>
    <p:sldId id="298" r:id="rId44"/>
    <p:sldId id="302" r:id="rId45"/>
    <p:sldId id="303" r:id="rId46"/>
    <p:sldId id="299" r:id="rId47"/>
    <p:sldId id="300" r:id="rId48"/>
    <p:sldId id="301" r:id="rId49"/>
  </p:sldIdLst>
  <p:sldSz cx="9144000" cy="6858000" type="screen4x3"/>
  <p:notesSz cx="6888163" cy="10020300"/>
  <p:custDataLst>
    <p:tags r:id="rId5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D815-8B11-4F62-949A-B3CE952B1084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9484C-E313-4586-8570-143F8F70A2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9135818" cy="6869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4"/>
            <a:ext cx="401564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97" y="383906"/>
            <a:ext cx="4222341" cy="296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009578" cy="300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1" y="3340614"/>
            <a:ext cx="4200064" cy="307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4"/>
            <a:ext cx="401564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97" y="383906"/>
            <a:ext cx="4222341" cy="296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009578" cy="300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1" y="3340614"/>
            <a:ext cx="4200064" cy="307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6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654" y="476672"/>
            <a:ext cx="2232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………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………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………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……...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 ……...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………</a:t>
            </a:r>
          </a:p>
          <a:p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………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………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………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81299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 TEA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CRICKET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WHITH 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 TO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GARDEN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AFTER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SCHOOL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19221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 TEA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 ЧАЙ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CRICKET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WHITH 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 TO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GARDEN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AFTER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SCHOOL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7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043384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 TEA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 ЧАЙ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ЗАВТРАКАТЬ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CRICKET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WHITH 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 TO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GARDEN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AFTER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SCHOOL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42635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 TEA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 ЧАЙ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ЗАВТРАКАТЬ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CRICKET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В КРИКЕТ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WHITH 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 TO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GARDEN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AFTER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SCHOOL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6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97973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 TEA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 ЧАЙ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ЗАВТРАКАТЬ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CRICKET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В КРИКЕТ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WHITH 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С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 TO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GARDEN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AFTER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SCHOOL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7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10059"/>
              </p:ext>
            </p:extLst>
          </p:nvPr>
        </p:nvGraphicFramePr>
        <p:xfrm>
          <a:off x="539552" y="851520"/>
          <a:ext cx="7848872" cy="465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 TEA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 ЧАЙ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ЗАВТРАКАТЬ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CRICKET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В КРИКЕТ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WHITH 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С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 TO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РАЗГОВАРИВАТЬ С КРОЛИКОМ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GARDEN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AFTER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SCHOOL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9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88973"/>
              </p:ext>
            </p:extLst>
          </p:nvPr>
        </p:nvGraphicFramePr>
        <p:xfrm>
          <a:off x="539552" y="851520"/>
          <a:ext cx="7848872" cy="465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 TEA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 ЧАЙ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ЗАВТРАКАТЬ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CRICKET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В КРИКЕТ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WHITH 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С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 TO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РАЗГОВАРИВАТЬ С КРОЛИКОМ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GARDEN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В САД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AFTER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SCHOOL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2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77671"/>
              </p:ext>
            </p:extLst>
          </p:nvPr>
        </p:nvGraphicFramePr>
        <p:xfrm>
          <a:off x="539552" y="851520"/>
          <a:ext cx="7848872" cy="465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 TEA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 ЧАЙ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ЗАВТРАКАТЬ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CRICKET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В КРИКЕТ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WHITH 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С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 TO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РАЗГОВАРИВАТЬ С КРОЛИКОМ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GARDEN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В САД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AFTER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БЕЖАТЬ ЗА КРОЛИКОМ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SCHOOL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3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96964"/>
              </p:ext>
            </p:extLst>
          </p:nvPr>
        </p:nvGraphicFramePr>
        <p:xfrm>
          <a:off x="539552" y="851520"/>
          <a:ext cx="7848872" cy="465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 TEA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ЧАЙ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BREAKFAST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ЗАВТРАКАТЬ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CRICKET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В КРИКЕТ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WITH 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С КОТОМ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 TO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РАЗГОВАРИВАТЬ С КРОЛИКОМ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GARDEN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В САД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AFTER THE RABBIT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БЕЖАТЬ ЗА КРОЛИКОМ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SCHOOL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В ШКОЛУ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45081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SUPPER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FOR A WALK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CAKES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THE WAY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3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34506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SUPPER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FOR A WALK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CAKES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THE WAY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69206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SUPPER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FOR A WALK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CAKES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THE WAY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4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93136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SUPPER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FOR A WALK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НА ПРОГУЛКУ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CAKES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THE WAY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7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11116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SUPPER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FOR A WALK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НА ПРОГУЛКУ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СПАТЬ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CAKES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THE WAY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2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28121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SUPPER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FOR A WALK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НА ПРОГУЛКУ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СПАТЬ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 ТЕЛЕВИЗОР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CAKES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THE WAY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4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13702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SUPPER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FOR A WALK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НА ПРОГУЛКУ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СПАТЬ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 ТЕЛЕВИЗОР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ПЛАКАТЬ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CAKES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THE WAY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3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97390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SUPPER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FOR A WALK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НА ПРОГУЛКУ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СПАТЬ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 ТЕЛЕВИЗОР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ПЛАКАТЬ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CAKES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ТОРТЫ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THE WAY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0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5984"/>
              </p:ext>
            </p:extLst>
          </p:nvPr>
        </p:nvGraphicFramePr>
        <p:xfrm>
          <a:off x="539552" y="851520"/>
          <a:ext cx="7848872" cy="437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436"/>
                <a:gridCol w="3924436"/>
              </a:tblGrid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LUNCH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SUPPER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FOR A WALK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НА ПРОГУЛКУ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ИДТИ СПАТЬ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 ТЕЛЕВИЗОР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ПЛАКАТЬ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CAKES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ТОРТЫ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21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3B07F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THE WAY</a:t>
                      </a:r>
                      <a:endParaRPr lang="ru-RU" sz="2400" b="1" i="1" dirty="0">
                        <a:solidFill>
                          <a:srgbClr val="3B07F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СПРАШИВАТЬ ПУТЬ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3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6840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DOES  ALICE  LIKE?</a:t>
            </a:r>
          </a:p>
          <a:p>
            <a:pPr algn="ctr"/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DOESN’T  ALICE  LIKE?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2779018" cy="258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83" y="1484784"/>
            <a:ext cx="3082085" cy="258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3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948024" cy="395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75656" y="458112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 THE  SENTENCES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220" y="332656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DON’T GO TO SCHOOL ON SUNDAY.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DRINKS COFFEE IN THE MORNING.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 EAT MICE AND DRINK MILK.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YOUR SISTER HAVE BREAKFAST EARLY?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 LIKE TO READ BOOKS?</a:t>
            </a:r>
          </a:p>
          <a:p>
            <a:pPr marL="457200" indent="-457200">
              <a:buAutoNum type="arabicPeriod"/>
            </a:pPr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01" y="26064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DON’T GO TO SCHOOL ON SUNDAY.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DOESN’T GO TO SCHOOL ON SUNDAY.</a:t>
            </a:r>
          </a:p>
          <a:p>
            <a:endParaRPr lang="en-US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DRINKS COFFEE IN THE MORNING.</a:t>
            </a:r>
          </a:p>
          <a:p>
            <a:endParaRPr lang="en-US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 EAT MICE AND DRINK MILK.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YOUR SISTER HAVE BREAKFAST EARLY?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 LIKE TO READ BOOKS?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01" y="26064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DON’T GO TO SCHOOL ON SUNDAY.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DOESN’T GO TO SCHOOL ON SUNDAY.</a:t>
            </a:r>
          </a:p>
          <a:p>
            <a:endParaRPr lang="en-US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DRINKS COFFEE IN THE MORNING.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DRINK COFFEE IN THE MORNING.</a:t>
            </a:r>
          </a:p>
          <a:p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 EAT MICE AND DRINK MILK.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YOUR SISTER HAVE BREAKFAST EARLY?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 LIKE TO READ BOOKS?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01" y="26064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DON’T GO TO SCHOOL ON SUNDAY.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DOESN’T GO TO SCHOOL ON SUNDAY.</a:t>
            </a:r>
          </a:p>
          <a:p>
            <a:endParaRPr lang="en-US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DRINKS COFFEE IN THE MORNING.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DRINK COFFEE IN THE MORNING.</a:t>
            </a:r>
          </a:p>
          <a:p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 EAT MICE AND DRINK MILK.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EATS MICE AND DRINKS MILK.</a:t>
            </a: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YOUR SISTER HAVE BREAKFAST EARLY?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 LIKE TO READ BOOKS?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01" y="26064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DON’T GO TO SCHOOL ON SUNDAY.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DOESN’T GO TO SCHOOL ON SUNDAY.</a:t>
            </a:r>
          </a:p>
          <a:p>
            <a:endParaRPr lang="en-US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DRINKS COFFEE IN THE MORNING.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DRINK COFFEE IN THE MORNING.</a:t>
            </a:r>
          </a:p>
          <a:p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 EAT MICE AND DRINK MILK.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EATS MICE AND DRINKS MILK.</a:t>
            </a: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YOUR SISTER HAVE BREAKFAST EARLY?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YOUR SISTER HAVE BREAKFAST EARLY?</a:t>
            </a: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 LIKE TO READ BOOKS?</a:t>
            </a: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01" y="260648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DON’T GO TO SCHOOL ON SUNDAY.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DOESN’T GO TO SCHOOL ON SUNDAY.</a:t>
            </a:r>
          </a:p>
          <a:p>
            <a:endParaRPr lang="en-US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DRINKS COFFEE IN THE MORNING.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DRINK COFFEE IN THE MORNING.</a:t>
            </a:r>
          </a:p>
          <a:p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 EAT MICE AND DRINK MILK.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EATS MICE AND DRINKS MILK.</a:t>
            </a: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YOUR SISTER HAVE BREAKFAST EARLY?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YOUR SISTER HAVE BREAKFAST EARLY?</a:t>
            </a:r>
          </a:p>
          <a:p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 LIKE TO READ BOOKS?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LIKE TO READ BOOKS?</a:t>
            </a:r>
          </a:p>
          <a:p>
            <a:pPr marL="457200" indent="-457200">
              <a:buAutoNum type="arabicPeriod"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COMES TO SCHOOL EVERY DAY.</a:t>
            </a:r>
          </a:p>
          <a:p>
            <a:pPr marL="514350" indent="-514350" algn="ctr">
              <a:buAutoNum type="arabicPeriod"/>
            </a:pPr>
            <a:endParaRPr lang="en-US" sz="28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CATS DO NOT EAT CAKES IN THE MORNING.</a:t>
            </a:r>
          </a:p>
          <a:p>
            <a:pPr marL="514350" indent="-514350" algn="ctr">
              <a:buAutoNum type="arabicPeriod"/>
            </a:pPr>
            <a:endParaRPr lang="en-US" sz="28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en-US" sz="28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HATTER DRINK TEA IN THE AFTERNOON?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RABBIT RUNS TO THE HOLE IN THE MORNING.</a:t>
            </a:r>
          </a:p>
          <a:p>
            <a:pPr marL="514350" indent="-514350" algn="ctr">
              <a:buAutoNum type="arabicPeriod"/>
            </a:pPr>
            <a:endParaRPr lang="en-US" sz="2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DOES NOT READ A BOOK IN THE EVENING.</a:t>
            </a:r>
          </a:p>
          <a:p>
            <a:pPr marL="514350" indent="-514350" algn="ctr">
              <a:buAutoNum type="arabicPeriod"/>
            </a:pPr>
            <a:endParaRPr lang="en-US" sz="2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en-US" sz="2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PEOPLE PLAY CRICKET IN THE GARDEN?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041882"/>
              </p:ext>
            </p:extLst>
          </p:nvPr>
        </p:nvGraphicFramePr>
        <p:xfrm>
          <a:off x="611554" y="620689"/>
          <a:ext cx="7920885" cy="4680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555"/>
                <a:gridCol w="1131555"/>
                <a:gridCol w="1131555"/>
                <a:gridCol w="1131555"/>
                <a:gridCol w="1131555"/>
                <a:gridCol w="1131555"/>
                <a:gridCol w="1131555"/>
              </a:tblGrid>
              <a:tr h="25922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TEUSDAY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</a:tr>
              <a:tr h="20882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54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86536"/>
              </p:ext>
            </p:extLst>
          </p:nvPr>
        </p:nvGraphicFramePr>
        <p:xfrm>
          <a:off x="611554" y="620689"/>
          <a:ext cx="7920885" cy="4680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555"/>
                <a:gridCol w="1131555"/>
                <a:gridCol w="1131555"/>
                <a:gridCol w="1131555"/>
                <a:gridCol w="1131555"/>
                <a:gridCol w="1131555"/>
                <a:gridCol w="1131555"/>
              </a:tblGrid>
              <a:tr h="25922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TEUSDAY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</a:tr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BASKETBALL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SWIM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CYCLING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THE CINEMA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SHOPPING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622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02875"/>
              </p:ext>
            </p:extLst>
          </p:nvPr>
        </p:nvGraphicFramePr>
        <p:xfrm>
          <a:off x="539552" y="476672"/>
          <a:ext cx="7776864" cy="5092956"/>
        </p:xfrm>
        <a:graphic>
          <a:graphicData uri="http://schemas.openxmlformats.org/drawingml/2006/table">
            <a:tbl>
              <a:tblPr firstRow="1" firstCol="1" bandRow="1"/>
              <a:tblGrid>
                <a:gridCol w="986379"/>
                <a:gridCol w="6790485"/>
              </a:tblGrid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the afternoon we have lunch.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After supper we watch TV or go for a walk.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day starts at 7 o’clock.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Then at 10 p.m. we go to bed.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 usually have a big breakfast.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After lunch we have to do our homework.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 8.30 we go to school and meet our friends.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 usually have supper at 6 or 7 o’clock.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91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10488"/>
              </p:ext>
            </p:extLst>
          </p:nvPr>
        </p:nvGraphicFramePr>
        <p:xfrm>
          <a:off x="539552" y="476672"/>
          <a:ext cx="7776864" cy="5092956"/>
        </p:xfrm>
        <a:graphic>
          <a:graphicData uri="http://schemas.openxmlformats.org/drawingml/2006/table">
            <a:tbl>
              <a:tblPr firstRow="1" firstCol="1" bandRow="1"/>
              <a:tblGrid>
                <a:gridCol w="986379"/>
                <a:gridCol w="6790485"/>
              </a:tblGrid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the afternoon we have lunch.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After supper we watch TV or go for a walk.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day starts at 7 o’clock.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Then at 10 p.m. we go to bed.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 usually have a big breakfast.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After lunch we have to do our homework.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 8.30 we go to school and meet our friends.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 usually have supper at 6 or 7 o’clock.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454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33500"/>
            <a:ext cx="3607668" cy="3607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 flipV="1">
            <a:off x="2267744" y="1268760"/>
            <a:ext cx="1080120" cy="792088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300192" y="1333500"/>
            <a:ext cx="1008112" cy="6553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051720" y="4005064"/>
            <a:ext cx="1080120" cy="8640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44208" y="4185084"/>
            <a:ext cx="1144860" cy="7560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022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</a:p>
          <a:p>
            <a:pPr marL="742950" indent="-742950">
              <a:buAutoNum type="arabicPeriod"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………, ………</a:t>
            </a:r>
          </a:p>
          <a:p>
            <a:pPr marL="742950" indent="-742950">
              <a:buAutoNum type="arabicPeriod"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………, ………, ………</a:t>
            </a:r>
          </a:p>
          <a:p>
            <a:pPr marL="742950" indent="-742950">
              <a:buAutoNum type="arabicPeriod"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………, ………, ………, ………</a:t>
            </a:r>
          </a:p>
          <a:p>
            <a:pPr marL="742950" indent="-742950">
              <a:buAutoNum type="arabicPeriod"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  <a:p>
            <a:pPr marL="742950" indent="-742950">
              <a:buAutoNum type="arabicPeriod"/>
            </a:pP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78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HOMETASK</a:t>
            </a:r>
          </a:p>
          <a:p>
            <a:pPr algn="ctr"/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STORY ABOUT ALICE’S DAY AND DRAW A PICTURE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28" y="2924944"/>
            <a:ext cx="3334680" cy="266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30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4"/>
            <a:ext cx="9144000" cy="68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404664"/>
            <a:ext cx="4764565" cy="381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4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404664"/>
            <a:ext cx="4764565" cy="381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5125" y="4695635"/>
            <a:ext cx="594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ALICE’S DAY LIKE?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7090" y="476672"/>
            <a:ext cx="10801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endParaRPr lang="en-US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/>
            <a:endParaRPr lang="en-US" sz="4400" b="1" i="1" dirty="0" smtClean="0">
              <a:solidFill>
                <a:srgbClr val="C00000"/>
              </a:solidFill>
            </a:endParaRPr>
          </a:p>
          <a:p>
            <a:pPr algn="ctr"/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76940"/>
            <a:ext cx="347794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623190"/>
            <a:ext cx="3456384" cy="830997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SHOULD I GO?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620688"/>
            <a:ext cx="468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WANT TO COME?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5091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50912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THAT DOESN’T MATTER WHERE TO GO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ee274eec8975bd4ed446e3fac328d22523f6a"/>
</p:tagLst>
</file>

<file path=ppt/theme/theme1.xml><?xml version="1.0" encoding="utf-8"?>
<a:theme xmlns:a="http://schemas.openxmlformats.org/drawingml/2006/main" name="алис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алиса</Template>
  <TotalTime>191</TotalTime>
  <Words>1195</Words>
  <Application>Microsoft Office PowerPoint</Application>
  <PresentationFormat>Экран (4:3)</PresentationFormat>
  <Paragraphs>401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алиса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16</cp:revision>
  <cp:lastPrinted>2015-11-26T19:01:53Z</cp:lastPrinted>
  <dcterms:created xsi:type="dcterms:W3CDTF">2015-11-26T16:25:47Z</dcterms:created>
  <dcterms:modified xsi:type="dcterms:W3CDTF">2015-11-26T20:00:11Z</dcterms:modified>
</cp:coreProperties>
</file>