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78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5" d="100"/>
          <a:sy n="105" d="100"/>
        </p:scale>
        <p:origin x="114" y="4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4358C-FA7A-465C-95FE-A76855B7CFC9}" type="datetimeFigureOut">
              <a:rPr lang="ru-RU" smtClean="0"/>
              <a:t>14.01.2017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D7B7E5-2791-49C1-978C-CFED8461D53A}" type="slidenum">
              <a:rPr lang="ru-RU" smtClean="0"/>
              <a:t>‹#›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9625996"/>
      </p:ext>
    </p:extLst>
  </p:cSld>
  <p:clrMapOvr>
    <a:masterClrMapping/>
  </p:clrMapOvr>
  <p:transition spd="slow">
    <p:push dir="u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4358C-FA7A-465C-95FE-A76855B7CFC9}" type="datetimeFigureOut">
              <a:rPr lang="ru-RU" smtClean="0"/>
              <a:t>14.01.2017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D7B7E5-2791-49C1-978C-CFED8461D53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43800277"/>
      </p:ext>
    </p:extLst>
  </p:cSld>
  <p:clrMapOvr>
    <a:masterClrMapping/>
  </p:clrMapOvr>
  <p:transition spd="slow">
    <p:push dir="u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4358C-FA7A-465C-95FE-A76855B7CFC9}" type="datetimeFigureOut">
              <a:rPr lang="ru-RU" smtClean="0"/>
              <a:t>14.01.2017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D7B7E5-2791-49C1-978C-CFED8461D53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27601417"/>
      </p:ext>
    </p:extLst>
  </p:cSld>
  <p:clrMapOvr>
    <a:masterClrMapping/>
  </p:clrMapOvr>
  <p:transition spd="slow">
    <p:push dir="u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4358C-FA7A-465C-95FE-A76855B7CFC9}" type="datetimeFigureOut">
              <a:rPr lang="ru-RU" smtClean="0"/>
              <a:t>14.01.2017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D7B7E5-2791-49C1-978C-CFED8461D53A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16331466"/>
      </p:ext>
    </p:extLst>
  </p:cSld>
  <p:clrMapOvr>
    <a:masterClrMapping/>
  </p:clrMapOvr>
  <p:transition spd="slow">
    <p:push dir="u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4358C-FA7A-465C-95FE-A76855B7CFC9}" type="datetimeFigureOut">
              <a:rPr lang="ru-RU" smtClean="0"/>
              <a:t>14.01.2017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D7B7E5-2791-49C1-978C-CFED8461D53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01506849"/>
      </p:ext>
    </p:extLst>
  </p:cSld>
  <p:clrMapOvr>
    <a:masterClrMapping/>
  </p:clrMapOvr>
  <p:transition spd="slow">
    <p:push dir="u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4358C-FA7A-465C-95FE-A76855B7CFC9}" type="datetimeFigureOut">
              <a:rPr lang="ru-RU" smtClean="0"/>
              <a:t>14.01.2017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D7B7E5-2791-49C1-978C-CFED8461D53A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465315458"/>
      </p:ext>
    </p:extLst>
  </p:cSld>
  <p:clrMapOvr>
    <a:masterClrMapping/>
  </p:clrMapOvr>
  <p:transition spd="slow">
    <p:push dir="u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4358C-FA7A-465C-95FE-A76855B7CFC9}" type="datetimeFigureOut">
              <a:rPr lang="ru-RU" smtClean="0"/>
              <a:t>14.01.2017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D7B7E5-2791-49C1-978C-CFED8461D53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97914539"/>
      </p:ext>
    </p:extLst>
  </p:cSld>
  <p:clrMapOvr>
    <a:masterClrMapping/>
  </p:clrMapOvr>
  <p:transition spd="slow">
    <p:push dir="u"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4358C-FA7A-465C-95FE-A76855B7CFC9}" type="datetimeFigureOut">
              <a:rPr lang="ru-RU" smtClean="0"/>
              <a:t>14.01.2017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D7B7E5-2791-49C1-978C-CFED8461D53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97431702"/>
      </p:ext>
    </p:extLst>
  </p:cSld>
  <p:clrMapOvr>
    <a:masterClrMapping/>
  </p:clrMapOvr>
  <p:transition spd="slow">
    <p:push dir="u"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4358C-FA7A-465C-95FE-A76855B7CFC9}" type="datetimeFigureOut">
              <a:rPr lang="ru-RU" smtClean="0"/>
              <a:t>14.01.2017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D7B7E5-2791-49C1-978C-CFED8461D53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80055101"/>
      </p:ext>
    </p:extLst>
  </p:cSld>
  <p:clrMapOvr>
    <a:masterClrMapping/>
  </p:clrMapOvr>
  <p:transition spd="slow">
    <p:push dir="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4358C-FA7A-465C-95FE-A76855B7CFC9}" type="datetimeFigureOut">
              <a:rPr lang="ru-RU" smtClean="0"/>
              <a:t>14.01.2017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D7B7E5-2791-49C1-978C-CFED8461D53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07594101"/>
      </p:ext>
    </p:extLst>
  </p:cSld>
  <p:clrMapOvr>
    <a:masterClrMapping/>
  </p:clrMapOvr>
  <p:transition spd="slow">
    <p:push dir="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4358C-FA7A-465C-95FE-A76855B7CFC9}" type="datetimeFigureOut">
              <a:rPr lang="ru-RU" smtClean="0"/>
              <a:t>14.01.2017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D7B7E5-2791-49C1-978C-CFED8461D53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46937799"/>
      </p:ext>
    </p:extLst>
  </p:cSld>
  <p:clrMapOvr>
    <a:masterClrMapping/>
  </p:clrMapOvr>
  <p:transition spd="slow">
    <p:push dir="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4358C-FA7A-465C-95FE-A76855B7CFC9}" type="datetimeFigureOut">
              <a:rPr lang="ru-RU" smtClean="0"/>
              <a:t>14.01.2017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D7B7E5-2791-49C1-978C-CFED8461D53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38510408"/>
      </p:ext>
    </p:extLst>
  </p:cSld>
  <p:clrMapOvr>
    <a:masterClrMapping/>
  </p:clrMapOvr>
  <p:transition spd="slow">
    <p:push dir="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4358C-FA7A-465C-95FE-A76855B7CFC9}" type="datetimeFigureOut">
              <a:rPr lang="ru-RU" smtClean="0"/>
              <a:t>14.01.2017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D7B7E5-2791-49C1-978C-CFED8461D53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90874210"/>
      </p:ext>
    </p:extLst>
  </p:cSld>
  <p:clrMapOvr>
    <a:masterClrMapping/>
  </p:clrMapOvr>
  <p:transition spd="slow">
    <p:push dir="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4358C-FA7A-465C-95FE-A76855B7CFC9}" type="datetimeFigureOut">
              <a:rPr lang="ru-RU" smtClean="0"/>
              <a:t>14.01.2017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D7B7E5-2791-49C1-978C-CFED8461D53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55278567"/>
      </p:ext>
    </p:extLst>
  </p:cSld>
  <p:clrMapOvr>
    <a:masterClrMapping/>
  </p:clrMapOvr>
  <p:transition spd="slow">
    <p:push dir="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4358C-FA7A-465C-95FE-A76855B7CFC9}" type="datetimeFigureOut">
              <a:rPr lang="ru-RU" smtClean="0"/>
              <a:t>14.01.2017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D7B7E5-2791-49C1-978C-CFED8461D53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69893805"/>
      </p:ext>
    </p:extLst>
  </p:cSld>
  <p:clrMapOvr>
    <a:masterClrMapping/>
  </p:clrMapOvr>
  <p:transition spd="slow">
    <p:push dir="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4358C-FA7A-465C-95FE-A76855B7CFC9}" type="datetimeFigureOut">
              <a:rPr lang="ru-RU" smtClean="0"/>
              <a:t>14.01.2017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D7B7E5-2791-49C1-978C-CFED8461D53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31201183"/>
      </p:ext>
    </p:extLst>
  </p:cSld>
  <p:clrMapOvr>
    <a:masterClrMapping/>
  </p:clrMapOvr>
  <p:transition spd="slow">
    <p:push dir="u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4358C-FA7A-465C-95FE-A76855B7CFC9}" type="datetimeFigureOut">
              <a:rPr lang="ru-RU" smtClean="0"/>
              <a:t>14.01.2017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D7B7E5-2791-49C1-978C-CFED8461D53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14091447"/>
      </p:ext>
    </p:extLst>
  </p:cSld>
  <p:clrMapOvr>
    <a:masterClrMapping/>
  </p:clrMapOvr>
  <p:transition spd="slow">
    <p:push dir="u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1664358C-FA7A-465C-95FE-A76855B7CFC9}" type="datetimeFigureOut">
              <a:rPr lang="ru-RU" smtClean="0"/>
              <a:t>14.01.2017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C2D7B7E5-2791-49C1-978C-CFED8461D53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3663042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  <p:sldLayoutId id="2147483692" r:id="rId14"/>
    <p:sldLayoutId id="2147483693" r:id="rId15"/>
    <p:sldLayoutId id="2147483694" r:id="rId16"/>
    <p:sldLayoutId id="2147483695" r:id="rId17"/>
  </p:sldLayoutIdLst>
  <p:transition spd="slow">
    <p:push dir="u"/>
  </p:transition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8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2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5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://tvoja-svadba.ru/svadba-v-stile-stilyag-idei-svadebnogo-dekora-i-prikidov/" TargetMode="External"/><Relationship Id="rId2" Type="http://schemas.openxmlformats.org/officeDocument/2006/relationships/hyperlink" Target="http://master-obraza.ru/index.php?option=com_content&amp;view=article&amp;id=139:fotosessiya-stilyagi&amp;catid=16:2010-06-04-09-01-08&amp;Itemid=18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nakrasilas.ru/makiyazh/stilyagi.html" TargetMode="External"/><Relationship Id="rId4" Type="http://schemas.openxmlformats.org/officeDocument/2006/relationships/hyperlink" Target="http://fotoclassik.ru/stilyagi" TargetMode="Externa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410158" y="643568"/>
            <a:ext cx="8504353" cy="1075063"/>
          </a:xfrm>
        </p:spPr>
        <p:txBody>
          <a:bodyPr>
            <a:normAutofit fontScale="90000"/>
          </a:bodyPr>
          <a:lstStyle/>
          <a:p>
            <a:r>
              <a:rPr lang="ru-RU" sz="3200" dirty="0"/>
              <a:t>Индивидуальный проект по дисциплине «История прически и костюма» 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16943" y="2254515"/>
            <a:ext cx="8845875" cy="1854775"/>
          </a:xfrm>
        </p:spPr>
        <p:txBody>
          <a:bodyPr/>
          <a:lstStyle/>
          <a:p>
            <a:r>
              <a:rPr lang="ru-RU" dirty="0"/>
              <a:t>Тема: Стиль 50 – х годов с использованием образного макияжа</a:t>
            </a:r>
          </a:p>
          <a:p>
            <a:r>
              <a:rPr lang="ru-RU" dirty="0"/>
              <a:t>Выполнила: студентка Джапаридзе Конкордия</a:t>
            </a:r>
          </a:p>
          <a:p>
            <a:r>
              <a:rPr lang="ru-RU" dirty="0"/>
              <a:t>Специальность: Стилистика и искусство визажа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0180009"/>
      </p:ext>
    </p:extLst>
  </p:cSld>
  <p:clrMapOvr>
    <a:masterClrMapping/>
  </p:clrMapOvr>
  <p:transition spd="slow">
    <p:push dir="u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62252" y="379178"/>
            <a:ext cx="3657600" cy="911646"/>
          </a:xfrm>
        </p:spPr>
        <p:txBody>
          <a:bodyPr/>
          <a:lstStyle/>
          <a:p>
            <a:r>
              <a:rPr lang="ru-RU" dirty="0"/>
              <a:t>Модные тенденции стиля. Платья</a:t>
            </a:r>
          </a:p>
        </p:txBody>
      </p:sp>
      <p:pic>
        <p:nvPicPr>
          <p:cNvPr id="2050" name="Picture 2" descr="http://ledy-glamour.ru/d/512929/d/mariza-oliva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559" y="1910047"/>
            <a:ext cx="2643628" cy="39709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://www.portal-fotoclub.ru/-imgs/fest/photo/size1/img_1302071322_e25b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252" y="287738"/>
            <a:ext cx="2800498" cy="4215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://premiumgaz-plus.ru/photos/gde-kupit-platev-stile-stilyagi-v-voroneje-82116-large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0781" y="776191"/>
            <a:ext cx="2909747" cy="43676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86154064"/>
      </p:ext>
    </p:extLst>
  </p:cSld>
  <p:clrMapOvr>
    <a:masterClrMapping/>
  </p:clrMapOvr>
  <p:transition spd="slow">
    <p:push dir="u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515100" y="331470"/>
            <a:ext cx="4469130" cy="911646"/>
          </a:xfrm>
        </p:spPr>
        <p:txBody>
          <a:bodyPr>
            <a:normAutofit fontScale="90000"/>
          </a:bodyPr>
          <a:lstStyle/>
          <a:p>
            <a:r>
              <a:rPr lang="ru-RU" dirty="0"/>
              <a:t>Модные тенденции стиля. Обувь. аксессуары</a:t>
            </a:r>
          </a:p>
        </p:txBody>
      </p:sp>
      <p:pic>
        <p:nvPicPr>
          <p:cNvPr id="7170" name="Picture 2" descr="Стильное пышное платье в стиле стиляг на лето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0700" y="457200"/>
            <a:ext cx="4103370" cy="41033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1" name="Picture 3" descr="Эффектное вечернее платье в стиле стиляг.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62549" y="1739582"/>
            <a:ext cx="3975418" cy="39754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35534063"/>
      </p:ext>
    </p:extLst>
  </p:cSld>
  <p:clrMapOvr>
    <a:masterClrMapping/>
  </p:clrMapOvr>
  <p:transition spd="slow">
    <p:push dir="u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515100" y="331470"/>
            <a:ext cx="4469130" cy="911646"/>
          </a:xfrm>
        </p:spPr>
        <p:txBody>
          <a:bodyPr>
            <a:normAutofit fontScale="90000"/>
          </a:bodyPr>
          <a:lstStyle/>
          <a:p>
            <a:r>
              <a:rPr lang="ru-RU" dirty="0"/>
              <a:t>Модные тенденции стиля. Обувь. аксессуары</a:t>
            </a:r>
          </a:p>
        </p:txBody>
      </p:sp>
      <p:pic>
        <p:nvPicPr>
          <p:cNvPr id="8194" name="Picture 2" descr="Ультрамодное платье голубого тона в стиле стиляг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47180" y="1549400"/>
            <a:ext cx="3616960" cy="36169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5" name="Picture 3" descr="Вечерний вариант черного платья в белый горох в стиле стиляг.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710" y="452120"/>
            <a:ext cx="5114290" cy="51142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57874431"/>
      </p:ext>
    </p:extLst>
  </p:cSld>
  <p:clrMapOvr>
    <a:masterClrMapping/>
  </p:clrMapOvr>
  <p:transition spd="slow">
    <p:push dir="u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62252" y="379178"/>
            <a:ext cx="3657600" cy="911646"/>
          </a:xfrm>
        </p:spPr>
        <p:txBody>
          <a:bodyPr/>
          <a:lstStyle/>
          <a:p>
            <a:r>
              <a:rPr lang="ru-RU" dirty="0"/>
              <a:t>Модные тенденции стиля</a:t>
            </a:r>
          </a:p>
        </p:txBody>
      </p:sp>
      <p:pic>
        <p:nvPicPr>
          <p:cNvPr id="1026" name="Picture 2" descr="Красивое платье прямого кроя в стиле стиляг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636" y="251916"/>
            <a:ext cx="2841148" cy="43673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 descr="Оригинальное пышное платье в стиле стиляг.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8672" y="614168"/>
            <a:ext cx="3014614" cy="4535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 descr="Вечерний вариант пышного платья в стиле стиляг.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1182" y="1865376"/>
            <a:ext cx="2558138" cy="3848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43010148"/>
      </p:ext>
    </p:extLst>
  </p:cSld>
  <p:clrMapOvr>
    <a:masterClrMapping/>
  </p:clrMapOvr>
  <p:transition spd="slow">
    <p:push dir="u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56462" y="285750"/>
            <a:ext cx="3657600" cy="911646"/>
          </a:xfrm>
        </p:spPr>
        <p:txBody>
          <a:bodyPr/>
          <a:lstStyle/>
          <a:p>
            <a:r>
              <a:rPr lang="ru-RU" dirty="0"/>
              <a:t>Модные тенденции стиля. Прически</a:t>
            </a:r>
          </a:p>
        </p:txBody>
      </p:sp>
      <p:pic>
        <p:nvPicPr>
          <p:cNvPr id="9218" name="Picture 2" descr="Прически стиляг. 70 фото ретро укладок для стильных женщин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9340" y="1460286"/>
            <a:ext cx="7008232" cy="45747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61350786"/>
      </p:ext>
    </p:extLst>
  </p:cSld>
  <p:clrMapOvr>
    <a:masterClrMapping/>
  </p:clrMapOvr>
  <p:transition spd="slow">
    <p:push dir="u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6607" y="192795"/>
            <a:ext cx="4287283" cy="530225"/>
          </a:xfrm>
        </p:spPr>
        <p:txBody>
          <a:bodyPr>
            <a:normAutofit/>
          </a:bodyPr>
          <a:lstStyle/>
          <a:p>
            <a:r>
              <a:rPr lang="ru-RU" dirty="0"/>
              <a:t>Диагностика модели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825185" y="1378559"/>
            <a:ext cx="4406748" cy="3194892"/>
          </a:xfrm>
        </p:spPr>
        <p:txBody>
          <a:bodyPr>
            <a:normAutofit/>
          </a:bodyPr>
          <a:lstStyle/>
          <a:p>
            <a:pPr marL="285750" indent="-285750" algn="just">
              <a:lnSpc>
                <a:spcPct val="150000"/>
              </a:lnSpc>
              <a:spcAft>
                <a:spcPts val="800"/>
              </a:spcAft>
              <a:buFont typeface="Arial" panose="020B0604020202020204" pitchFamily="34" charset="0"/>
              <a:buChar char="•"/>
              <a:tabLst>
                <a:tab pos="5095875" algn="l"/>
              </a:tabLst>
            </a:pPr>
            <a:r>
              <a:rPr lang="ru-RU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Кожа: молочного цвета.</a:t>
            </a:r>
          </a:p>
          <a:p>
            <a:pPr marL="285750" indent="-285750" algn="just">
              <a:lnSpc>
                <a:spcPct val="150000"/>
              </a:lnSpc>
              <a:spcAft>
                <a:spcPts val="800"/>
              </a:spcAft>
              <a:buFont typeface="Arial" panose="020B0604020202020204" pitchFamily="34" charset="0"/>
              <a:buChar char="•"/>
              <a:tabLst>
                <a:tab pos="5095875" algn="l"/>
              </a:tabLst>
            </a:pPr>
            <a: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  <a:t>Волосы: светло русые</a:t>
            </a:r>
            <a:endParaRPr lang="ru-RU" sz="1800" dirty="0">
              <a:solidFill>
                <a:prstClr val="black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285750" indent="-285750" algn="just">
              <a:lnSpc>
                <a:spcPct val="150000"/>
              </a:lnSpc>
              <a:spcAft>
                <a:spcPts val="800"/>
              </a:spcAft>
              <a:buFont typeface="Arial" panose="020B0604020202020204" pitchFamily="34" charset="0"/>
              <a:buChar char="•"/>
              <a:tabLst>
                <a:tab pos="5095875" algn="l"/>
              </a:tabLst>
            </a:pPr>
            <a:r>
              <a:rPr lang="ru-RU" sz="18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Цветотип</a:t>
            </a:r>
            <a:r>
              <a:rPr lang="ru-RU" sz="18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модели – лето.</a:t>
            </a:r>
          </a:p>
          <a:p>
            <a:pPr marL="285750" indent="-285750" algn="just">
              <a:lnSpc>
                <a:spcPct val="150000"/>
              </a:lnSpc>
              <a:spcAft>
                <a:spcPts val="800"/>
              </a:spcAft>
              <a:buFont typeface="Arial" panose="020B0604020202020204" pitchFamily="34" charset="0"/>
              <a:buChar char="•"/>
              <a:tabLst>
                <a:tab pos="5095875" algn="l"/>
              </a:tabLst>
            </a:pPr>
            <a:r>
              <a:rPr lang="ru-RU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Тип фигуры – песочные часы.</a:t>
            </a: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3629025" algn="l"/>
              </a:tabLst>
            </a:pPr>
            <a:endParaRPr lang="ru-RU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22742758"/>
              </p:ext>
            </p:extLst>
          </p:nvPr>
        </p:nvGraphicFramePr>
        <p:xfrm>
          <a:off x="396607" y="5008855"/>
          <a:ext cx="11578728" cy="139299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8897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2202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4405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80676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2456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56439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684204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543738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813874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/>
                        <a:t>Форма лица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/>
                        <a:t>Глаза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/>
                        <a:t>Линия глаз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/>
                        <a:t>Линия бровей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/>
                        <a:t>Нос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/>
                        <a:t>Губы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/>
                        <a:t>Скулы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/>
                        <a:t>Подбородок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71530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/>
                        <a:t>овал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/>
                        <a:t>серо - голубые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/>
                        <a:t>падающие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/>
                        <a:t>горизонтальная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/>
                        <a:t>прямой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/>
                        <a:t>небольшая</a:t>
                      </a:r>
                    </a:p>
                    <a:p>
                      <a:r>
                        <a:rPr lang="ru-RU" sz="1600" dirty="0"/>
                        <a:t>асимметрия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/>
                        <a:t>неярко выраженные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/>
                        <a:t>островатый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10242" name="Picture 2" descr="IMG_644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09988" y="864751"/>
            <a:ext cx="1841500" cy="339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3" name="Picture 3" descr="blPx8a9xt0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5237" y="892247"/>
            <a:ext cx="2524221" cy="34411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39906434"/>
      </p:ext>
    </p:extLst>
  </p:cSld>
  <p:clrMapOvr>
    <a:masterClrMapping/>
  </p:clrMapOvr>
  <p:transition spd="slow">
    <p:push dir="u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4310" y="253389"/>
            <a:ext cx="10789920" cy="889611"/>
          </a:xfrm>
        </p:spPr>
        <p:txBody>
          <a:bodyPr>
            <a:normAutofit fontScale="90000"/>
          </a:bodyPr>
          <a:lstStyle/>
          <a:p>
            <a:pPr>
              <a:lnSpc>
                <a:spcPct val="150000"/>
              </a:lnSpc>
              <a:spcAft>
                <a:spcPts val="800"/>
              </a:spcAft>
              <a:tabLst>
                <a:tab pos="5095875" algn="l"/>
              </a:tabLst>
            </a:pPr>
            <a:br>
              <a:rPr lang="ru-RU" sz="2200" dirty="0">
                <a:effectLst/>
                <a:latin typeface="Times New Roman CYR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2200" dirty="0" err="1">
                <a:effectLst/>
                <a:latin typeface="Times New Roman CYR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Инструкционно</a:t>
            </a:r>
            <a:r>
              <a:rPr lang="ru-RU" sz="2200" dirty="0">
                <a:effectLst/>
                <a:latin typeface="Times New Roman CYR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-технологическая карта образного макияжа </a:t>
            </a:r>
            <a:br>
              <a:rPr lang="ru-RU" sz="2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2200" dirty="0">
                <a:effectLst/>
                <a:latin typeface="Times New Roman CYR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 стиле </a:t>
            </a:r>
            <a:r>
              <a:rPr lang="ru-RU" sz="2200" dirty="0">
                <a:latin typeface="Times New Roman CYR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50 </a:t>
            </a:r>
            <a:r>
              <a:rPr lang="ru-RU" sz="2200" dirty="0">
                <a:effectLst/>
                <a:latin typeface="Times New Roman CYR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-х годов</a:t>
            </a:r>
            <a:br>
              <a:rPr lang="ru-RU" sz="3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ru-RU" dirty="0"/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30680722"/>
              </p:ext>
            </p:extLst>
          </p:nvPr>
        </p:nvGraphicFramePr>
        <p:xfrm>
          <a:off x="697230" y="1143000"/>
          <a:ext cx="8275207" cy="502603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880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54612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26147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06880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722372">
                <a:tc>
                  <a:txBody>
                    <a:bodyPr/>
                    <a:lstStyle/>
                    <a:p>
                      <a:r>
                        <a:rPr lang="ru-RU" dirty="0"/>
                        <a:t>№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>
                          <a:effectLst/>
                          <a:latin typeface="Times New Roman CYR" panose="02020603050405020304" pitchFamily="18" charset="0"/>
                          <a:ea typeface="Calibri" panose="020F0502020204030204" pitchFamily="34" charset="0"/>
                        </a:rPr>
                        <a:t>Выполнение операций по макияжу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>
                          <a:effectLst/>
                          <a:latin typeface="Times New Roman CYR" panose="02020603050405020304" pitchFamily="18" charset="0"/>
                          <a:ea typeface="Calibri" panose="020F0502020204030204" pitchFamily="34" charset="0"/>
                        </a:rPr>
                        <a:t>Схема выполнения на модели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>
                          <a:effectLst/>
                          <a:latin typeface="Times New Roman CYR" panose="02020603050405020304" pitchFamily="18" charset="0"/>
                          <a:ea typeface="Calibri" panose="020F0502020204030204" pitchFamily="34" charset="0"/>
                        </a:rPr>
                        <a:t>Инструменты и приспособления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303660">
                <a:tc>
                  <a:txBody>
                    <a:bodyPr/>
                    <a:lstStyle/>
                    <a:p>
                      <a:r>
                        <a:rPr lang="ru-RU" dirty="0"/>
                        <a:t>1</a:t>
                      </a:r>
                    </a:p>
                    <a:p>
                      <a:endParaRPr lang="ru-RU" dirty="0"/>
                    </a:p>
                    <a:p>
                      <a:endParaRPr lang="ru-RU" dirty="0"/>
                    </a:p>
                    <a:p>
                      <a:endParaRPr lang="ru-RU" dirty="0"/>
                    </a:p>
                    <a:p>
                      <a:r>
                        <a:rPr lang="ru-RU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dirty="0">
                          <a:effectLst/>
                          <a:latin typeface="Times New Roman CYR" panose="02020603050405020304" pitchFamily="18" charset="0"/>
                          <a:ea typeface="Calibri" panose="020F0502020204030204" pitchFamily="34" charset="0"/>
                        </a:rPr>
                        <a:t>Подготавливаем лицо к нанесению макияжа, очищаем кожу. Увлажняем губы.</a:t>
                      </a:r>
                    </a:p>
                    <a:p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Наносим тональный крем на лицо, для выравнивания тона кожи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dirty="0">
                          <a:effectLst/>
                          <a:latin typeface="Times New Roman CYR" panose="02020603050405020304" pitchFamily="18" charset="0"/>
                          <a:ea typeface="Calibri" panose="020F0502020204030204" pitchFamily="34" charset="0"/>
                        </a:rPr>
                        <a:t>Тоник, ватные диски, гигиеническая помада.</a:t>
                      </a:r>
                    </a:p>
                    <a:p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Тон, </a:t>
                      </a:r>
                      <a:r>
                        <a:rPr lang="ru-RU" sz="18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спонж</a:t>
                      </a: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.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17902" y="2907337"/>
            <a:ext cx="1871368" cy="2495157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00418" y="3897630"/>
            <a:ext cx="1617337" cy="21564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096295"/>
      </p:ext>
    </p:extLst>
  </p:cSld>
  <p:clrMapOvr>
    <a:masterClrMapping/>
  </p:clrMapOvr>
  <p:transition spd="slow">
    <p:push dir="u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14892404"/>
              </p:ext>
            </p:extLst>
          </p:nvPr>
        </p:nvGraphicFramePr>
        <p:xfrm>
          <a:off x="240030" y="548640"/>
          <a:ext cx="9585228" cy="498513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6193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94919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77779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39630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080274">
                <a:tc>
                  <a:txBody>
                    <a:bodyPr/>
                    <a:lstStyle/>
                    <a:p>
                      <a:r>
                        <a:rPr lang="ru-RU" dirty="0"/>
                        <a:t>№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>
                          <a:effectLst/>
                          <a:latin typeface="Times New Roman CYR" panose="02020603050405020304" pitchFamily="18" charset="0"/>
                          <a:ea typeface="Calibri" panose="020F0502020204030204" pitchFamily="34" charset="0"/>
                        </a:rPr>
                        <a:t>Выполнение операций по макияжу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>
                          <a:effectLst/>
                          <a:latin typeface="Times New Roman CYR" panose="02020603050405020304" pitchFamily="18" charset="0"/>
                          <a:ea typeface="Calibri" panose="020F0502020204030204" pitchFamily="34" charset="0"/>
                        </a:rPr>
                        <a:t>Схема выполнения на модели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>
                          <a:effectLst/>
                          <a:latin typeface="Times New Roman CYR" panose="02020603050405020304" pitchFamily="18" charset="0"/>
                          <a:ea typeface="Calibri" panose="020F0502020204030204" pitchFamily="34" charset="0"/>
                        </a:rPr>
                        <a:t>Инструменты и приспособления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04858">
                <a:tc>
                  <a:txBody>
                    <a:bodyPr/>
                    <a:lstStyle/>
                    <a:p>
                      <a:r>
                        <a:rPr lang="ru-RU" dirty="0"/>
                        <a:t>2</a:t>
                      </a:r>
                    </a:p>
                    <a:p>
                      <a:endParaRPr lang="ru-RU" dirty="0"/>
                    </a:p>
                    <a:p>
                      <a:endParaRPr lang="ru-RU" dirty="0"/>
                    </a:p>
                    <a:p>
                      <a:endParaRPr lang="ru-RU" dirty="0"/>
                    </a:p>
                    <a:p>
                      <a:r>
                        <a:rPr lang="ru-RU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Нанесли кремовые корректоры, под глаза и на прыщики, чтобы скрыть маленькие недостатки. </a:t>
                      </a:r>
                    </a:p>
                    <a:p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Зафиксировали макияж пудрой. Придали выразительность лицу с помощью сухих корректоров и румян 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3629025" algn="l"/>
                        </a:tabLs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Кремовые корректоры, плоская кисть.</a:t>
                      </a:r>
                    </a:p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3629025" algn="l"/>
                        </a:tabLst>
                      </a:pPr>
                      <a:endParaRPr lang="ru-RU" sz="1800" dirty="0">
                        <a:effectLst/>
                        <a:latin typeface="Times New Roman" panose="02020603050405020304" pitchFamily="18" charset="0"/>
                      </a:endParaRPr>
                    </a:p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3629025" algn="l"/>
                        </a:tabLs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Кисть для пудры, кисть для коррекции и румян, пудра, корректоры, румяна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49040" y="1670496"/>
            <a:ext cx="2069626" cy="275175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32904" y="2868930"/>
            <a:ext cx="1971518" cy="26286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4723118"/>
      </p:ext>
    </p:extLst>
  </p:cSld>
  <p:clrMapOvr>
    <a:masterClrMapping/>
  </p:clrMapOvr>
  <p:transition spd="slow">
    <p:push dir="u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582296"/>
              </p:ext>
            </p:extLst>
          </p:nvPr>
        </p:nvGraphicFramePr>
        <p:xfrm>
          <a:off x="240030" y="548640"/>
          <a:ext cx="9585228" cy="498513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6193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94919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77779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39630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080274">
                <a:tc>
                  <a:txBody>
                    <a:bodyPr/>
                    <a:lstStyle/>
                    <a:p>
                      <a:r>
                        <a:rPr lang="ru-RU" dirty="0"/>
                        <a:t>№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>
                          <a:effectLst/>
                          <a:latin typeface="Times New Roman CYR" panose="02020603050405020304" pitchFamily="18" charset="0"/>
                          <a:ea typeface="Calibri" panose="020F0502020204030204" pitchFamily="34" charset="0"/>
                        </a:rPr>
                        <a:t>Выполнение операций по макияжу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>
                          <a:effectLst/>
                          <a:latin typeface="Times New Roman CYR" panose="02020603050405020304" pitchFamily="18" charset="0"/>
                          <a:ea typeface="Calibri" panose="020F0502020204030204" pitchFamily="34" charset="0"/>
                        </a:rPr>
                        <a:t>Схема выполнения на модели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>
                          <a:effectLst/>
                          <a:latin typeface="Times New Roman CYR" panose="02020603050405020304" pitchFamily="18" charset="0"/>
                          <a:ea typeface="Calibri" panose="020F0502020204030204" pitchFamily="34" charset="0"/>
                        </a:rPr>
                        <a:t>Инструменты и приспособления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04858">
                <a:tc>
                  <a:txBody>
                    <a:bodyPr/>
                    <a:lstStyle/>
                    <a:p>
                      <a:r>
                        <a:rPr lang="ru-RU" dirty="0"/>
                        <a:t>4</a:t>
                      </a:r>
                    </a:p>
                    <a:p>
                      <a:endParaRPr lang="ru-RU" dirty="0"/>
                    </a:p>
                    <a:p>
                      <a:endParaRPr lang="ru-RU" dirty="0"/>
                    </a:p>
                    <a:p>
                      <a:endParaRPr lang="ru-RU" dirty="0"/>
                    </a:p>
                    <a:p>
                      <a:r>
                        <a:rPr lang="ru-RU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Придали форму бровям , и сделали их темнее</a:t>
                      </a:r>
                    </a:p>
                    <a:p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Зафиксировали макияж пудрой.</a:t>
                      </a:r>
                    </a:p>
                    <a:p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На верхнем подвижном веке, нарисовали цветную стрелку сухой подводкой. 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3629025" algn="l"/>
                        </a:tabLs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Тени для бровей, скошенная  кисть для бровей.</a:t>
                      </a:r>
                    </a:p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3629025" algn="l"/>
                        </a:tabLst>
                      </a:pPr>
                      <a:endParaRPr lang="ru-RU" sz="1800" dirty="0">
                        <a:effectLst/>
                        <a:latin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3629025" algn="l"/>
                        </a:tabLs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Подводка для глаз, кисть для подводки.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18845" y="1714500"/>
            <a:ext cx="2126487" cy="2845855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81637" y="2983230"/>
            <a:ext cx="1845776" cy="24610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6728849"/>
      </p:ext>
    </p:extLst>
  </p:cSld>
  <p:clrMapOvr>
    <a:masterClrMapping/>
  </p:clrMapOvr>
  <p:transition spd="slow">
    <p:push dir="u"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8953707"/>
              </p:ext>
            </p:extLst>
          </p:nvPr>
        </p:nvGraphicFramePr>
        <p:xfrm>
          <a:off x="240030" y="548640"/>
          <a:ext cx="9585228" cy="498513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6193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94919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77779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39630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080274">
                <a:tc>
                  <a:txBody>
                    <a:bodyPr/>
                    <a:lstStyle/>
                    <a:p>
                      <a:r>
                        <a:rPr lang="ru-RU" dirty="0"/>
                        <a:t>№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>
                          <a:effectLst/>
                          <a:latin typeface="Times New Roman CYR" panose="02020603050405020304" pitchFamily="18" charset="0"/>
                          <a:ea typeface="Calibri" panose="020F0502020204030204" pitchFamily="34" charset="0"/>
                        </a:rPr>
                        <a:t>Выполнение операций по макияжу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>
                          <a:effectLst/>
                          <a:latin typeface="Times New Roman CYR" panose="02020603050405020304" pitchFamily="18" charset="0"/>
                          <a:ea typeface="Calibri" panose="020F0502020204030204" pitchFamily="34" charset="0"/>
                        </a:rPr>
                        <a:t>Схема выполнения на модели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>
                          <a:effectLst/>
                          <a:latin typeface="Times New Roman CYR" panose="02020603050405020304" pitchFamily="18" charset="0"/>
                          <a:ea typeface="Calibri" panose="020F0502020204030204" pitchFamily="34" charset="0"/>
                        </a:rPr>
                        <a:t>Инструменты и приспособления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04858">
                <a:tc>
                  <a:txBody>
                    <a:bodyPr/>
                    <a:lstStyle/>
                    <a:p>
                      <a:r>
                        <a:rPr lang="ru-RU" dirty="0"/>
                        <a:t>6</a:t>
                      </a:r>
                    </a:p>
                    <a:p>
                      <a:endParaRPr lang="ru-RU" dirty="0"/>
                    </a:p>
                    <a:p>
                      <a:endParaRPr lang="ru-RU" dirty="0"/>
                    </a:p>
                    <a:p>
                      <a:endParaRPr lang="ru-RU" dirty="0"/>
                    </a:p>
                    <a:p>
                      <a:endParaRPr lang="ru-RU" dirty="0"/>
                    </a:p>
                    <a:p>
                      <a:r>
                        <a:rPr lang="ru-RU" dirty="0"/>
                        <a:t>7</a:t>
                      </a:r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По линии роста ресниц нарисовали чёрную стрелку. Приклеили накладные ресницы и прокрасили нижние ресницы.</a:t>
                      </a:r>
                    </a:p>
                    <a:p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Прорисовали контур  губ красным карандашом, затем накрасили губы красной помадой.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3629025" algn="l"/>
                        </a:tabLs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Подводка для глаз, кисть для подводки. Накладные ресницы, клей для накладных ресниц, тушь.</a:t>
                      </a:r>
                    </a:p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3629025" algn="l"/>
                        </a:tabLs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Карандаш для губ, помада 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67220" y="1680210"/>
            <a:ext cx="1600871" cy="213621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68091" y="2622585"/>
            <a:ext cx="2081444" cy="27774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012815"/>
      </p:ext>
    </p:extLst>
  </p:cSld>
  <p:clrMapOvr>
    <a:masterClrMapping/>
  </p:clrMapOvr>
  <p:transition spd="slow">
    <p:push dir="u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27711" y="265974"/>
            <a:ext cx="10406349" cy="472156"/>
          </a:xfrm>
        </p:spPr>
        <p:txBody>
          <a:bodyPr>
            <a:normAutofit/>
          </a:bodyPr>
          <a:lstStyle/>
          <a:p>
            <a:r>
              <a:rPr lang="ru-RU" sz="1800" dirty="0"/>
              <a:t>Цели и задачи индивидуального проекта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7793" y="738130"/>
            <a:ext cx="11226187" cy="5772839"/>
          </a:xfrm>
        </p:spPr>
        <p:txBody>
          <a:bodyPr>
            <a:normAutofit fontScale="92500" lnSpcReduction="20000"/>
          </a:bodyPr>
          <a:lstStyle/>
          <a:p>
            <a:pPr algn="just">
              <a:lnSpc>
                <a:spcPct val="150000"/>
              </a:lnSpc>
              <a:spcAft>
                <a:spcPts val="600"/>
              </a:spcAft>
            </a:pPr>
            <a:r>
              <a:rPr lang="ru-RU" b="1" dirty="0">
                <a:effectLst/>
                <a:latin typeface="Times New Roman CYR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Цель </a:t>
            </a:r>
            <a:r>
              <a:rPr lang="ru-RU" b="1" dirty="0">
                <a:latin typeface="Times New Roman CYR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проекта</a:t>
            </a:r>
            <a:r>
              <a:rPr lang="ru-RU" b="1" dirty="0">
                <a:effectLst/>
                <a:latin typeface="Times New Roman CYR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endParaRPr lang="ru-RU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600"/>
              </a:spcAft>
            </a:pPr>
            <a:r>
              <a:rPr lang="ru-RU" dirty="0">
                <a:effectLst/>
                <a:latin typeface="Times New Roman CYR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Создать образ в стиле 50-х годов с использованием</a:t>
            </a:r>
            <a:r>
              <a:rPr lang="ru-RU" dirty="0">
                <a:solidFill>
                  <a:srgbClr val="000000"/>
                </a:solidFill>
                <a:effectLst/>
                <a:latin typeface="Times New Roman CYR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>
                <a:effectLst/>
                <a:latin typeface="Times New Roman CYR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образного макияжа</a:t>
            </a:r>
          </a:p>
          <a:p>
            <a:pPr marL="0" indent="0" algn="just">
              <a:lnSpc>
                <a:spcPct val="150000"/>
              </a:lnSpc>
              <a:spcAft>
                <a:spcPts val="600"/>
              </a:spcAft>
              <a:buNone/>
            </a:pPr>
            <a:r>
              <a:rPr lang="ru-RU" dirty="0">
                <a:effectLst/>
                <a:latin typeface="Times New Roman CYR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с учетом индивидуальных особенностей модели.</a:t>
            </a:r>
            <a:endParaRPr lang="ru-RU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600"/>
              </a:spcAft>
            </a:pPr>
            <a:r>
              <a:rPr lang="ru-RU" b="1" dirty="0">
                <a:effectLst/>
                <a:latin typeface="Times New Roman CYR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Задачи </a:t>
            </a:r>
            <a:r>
              <a:rPr lang="ru-RU" b="1" dirty="0">
                <a:latin typeface="Times New Roman CYR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проекта</a:t>
            </a:r>
            <a:r>
              <a:rPr lang="ru-RU" b="1" dirty="0">
                <a:effectLst/>
                <a:latin typeface="Times New Roman CYR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endParaRPr lang="ru-RU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600"/>
              </a:spcAft>
            </a:pPr>
            <a:r>
              <a:rPr lang="ru-RU" dirty="0">
                <a:effectLst/>
                <a:latin typeface="Times New Roman CYR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Изучить стиль 50-х годов</a:t>
            </a:r>
            <a:endParaRPr lang="ru-RU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600"/>
              </a:spcAft>
            </a:pPr>
            <a:r>
              <a:rPr lang="ru-RU" dirty="0">
                <a:effectLst/>
                <a:latin typeface="Times New Roman CYR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Исследовать стиль 50-х  на современном подиуме</a:t>
            </a:r>
            <a:endParaRPr lang="ru-RU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600"/>
              </a:spcAft>
            </a:pPr>
            <a:r>
              <a:rPr lang="ru-RU" dirty="0">
                <a:effectLst/>
                <a:latin typeface="Times New Roman CYR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Обосновать целесообразность создания образа 50-х годов </a:t>
            </a:r>
            <a:endParaRPr lang="ru-RU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600"/>
              </a:spcAft>
            </a:pPr>
            <a:r>
              <a:rPr lang="ru-RU" dirty="0">
                <a:effectLst/>
                <a:latin typeface="Times New Roman CYR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Выявить и скорректировать индивидуальные особенности модели</a:t>
            </a:r>
            <a:endParaRPr lang="ru-RU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600"/>
              </a:spcAft>
            </a:pPr>
            <a:r>
              <a:rPr lang="ru-RU" dirty="0">
                <a:effectLst/>
                <a:latin typeface="Times New Roman CYR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Выявить соответствие фасона и цвета выбранной одежды и аксессуаров стилю 50-х годов и индивидуальным особенностям модели.</a:t>
            </a:r>
            <a:endParaRPr lang="ru-RU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600"/>
              </a:spcAft>
            </a:pPr>
            <a:r>
              <a:rPr lang="ru-RU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Разработать образ в стиле 50-х годов</a:t>
            </a:r>
            <a:endParaRPr lang="ru-RU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pic>
        <p:nvPicPr>
          <p:cNvPr id="1030" name="Picture 6" descr="http://images.tildacdn.info/6261fab8-96d4-4d3e-861a-c9eb75af738b/5629970.jpe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08895" y="1210286"/>
            <a:ext cx="2825165" cy="21188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19568062"/>
      </p:ext>
    </p:extLst>
  </p:cSld>
  <p:clrMapOvr>
    <a:masterClrMapping/>
  </p:clrMapOvr>
  <p:transition spd="slow">
    <p:push dir="u"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77118"/>
            <a:ext cx="6410899" cy="903384"/>
          </a:xfrm>
        </p:spPr>
        <p:txBody>
          <a:bodyPr>
            <a:normAutofit/>
          </a:bodyPr>
          <a:lstStyle/>
          <a:p>
            <a:r>
              <a:rPr lang="ru-RU" sz="2800" dirty="0"/>
              <a:t>Модель в образе 50 – х годов</a:t>
            </a:r>
          </a:p>
        </p:txBody>
      </p:sp>
      <p:pic>
        <p:nvPicPr>
          <p:cNvPr id="12290" name="Picture 2" descr="IMG_6387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65833" y="816293"/>
            <a:ext cx="1675447" cy="55108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1" name="Picture 3" descr="IMG_638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2023" y="895094"/>
            <a:ext cx="2498407" cy="54320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2" name="Picture 4" descr="IMG_591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3358"/>
          <a:stretch>
            <a:fillRect/>
          </a:stretch>
        </p:blipFill>
        <p:spPr bwMode="auto">
          <a:xfrm>
            <a:off x="4327906" y="1085414"/>
            <a:ext cx="3098990" cy="51368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26083134"/>
      </p:ext>
    </p:extLst>
  </p:cSld>
  <p:clrMapOvr>
    <a:masterClrMapping/>
  </p:clrMapOvr>
  <p:transition spd="slow">
    <p:push dir="u"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77118"/>
            <a:ext cx="6410899" cy="903384"/>
          </a:xfrm>
        </p:spPr>
        <p:txBody>
          <a:bodyPr>
            <a:normAutofit/>
          </a:bodyPr>
          <a:lstStyle/>
          <a:p>
            <a:r>
              <a:rPr lang="ru-RU" sz="2800" dirty="0"/>
              <a:t>Модель в образе 50 – х годов</a:t>
            </a:r>
          </a:p>
        </p:txBody>
      </p:sp>
      <p:pic>
        <p:nvPicPr>
          <p:cNvPr id="13314" name="Picture 2" descr="IMG_634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655" r="16560"/>
          <a:stretch>
            <a:fillRect/>
          </a:stretch>
        </p:blipFill>
        <p:spPr bwMode="auto">
          <a:xfrm>
            <a:off x="7249099" y="782003"/>
            <a:ext cx="2955607" cy="55490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5" name="Picture 3" descr="IMG_635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95" r="15961"/>
          <a:stretch>
            <a:fillRect/>
          </a:stretch>
        </p:blipFill>
        <p:spPr bwMode="auto">
          <a:xfrm>
            <a:off x="589318" y="1085850"/>
            <a:ext cx="2885401" cy="54028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6" name="Picture 4" descr="IMG_6390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2443" y="1284923"/>
            <a:ext cx="1952649" cy="48301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0508870"/>
      </p:ext>
    </p:extLst>
  </p:cSld>
  <p:clrMapOvr>
    <a:masterClrMapping/>
  </p:clrMapOvr>
  <p:transition spd="slow">
    <p:push dir="u"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60164" y="365125"/>
            <a:ext cx="7238082" cy="681477"/>
          </a:xfrm>
        </p:spPr>
        <p:txBody>
          <a:bodyPr>
            <a:normAutofit/>
          </a:bodyPr>
          <a:lstStyle/>
          <a:p>
            <a:r>
              <a:rPr lang="ru-RU" dirty="0"/>
              <a:t>Список литературы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60164" y="1230713"/>
            <a:ext cx="10593636" cy="5258221"/>
          </a:xfrm>
        </p:spPr>
        <p:txBody>
          <a:bodyPr>
            <a:normAutofit fontScale="92500"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ru-RU" sz="1800" dirty="0">
                <a:latin typeface="Times New Roman" panose="02020603050405020304" pitchFamily="18" charset="0"/>
                <a:ea typeface="Calibri" panose="020F0502020204030204" pitchFamily="34" charset="0"/>
              </a:rPr>
              <a:t>Козаков М. Я не был стилягой, но я был пижоном // Коммерсант - № 134 (1316) - 16 августа 2013</a:t>
            </a:r>
            <a:endParaRPr lang="ru-RU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Ермилова Д.Ю. История домов моды - 2 - е изд., стер. - М.:  «Академия», 2007</a:t>
            </a:r>
          </a:p>
          <a:p>
            <a:r>
              <a:rPr lang="ru-RU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Килошенко</a:t>
            </a: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М.И. Психология моды: Учебное пособие для вузов. - М.: Издательство «Оникс», 2006</a:t>
            </a:r>
          </a:p>
          <a:p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Попова, С. Н. История моды, </a:t>
            </a: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костюма</a:t>
            </a: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 и стиля : большая иллюстрированная энциклопедия / С. Н. Попова . – М. : АСТ : </a:t>
            </a:r>
            <a:r>
              <a:rPr lang="ru-RU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Астрель</a:t>
            </a: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 2009. – 271 с. </a:t>
            </a:r>
          </a:p>
          <a:p>
            <a:r>
              <a:rPr lang="ru-RU" sz="1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Сыромятникова</a:t>
            </a:r>
            <a:r>
              <a:rPr lang="ru-RU" sz="1800" dirty="0">
                <a:latin typeface="Times New Roman" panose="02020603050405020304" pitchFamily="18" charset="0"/>
                <a:ea typeface="Calibri" panose="020F0502020204030204" pitchFamily="34" charset="0"/>
              </a:rPr>
              <a:t> И. « Искусство грима и макияжа » - 2015.</a:t>
            </a:r>
            <a:endParaRPr lang="ru-RU" sz="18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>
              <a:lnSpc>
                <a:spcPct val="150000"/>
              </a:lnSpc>
              <a:spcAft>
                <a:spcPts val="1000"/>
              </a:spcAft>
            </a:pPr>
            <a:r>
              <a:rPr lang="ru-RU" sz="1800" b="1" u="sng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Интернет-ресурсы</a:t>
            </a:r>
            <a:r>
              <a:rPr lang="ru-RU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ru-RU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50000"/>
              </a:lnSpc>
              <a:spcAft>
                <a:spcPts val="0"/>
              </a:spcAft>
              <a:buFont typeface="+mj-lt"/>
              <a:buAutoNum type="arabicPeriod"/>
            </a:pPr>
            <a:r>
              <a:rPr lang="ru-RU" sz="1800" dirty="0">
                <a:latin typeface="Times New Roman" panose="02020603050405020304" pitchFamily="18" charset="0"/>
                <a:ea typeface="Calibri" panose="020F0502020204030204" pitchFamily="34" charset="0"/>
              </a:rPr>
              <a:t>Идея фотосессии - Стиляги. - режим доступа: </a:t>
            </a:r>
            <a:r>
              <a:rPr lang="ru-RU" sz="1800" u="sng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hlinkClick r:id="rId2"/>
              </a:rPr>
              <a:t>http://master-obraza.ru/index.php?option=com_content&amp;view=article&amp;id=139:fotosessiya-stilyagi&amp;catid=16:2010-06-04-09-01-08&amp;Itemid=18</a:t>
            </a:r>
            <a:endParaRPr lang="ru-RU" sz="1800" dirty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342900" lvl="0" indent="-342900">
              <a:lnSpc>
                <a:spcPct val="150000"/>
              </a:lnSpc>
              <a:spcAft>
                <a:spcPts val="0"/>
              </a:spcAft>
              <a:buFont typeface="+mj-lt"/>
              <a:buAutoNum type="arabicPeriod"/>
            </a:pPr>
            <a:r>
              <a:rPr lang="ru-RU" sz="1600" dirty="0">
                <a:latin typeface="Times New Roman" panose="02020603050405020304" pitchFamily="18" charset="0"/>
                <a:ea typeface="Calibri" panose="020F0502020204030204" pitchFamily="34" charset="0"/>
              </a:rPr>
              <a:t>Свадьба в стиле стиляг. - режим доступа: </a:t>
            </a:r>
            <a:r>
              <a:rPr lang="ru-RU" sz="1600" u="sng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hlinkClick r:id="rId3"/>
              </a:rPr>
              <a:t>http://tvoja-svadba.ru/svadba-v-stile-stilyag-idei-svadebnogo-dekora-i-prikidov/</a:t>
            </a:r>
            <a:endParaRPr lang="ru-RU" sz="1400" dirty="0">
              <a:solidFill>
                <a:srgbClr val="FFC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50000"/>
              </a:lnSpc>
              <a:spcAft>
                <a:spcPts val="0"/>
              </a:spcAft>
              <a:buFont typeface="+mj-lt"/>
              <a:buAutoNum type="arabicPeriod"/>
            </a:pP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</a:rPr>
              <a:t>Фотосессии в стиле стиляг. - режим доступа: </a:t>
            </a:r>
            <a:r>
              <a:rPr lang="ru-RU" sz="1400" u="sng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hlinkClick r:id="rId4"/>
              </a:rPr>
              <a:t>http://fotoclassik.ru/stilyagi</a:t>
            </a:r>
            <a:endParaRPr lang="ru-RU" sz="1400" dirty="0">
              <a:solidFill>
                <a:srgbClr val="FFC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50000"/>
              </a:lnSpc>
              <a:buFont typeface="+mj-lt"/>
              <a:buAutoNum type="arabicPeriod"/>
            </a:pPr>
            <a:r>
              <a:rPr lang="ru-RU" sz="1400" u="sng" dirty="0">
                <a:solidFill>
                  <a:srgbClr val="0000FF"/>
                </a:solidFill>
                <a:hlinkClick r:id="rId5"/>
              </a:rPr>
              <a:t>http://nakrasilas.ru/makiyazh/stilyagi.html</a:t>
            </a:r>
            <a:endParaRPr lang="ru-RU" sz="1400" dirty="0">
              <a:solidFill>
                <a:srgbClr val="FFC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60378599"/>
      </p:ext>
    </p:extLst>
  </p:cSld>
  <p:clrMapOvr>
    <a:masterClrMapping/>
  </p:clrMapOvr>
  <p:transition spd="slow">
    <p:push dir="u"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Спасибо </a:t>
            </a:r>
            <a:r>
              <a:rPr lang="ru-RU"/>
              <a:t>за внимание</a:t>
            </a:r>
          </a:p>
        </p:txBody>
      </p:sp>
    </p:spTree>
    <p:extLst>
      <p:ext uri="{BB962C8B-B14F-4D97-AF65-F5344CB8AC3E}">
        <p14:creationId xmlns:p14="http://schemas.microsoft.com/office/powerpoint/2010/main" val="3285763475"/>
      </p:ext>
    </p:extLst>
  </p:cSld>
  <p:clrMapOvr>
    <a:masterClrMapping/>
  </p:clrMapOvr>
  <p:transition spd="slow">
    <p:push dir="u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72592" y="133304"/>
            <a:ext cx="3636732" cy="826265"/>
          </a:xfrm>
        </p:spPr>
        <p:txBody>
          <a:bodyPr>
            <a:normAutofit/>
          </a:bodyPr>
          <a:lstStyle/>
          <a:p>
            <a:r>
              <a:rPr lang="ru-RU" dirty="0"/>
              <a:t>Стиляги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Впервые стиляги появляются в 40-х годах XX столетия. В 1949 году данный термин применяет Беляев Д.Г. в сатирическом очерке для журнала «Крокодил». </a:t>
            </a:r>
          </a:p>
          <a:p>
            <a:r>
              <a:rPr lang="ru-RU" dirty="0"/>
              <a:t>И уже в начале 50-х те, кто относили себя к данной субкультуре, почувствовали на себе постоянное преследование. Таких людей систематически высмеивали и осуждали на комсомольских собраниях. Движение практически угасло в середине 60-х годов.</a:t>
            </a:r>
          </a:p>
          <a:p>
            <a:endParaRPr lang="ru-RU" dirty="0"/>
          </a:p>
        </p:txBody>
      </p:sp>
      <p:pic>
        <p:nvPicPr>
          <p:cNvPr id="2050" name="Picture 2" descr="http://iledebeaute.ru/files/images/pub/part_3/78257/src/%D1%81%D1%82%D0%B8%D0%BB%D1%8F%D0%B3%D0%B8%20%D0%B1%D0%B5%D0%BB%D1%8F%D0%B5%D0%B2.jpg?483_83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0995" y="546436"/>
            <a:ext cx="3046781" cy="52669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72604253"/>
      </p:ext>
    </p:extLst>
  </p:cSld>
  <p:clrMapOvr>
    <a:masterClrMapping/>
  </p:clrMapOvr>
  <p:transition spd="slow">
    <p:push dir="u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2013333"/>
          </a:xfrm>
        </p:spPr>
        <p:txBody>
          <a:bodyPr/>
          <a:lstStyle/>
          <a:p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</a:rPr>
              <a:t>Особенности стиля заключаются в неординарном внешнем виде, особой манере поведения, специфичном сленге, а также музыкальных вкусах. </a:t>
            </a:r>
            <a:endParaRPr lang="ru-RU" dirty="0"/>
          </a:p>
        </p:txBody>
      </p:sp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6392648" y="179024"/>
            <a:ext cx="3636732" cy="616945"/>
          </a:xfrm>
        </p:spPr>
        <p:txBody>
          <a:bodyPr>
            <a:normAutofit/>
          </a:bodyPr>
          <a:lstStyle/>
          <a:p>
            <a:r>
              <a:rPr lang="ru-RU" dirty="0"/>
              <a:t>Стиляги</a:t>
            </a:r>
          </a:p>
        </p:txBody>
      </p:sp>
      <p:pic>
        <p:nvPicPr>
          <p:cNvPr id="3076" name="Picture 4" descr="http://www.sitcomsonline.com/photopost/data/2125/americandancingonDickClarksAmericanBandsta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9502" y="2240280"/>
            <a:ext cx="5087292" cy="4069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29652864"/>
      </p:ext>
    </p:extLst>
  </p:cSld>
  <p:clrMapOvr>
    <a:masterClrMapping/>
  </p:clrMapOvr>
  <p:transition spd="slow">
    <p:push dir="u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3196" y="2038121"/>
            <a:ext cx="4064058" cy="3183874"/>
          </a:xfrm>
        </p:spPr>
        <p:txBody>
          <a:bodyPr>
            <a:normAutofit/>
          </a:bodyPr>
          <a:lstStyle/>
          <a:p>
            <a:pPr>
              <a:spcAft>
                <a:spcPts val="0"/>
              </a:spcAft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</a:rPr>
              <a:t>Особое внимание уделялось платьям в стиле стиляг. Они характеризовались приталенной верхней частью и пышной юбкой. </a:t>
            </a:r>
          </a:p>
          <a:p>
            <a:pPr>
              <a:spcAft>
                <a:spcPts val="0"/>
              </a:spcAft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</a:rPr>
              <a:t>Эффект объёма достигался при помощи нескольких подъюбников в разнообразной цветовой гамме.</a:t>
            </a:r>
          </a:p>
          <a:p>
            <a:endParaRPr lang="ru-RU" dirty="0"/>
          </a:p>
        </p:txBody>
      </p:sp>
      <p:pic>
        <p:nvPicPr>
          <p:cNvPr id="1027" name="Picture 3" descr="285561-36463-66796289-m750x740-uc55a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5528" y="611436"/>
            <a:ext cx="3676326" cy="55166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Заголовок 1"/>
          <p:cNvSpPr>
            <a:spLocks noGrp="1"/>
          </p:cNvSpPr>
          <p:nvPr>
            <p:ph type="title"/>
          </p:nvPr>
        </p:nvSpPr>
        <p:spPr>
          <a:xfrm>
            <a:off x="594911" y="198304"/>
            <a:ext cx="3636732" cy="826265"/>
          </a:xfrm>
        </p:spPr>
        <p:txBody>
          <a:bodyPr>
            <a:normAutofit fontScale="90000"/>
          </a:bodyPr>
          <a:lstStyle/>
          <a:p>
            <a:r>
              <a:rPr lang="ru-RU"/>
              <a:t>Стиляги. Особенности стиля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32770871"/>
      </p:ext>
    </p:extLst>
  </p:cSld>
  <p:clrMapOvr>
    <a:masterClrMapping/>
  </p:clrMapOvr>
  <p:transition spd="slow">
    <p:push dir="u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64723" y="683045"/>
            <a:ext cx="4372530" cy="4439797"/>
          </a:xfrm>
        </p:spPr>
        <p:txBody>
          <a:bodyPr>
            <a:normAutofit/>
          </a:bodyPr>
          <a:lstStyle/>
          <a:p>
            <a:pPr>
              <a:spcAft>
                <a:spcPts val="0"/>
              </a:spcAft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</a:rPr>
              <a:t>Особенностями стиля стиляг для женщин была элегантность, смелость, женственность и жизнерадостность. </a:t>
            </a:r>
          </a:p>
          <a:p>
            <a:pPr>
              <a:spcAft>
                <a:spcPts val="0"/>
              </a:spcAft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</a:rPr>
              <a:t>Дамский гардероб состоял из цветных блузок, крепдешиновых платьев, капроновых чулок со швом сзади и узких или расклешённых брюк. </a:t>
            </a:r>
          </a:p>
          <a:p>
            <a:pPr>
              <a:spcAft>
                <a:spcPts val="0"/>
              </a:spcAft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</a:rPr>
              <a:t>Особое внимание уделялось крупным украшениям.</a:t>
            </a:r>
          </a:p>
          <a:p>
            <a:endParaRPr lang="ru-RU" dirty="0"/>
          </a:p>
        </p:txBody>
      </p:sp>
      <p:pic>
        <p:nvPicPr>
          <p:cNvPr id="2050" name="Picture 2" descr="285561-255b4-42739650-m750x740-ued82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6191" y="223351"/>
            <a:ext cx="3968789" cy="60670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99413760"/>
      </p:ext>
    </p:extLst>
  </p:cSld>
  <p:clrMapOvr>
    <a:masterClrMapping/>
  </p:clrMapOvr>
  <p:transition spd="slow">
    <p:push dir="u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3388" y="234109"/>
            <a:ext cx="11303306" cy="2457182"/>
          </a:xfrm>
        </p:spPr>
        <p:txBody>
          <a:bodyPr>
            <a:normAutofit fontScale="92500"/>
          </a:bodyPr>
          <a:lstStyle/>
          <a:p>
            <a:pPr>
              <a:spcAft>
                <a:spcPts val="0"/>
              </a:spcAft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</a:rPr>
              <a:t>Стиль одежды стиляги характеризовал праздник, яркие ткани и необычные сочетания делали образ неповторимым. </a:t>
            </a:r>
          </a:p>
          <a:p>
            <a:pPr>
              <a:spcAft>
                <a:spcPts val="0"/>
              </a:spcAft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</a:rPr>
              <a:t>Именно тогда в моду вошли клетчатые пиджаки у мужчин, широкие брюки, которые вскоре сменились на брюки-дудочки, узкие галстуки. </a:t>
            </a:r>
          </a:p>
          <a:p>
            <a:pPr>
              <a:spcAft>
                <a:spcPts val="0"/>
              </a:spcAft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</a:rPr>
              <a:t>Девушки облачались в платья и юбки-солнце, обязательным атрибутом был пояс на талии, высокие прически дополняли образ. </a:t>
            </a:r>
          </a:p>
          <a:p>
            <a:pPr>
              <a:spcAft>
                <a:spcPts val="0"/>
              </a:spcAft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</a:rPr>
              <a:t>Самыми популярными принтами были клетка, горох, цветы – все то, что мы можем наблюдать и сегодня.</a:t>
            </a:r>
          </a:p>
          <a:p>
            <a:endParaRPr lang="ru-RU" dirty="0"/>
          </a:p>
        </p:txBody>
      </p:sp>
      <p:pic>
        <p:nvPicPr>
          <p:cNvPr id="3074" name="Picture 2" descr="стиль одежды стиляги фото девушка и парень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6435" y="2691291"/>
            <a:ext cx="5637212" cy="3879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11799321"/>
      </p:ext>
    </p:extLst>
  </p:cSld>
  <p:clrMapOvr>
    <a:masterClrMapping/>
  </p:clrMapOvr>
  <p:transition spd="slow">
    <p:push dir="u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31672" y="355294"/>
            <a:ext cx="5943601" cy="6067540"/>
          </a:xfrm>
        </p:spPr>
        <p:txBody>
          <a:bodyPr>
            <a:normAutofit fontScale="85000" lnSpcReduction="20000"/>
          </a:bodyPr>
          <a:lstStyle/>
          <a:p>
            <a:r>
              <a:rPr lang="ru-RU" i="1" dirty="0"/>
              <a:t>Ключевые элементы стиля:</a:t>
            </a:r>
          </a:p>
          <a:p>
            <a:r>
              <a:rPr lang="ru-RU" dirty="0"/>
              <a:t>яркие цвета и их контрастные сочетания;</a:t>
            </a:r>
          </a:p>
          <a:p>
            <a:r>
              <a:rPr lang="ru-RU" dirty="0"/>
              <a:t>сочетание материалов различных фактур в обуви;</a:t>
            </a:r>
          </a:p>
          <a:p>
            <a:r>
              <a:rPr lang="ru-RU" dirty="0"/>
              <a:t>обилие броских аксессуаров;</a:t>
            </a:r>
          </a:p>
          <a:p>
            <a:r>
              <a:rPr lang="ru-RU" dirty="0"/>
              <a:t>— для девушек:</a:t>
            </a:r>
          </a:p>
          <a:p>
            <a:r>
              <a:rPr lang="ru-RU" dirty="0"/>
              <a:t>завышенная линия талии;</a:t>
            </a:r>
          </a:p>
          <a:p>
            <a:r>
              <a:rPr lang="ru-RU" dirty="0"/>
              <a:t>пышные юбки;</a:t>
            </a:r>
          </a:p>
          <a:p>
            <a:r>
              <a:rPr lang="ru-RU" dirty="0"/>
              <a:t>прически с начесом;</a:t>
            </a:r>
          </a:p>
          <a:p>
            <a:r>
              <a:rPr lang="ru-RU" dirty="0"/>
              <a:t>туфли на каблуке одного цвета с сумкой и поясом (самый шикарный вариант – лаковые туфли-лодочки);</a:t>
            </a:r>
          </a:p>
          <a:p>
            <a:r>
              <a:rPr lang="ru-RU" dirty="0"/>
              <a:t>яркая помада на губах</a:t>
            </a:r>
          </a:p>
          <a:p>
            <a:r>
              <a:rPr lang="ru-RU" dirty="0"/>
              <a:t>— для мужчин:</a:t>
            </a:r>
          </a:p>
          <a:p>
            <a:r>
              <a:rPr lang="ru-RU" dirty="0"/>
              <a:t>клетчатые пиджаки;</a:t>
            </a:r>
          </a:p>
          <a:p>
            <a:r>
              <a:rPr lang="ru-RU" dirty="0"/>
              <a:t>брюки-дудочки;</a:t>
            </a:r>
          </a:p>
          <a:p>
            <a:r>
              <a:rPr lang="ru-RU" dirty="0"/>
              <a:t>яркие галстуки;</a:t>
            </a:r>
          </a:p>
          <a:p>
            <a:r>
              <a:rPr lang="ru-RU" dirty="0"/>
              <a:t>обувь на утолщенной белой подошве. </a:t>
            </a:r>
          </a:p>
          <a:p>
            <a:endParaRPr lang="ru-RU" dirty="0"/>
          </a:p>
        </p:txBody>
      </p:sp>
      <p:pic>
        <p:nvPicPr>
          <p:cNvPr id="4098" name="Picture 2" descr="образы и луки стиляги стиль одежды фото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5273" y="661012"/>
            <a:ext cx="4159889" cy="37437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39460251"/>
      </p:ext>
    </p:extLst>
  </p:cSld>
  <p:clrMapOvr>
    <a:masterClrMapping/>
  </p:clrMapOvr>
  <p:transition spd="slow">
    <p:push dir="u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911646"/>
          </a:xfrm>
        </p:spPr>
        <p:txBody>
          <a:bodyPr/>
          <a:lstStyle/>
          <a:p>
            <a:r>
              <a:rPr lang="ru-RU" dirty="0"/>
              <a:t>Модные тенденции стиля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61860" y="297455"/>
            <a:ext cx="6065953" cy="1024569"/>
          </a:xfrm>
        </p:spPr>
        <p:txBody>
          <a:bodyPr>
            <a:normAutofit/>
          </a:bodyPr>
          <a:lstStyle/>
          <a:p>
            <a:r>
              <a:rPr lang="ru-RU" dirty="0"/>
              <a:t>Стиль «Стиляги» актуален и сегодня. </a:t>
            </a:r>
          </a:p>
          <a:p>
            <a:endParaRPr lang="ru-RU" dirty="0"/>
          </a:p>
        </p:txBody>
      </p:sp>
      <p:pic>
        <p:nvPicPr>
          <p:cNvPr id="5122" name="Picture 2" descr="описание образа стиль одежды стиляги фото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355" y="1732824"/>
            <a:ext cx="7022148" cy="45357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44847261"/>
      </p:ext>
    </p:extLst>
  </p:cSld>
  <p:clrMapOvr>
    <a:masterClrMapping/>
  </p:clrMapOvr>
  <p:transition spd="slow">
    <p:push dir="u"/>
  </p:transition>
</p:sld>
</file>

<file path=ppt/theme/theme1.xml><?xml version="1.0" encoding="utf-8"?>
<a:theme xmlns:a="http://schemas.openxmlformats.org/drawingml/2006/main" name="Сектор">
  <a:themeElements>
    <a:clrScheme name="Сектор">
      <a:dk1>
        <a:sysClr val="windowText" lastClr="000000"/>
      </a:dk1>
      <a:lt1>
        <a:sysClr val="window" lastClr="FFFFFF"/>
      </a:lt1>
      <a:dk2>
        <a:srgbClr val="AD2E03"/>
      </a:dk2>
      <a:lt2>
        <a:srgbClr val="D75626"/>
      </a:lt2>
      <a:accent1>
        <a:srgbClr val="760603"/>
      </a:accent1>
      <a:accent2>
        <a:srgbClr val="FA9C1F"/>
      </a:accent2>
      <a:accent3>
        <a:srgbClr val="D9BB55"/>
      </a:accent3>
      <a:accent4>
        <a:srgbClr val="829551"/>
      </a:accent4>
      <a:accent5>
        <a:srgbClr val="58A28B"/>
      </a:accent5>
      <a:accent6>
        <a:srgbClr val="426480"/>
      </a:accent6>
      <a:hlink>
        <a:srgbClr val="460402"/>
      </a:hlink>
      <a:folHlink>
        <a:srgbClr val="991111"/>
      </a:folHlink>
    </a:clrScheme>
    <a:fontScheme name="Сектор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Сектор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142000"/>
                <a:satMod val="200000"/>
                <a:lumMod val="118000"/>
              </a:schemeClr>
            </a:gs>
            <a:gs pos="100000">
              <a:schemeClr val="phClr">
                <a:shade val="94000"/>
                <a:hueMod val="22000"/>
                <a:satMod val="220000"/>
                <a:lumMod val="62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142000"/>
                <a:satMod val="200000"/>
                <a:lumMod val="118000"/>
              </a:schemeClr>
            </a:gs>
            <a:gs pos="100000">
              <a:schemeClr val="phClr">
                <a:shade val="92000"/>
                <a:hueMod val="22000"/>
                <a:satMod val="220000"/>
                <a:lumMod val="62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2903AAAE-3EA5-424A-B142-CC51DC1F897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155</TotalTime>
  <Words>825</Words>
  <Application>Microsoft Office PowerPoint</Application>
  <PresentationFormat>Широкоэкранный</PresentationFormat>
  <Paragraphs>145</Paragraphs>
  <Slides>23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30" baseType="lpstr">
      <vt:lpstr>Arial</vt:lpstr>
      <vt:lpstr>Calibri</vt:lpstr>
      <vt:lpstr>Century Gothic</vt:lpstr>
      <vt:lpstr>Times New Roman</vt:lpstr>
      <vt:lpstr>Times New Roman CYR</vt:lpstr>
      <vt:lpstr>Wingdings 3</vt:lpstr>
      <vt:lpstr>Сектор</vt:lpstr>
      <vt:lpstr>Индивидуальный проект по дисциплине «История прически и костюма» </vt:lpstr>
      <vt:lpstr>Цели и задачи индивидуального проекта</vt:lpstr>
      <vt:lpstr>Стиляги</vt:lpstr>
      <vt:lpstr>Стиляги</vt:lpstr>
      <vt:lpstr>Стиляги. Особенности стиля</vt:lpstr>
      <vt:lpstr>Презентация PowerPoint</vt:lpstr>
      <vt:lpstr>Презентация PowerPoint</vt:lpstr>
      <vt:lpstr>Презентация PowerPoint</vt:lpstr>
      <vt:lpstr>Модные тенденции стиля</vt:lpstr>
      <vt:lpstr>Модные тенденции стиля. Платья</vt:lpstr>
      <vt:lpstr>Модные тенденции стиля. Обувь. аксессуары</vt:lpstr>
      <vt:lpstr>Модные тенденции стиля. Обувь. аксессуары</vt:lpstr>
      <vt:lpstr>Модные тенденции стиля</vt:lpstr>
      <vt:lpstr>Модные тенденции стиля. Прически</vt:lpstr>
      <vt:lpstr>Диагностика модели</vt:lpstr>
      <vt:lpstr> Инструкционно-технологическая карта образного макияжа  в стиле 50 -х годов </vt:lpstr>
      <vt:lpstr>Презентация PowerPoint</vt:lpstr>
      <vt:lpstr>Презентация PowerPoint</vt:lpstr>
      <vt:lpstr>Презентация PowerPoint</vt:lpstr>
      <vt:lpstr>Модель в образе 50 – х годов</vt:lpstr>
      <vt:lpstr>Модель в образе 50 – х годов</vt:lpstr>
      <vt:lpstr>Список литературы </vt:lpstr>
      <vt:lpstr>Спасибо за внимание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Индивидуальный проект по дисциплине «История прически и костюма» </dc:title>
  <dc:creator>Master</dc:creator>
  <cp:lastModifiedBy>shadowh@yandex.ru</cp:lastModifiedBy>
  <cp:revision>30</cp:revision>
  <dcterms:created xsi:type="dcterms:W3CDTF">2017-01-01T08:54:42Z</dcterms:created>
  <dcterms:modified xsi:type="dcterms:W3CDTF">2017-01-14T11:12:12Z</dcterms:modified>
</cp:coreProperties>
</file>