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71" r:id="rId8"/>
    <p:sldId id="259" r:id="rId9"/>
    <p:sldId id="260" r:id="rId10"/>
    <p:sldId id="261" r:id="rId11"/>
    <p:sldId id="274" r:id="rId12"/>
    <p:sldId id="262" r:id="rId13"/>
    <p:sldId id="263" r:id="rId14"/>
    <p:sldId id="264" r:id="rId15"/>
    <p:sldId id="273" r:id="rId16"/>
    <p:sldId id="265" r:id="rId17"/>
    <p:sldId id="266" r:id="rId18"/>
    <p:sldId id="275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10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НЕ ТОЛЬКО ЛИТЕРАТУРОВЕДЧЕСКИЙ СЛОВАРЬ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М. Е. САЛТЫКОВ-ЩЕДРИН.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СКАЗКИ.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метафора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(от греч. </a:t>
            </a:r>
            <a:r>
              <a:rPr lang="en-US" dirty="0" err="1" smtClean="0"/>
              <a:t>metaphorá</a:t>
            </a:r>
            <a:r>
              <a:rPr lang="ru-RU" dirty="0" smtClean="0"/>
              <a:t> – перенос) – переносное значение слова, основанное на уподоблении одного предмета или явления другому по сходству или по контрасту.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меценат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Богатый покровитель наук и искусств; вообще тот, кто покровительствует какому-либо делу, начинанию.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обыватель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царской России: городской житель, а также вообще житель, относящийся к податным сословиям.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Человек, лишенный общественного кругозора, живущий только мелкими личными интересами.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сарказм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(от греч. </a:t>
            </a:r>
            <a:r>
              <a:rPr lang="en-US" dirty="0" err="1" smtClean="0"/>
              <a:t>sarkasmos</a:t>
            </a:r>
            <a:r>
              <a:rPr lang="ru-RU" dirty="0" smtClean="0"/>
              <a:t> – издевательство) – едкая, язвительная насмешка, с откровенно обличительным, сатирическим смыслом, разновидность иронии.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сатира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(от лат. </a:t>
            </a:r>
            <a:r>
              <a:rPr lang="en-US" dirty="0" err="1" smtClean="0"/>
              <a:t>satura</a:t>
            </a:r>
            <a:r>
              <a:rPr lang="en-US" dirty="0" smtClean="0"/>
              <a:t> </a:t>
            </a:r>
            <a:r>
              <a:rPr lang="ru-RU" dirty="0" smtClean="0"/>
              <a:t>– смесь, всякая всячина) – вид комического, наиболее беспощадно осмеивающий несовершенство мира, человеческие пороки.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скрижали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 библейской легенде: каменные доски с написанными на них десятью божественными заповедями.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фантастика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несуществующее в действительности, созданное фантазией, воображением.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фольклор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 от англ. </a:t>
            </a:r>
            <a:r>
              <a:rPr lang="en-US" dirty="0" smtClean="0"/>
              <a:t>folklore – </a:t>
            </a:r>
            <a:r>
              <a:rPr lang="ru-RU" dirty="0" smtClean="0"/>
              <a:t>народная мудрость, народное знание) – виды и роды когда-либо существовавшего и продолжающего существовать в народном быту устного непрофессионального эпоса, лирики и драмы.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челобитчик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России до начала 18 века так называли людей, подающих письменное прошение, жалобу.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Эзоп, эзопов язык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Эзоп – создатель жанра басни, древнегреческий поэт, раб по происхождению.</a:t>
            </a:r>
          </a:p>
          <a:p>
            <a:pPr>
              <a:buNone/>
            </a:pPr>
            <a:r>
              <a:rPr lang="ru-RU" dirty="0" smtClean="0"/>
              <a:t>Эзопов язык – вынужденное иносказание, художественная речь, насыщенная недомолвками и ироническими намеками.</a:t>
            </a:r>
          </a:p>
          <a:p>
            <a:pPr>
              <a:buNone/>
            </a:pPr>
            <a:r>
              <a:rPr lang="ru-RU" dirty="0" smtClean="0"/>
              <a:t>Эзопов язык – своеобразная форма сатирической речи.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Объясни значение следующих терминов и слов: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ru-RU" sz="4400" b="1" dirty="0" smtClean="0">
                <a:latin typeface="Monotype Corsiva" pitchFamily="66" charset="0"/>
                <a:hlinkClick r:id="rId2" action="ppaction://hlinksldjump"/>
              </a:rPr>
              <a:t>Аллегория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</a:p>
          <a:p>
            <a:r>
              <a:rPr lang="ru-RU" sz="4400" b="1" dirty="0" smtClean="0">
                <a:latin typeface="Monotype Corsiva" pitchFamily="66" charset="0"/>
                <a:hlinkClick r:id="rId3" action="ppaction://hlinksldjump"/>
              </a:rPr>
              <a:t>Вернисаж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</a:p>
          <a:p>
            <a:r>
              <a:rPr lang="ru-RU" sz="4400" b="1" dirty="0" smtClean="0">
                <a:latin typeface="Monotype Corsiva" pitchFamily="66" charset="0"/>
                <a:hlinkClick r:id="rId4" action="ppaction://hlinksldjump"/>
              </a:rPr>
              <a:t>Гипербола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</a:p>
          <a:p>
            <a:r>
              <a:rPr lang="ru-RU" sz="4400" b="1" dirty="0" smtClean="0">
                <a:latin typeface="Monotype Corsiva" pitchFamily="66" charset="0"/>
                <a:hlinkClick r:id="rId5" action="ppaction://hlinksldjump"/>
              </a:rPr>
              <a:t>Гротеск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6" action="ppaction://hlinksldjump"/>
              </a:rPr>
              <a:t>Жуировать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</a:p>
          <a:p>
            <a:r>
              <a:rPr lang="ru-RU" sz="4400" b="1" dirty="0" smtClean="0">
                <a:latin typeface="Monotype Corsiva" pitchFamily="66" charset="0"/>
                <a:hlinkClick r:id="rId7" action="ppaction://hlinksldjump"/>
              </a:rPr>
              <a:t>Иносказание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8" action="ppaction://hlinksldjump"/>
              </a:rPr>
              <a:t>Ирония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9" action="ppaction://hlinksldjump"/>
              </a:rPr>
              <a:t>Метафора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10" action="ppaction://hlinksldjump"/>
              </a:rPr>
              <a:t>Меценат </a:t>
            </a:r>
          </a:p>
          <a:p>
            <a:r>
              <a:rPr lang="ru-RU" sz="4400" b="1" dirty="0" smtClean="0">
                <a:latin typeface="Monotype Corsiva" pitchFamily="66" charset="0"/>
                <a:hlinkClick r:id="rId10" action="ppaction://hlinksldjump"/>
              </a:rPr>
              <a:t>Обыватель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11" action="ppaction://hlinksldjump"/>
              </a:rPr>
              <a:t>Сарказм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10" action="ppaction://hlinksldjump"/>
              </a:rPr>
              <a:t>Сатира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12" action="ppaction://hlinksldjump"/>
              </a:rPr>
              <a:t>Скрижали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</a:p>
          <a:p>
            <a:r>
              <a:rPr lang="ru-RU" sz="4400" b="1" dirty="0" smtClean="0">
                <a:latin typeface="Monotype Corsiva" pitchFamily="66" charset="0"/>
                <a:hlinkClick r:id="rId13" action="ppaction://hlinksldjump"/>
              </a:rPr>
              <a:t>Фантастика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14" action="ppaction://hlinksldjump"/>
              </a:rPr>
              <a:t>Фольклор</a:t>
            </a:r>
            <a:endParaRPr lang="ru-RU" sz="4400" b="1" dirty="0" smtClean="0">
              <a:latin typeface="Monotype Corsiva" pitchFamily="66" charset="0"/>
            </a:endParaRPr>
          </a:p>
          <a:p>
            <a:r>
              <a:rPr lang="ru-RU" sz="4400" b="1" dirty="0" smtClean="0">
                <a:latin typeface="Monotype Corsiva" pitchFamily="66" charset="0"/>
                <a:hlinkClick r:id="rId15" action="ppaction://hlinksldjump"/>
              </a:rPr>
              <a:t>Челобитчик</a:t>
            </a:r>
            <a:r>
              <a:rPr lang="ru-RU" sz="4400" b="1" dirty="0" smtClean="0">
                <a:latin typeface="Monotype Corsiva" pitchFamily="66" charset="0"/>
              </a:rPr>
              <a:t> </a:t>
            </a:r>
          </a:p>
          <a:p>
            <a:r>
              <a:rPr lang="ru-RU" sz="4400" b="1" dirty="0" smtClean="0">
                <a:latin typeface="Monotype Corsiva" pitchFamily="66" charset="0"/>
                <a:hlinkClick r:id="" action="ppaction://noaction"/>
              </a:rPr>
              <a:t>Эзоп , эзопов язык</a:t>
            </a:r>
            <a:endParaRPr lang="ru-RU" b="1" dirty="0" smtClean="0"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аллегория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(от греч.</a:t>
            </a:r>
            <a:r>
              <a:rPr lang="en-US" dirty="0" smtClean="0"/>
              <a:t> </a:t>
            </a:r>
            <a:r>
              <a:rPr lang="en-US" dirty="0" err="1" smtClean="0"/>
              <a:t>allos</a:t>
            </a:r>
            <a:r>
              <a:rPr lang="ru-RU" dirty="0" smtClean="0"/>
              <a:t> –</a:t>
            </a:r>
            <a:r>
              <a:rPr lang="en-US" dirty="0" smtClean="0"/>
              <a:t> </a:t>
            </a:r>
            <a:r>
              <a:rPr lang="ru-RU" dirty="0" smtClean="0"/>
              <a:t>иной и</a:t>
            </a:r>
            <a:r>
              <a:rPr lang="en-US" dirty="0" smtClean="0"/>
              <a:t> </a:t>
            </a:r>
            <a:r>
              <a:rPr lang="en-US" dirty="0" err="1" smtClean="0"/>
              <a:t>agoreuo</a:t>
            </a:r>
            <a:r>
              <a:rPr lang="en-US" dirty="0" smtClean="0"/>
              <a:t> – </a:t>
            </a:r>
            <a:r>
              <a:rPr lang="ru-RU" dirty="0" smtClean="0"/>
              <a:t>говорю</a:t>
            </a:r>
            <a:r>
              <a:rPr lang="en-US" dirty="0" smtClean="0"/>
              <a:t>)</a:t>
            </a:r>
            <a:r>
              <a:rPr lang="ru-RU" dirty="0" smtClean="0"/>
              <a:t> – изображение отвлеченного понятия или явления через конкретный образ.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вернисаж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Торжественное открытие художественной выставки.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гипербола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(от греч. </a:t>
            </a:r>
            <a:r>
              <a:rPr lang="en-US" dirty="0" err="1" smtClean="0"/>
              <a:t>hyperbolé</a:t>
            </a:r>
            <a:r>
              <a:rPr lang="en-US" dirty="0" smtClean="0"/>
              <a:t> – </a:t>
            </a:r>
            <a:r>
              <a:rPr lang="ru-RU" dirty="0" smtClean="0"/>
              <a:t>преувеличение</a:t>
            </a:r>
            <a:r>
              <a:rPr lang="en-US" dirty="0" smtClean="0"/>
              <a:t>)</a:t>
            </a:r>
            <a:r>
              <a:rPr lang="ru-RU" dirty="0" smtClean="0"/>
              <a:t> – средство художественного изображения, основанное на преувеличении.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гротеск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(от франц. </a:t>
            </a:r>
            <a:r>
              <a:rPr lang="en-US" dirty="0" smtClean="0"/>
              <a:t>grotesque</a:t>
            </a:r>
            <a:r>
              <a:rPr lang="ru-RU" dirty="0" smtClean="0"/>
              <a:t>, от </a:t>
            </a:r>
            <a:r>
              <a:rPr lang="ru-RU" dirty="0" err="1" smtClean="0"/>
              <a:t>итал</a:t>
            </a:r>
            <a:r>
              <a:rPr lang="ru-RU" dirty="0" smtClean="0"/>
              <a:t>. </a:t>
            </a:r>
            <a:r>
              <a:rPr lang="en-US" dirty="0" err="1" smtClean="0"/>
              <a:t>groesco</a:t>
            </a:r>
            <a:r>
              <a:rPr lang="ru-RU" dirty="0" smtClean="0"/>
              <a:t>) – в литературе сочетание в фантастической форме ужасного и смешного, безобразного и возвышенного.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жуировать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Развлекаясь, ища удовольствий, вести праздную жизнь.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иносказание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иной смысл</a:t>
            </a:r>
            <a:r>
              <a:rPr lang="en-US" dirty="0" smtClean="0"/>
              <a:t> </a:t>
            </a:r>
            <a:r>
              <a:rPr lang="ru-RU" dirty="0" smtClean="0"/>
              <a:t>слов и выражений, скрытый за внешней формой.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ирония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ru-RU" dirty="0" smtClean="0"/>
              <a:t>от греч. е</a:t>
            </a:r>
            <a:r>
              <a:rPr lang="en-US" dirty="0" err="1" smtClean="0"/>
              <a:t>ironeia</a:t>
            </a:r>
            <a:r>
              <a:rPr lang="ru-RU" dirty="0" smtClean="0"/>
              <a:t> – притворство, насмешка) – отрицательная оценка предмета или явления через его осмеяние.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643834" y="6143644"/>
            <a:ext cx="928694" cy="50006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500034" y="6215082"/>
            <a:ext cx="1000132" cy="50006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394</Words>
  <PresentationFormat>Экран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НЕ ТОЛЬКО ЛИТЕРАТУРОВЕДЧЕСКИЙ СЛОВАРЬ</vt:lpstr>
      <vt:lpstr>Объясни значение следующих терминов и слов:</vt:lpstr>
      <vt:lpstr>аллегория</vt:lpstr>
      <vt:lpstr>вернисаж</vt:lpstr>
      <vt:lpstr>гипербола</vt:lpstr>
      <vt:lpstr>гротеск</vt:lpstr>
      <vt:lpstr>жуировать</vt:lpstr>
      <vt:lpstr>иносказание</vt:lpstr>
      <vt:lpstr>ирония</vt:lpstr>
      <vt:lpstr>метафора</vt:lpstr>
      <vt:lpstr>меценат</vt:lpstr>
      <vt:lpstr>обыватель</vt:lpstr>
      <vt:lpstr>сарказм</vt:lpstr>
      <vt:lpstr>сатира</vt:lpstr>
      <vt:lpstr>скрижали</vt:lpstr>
      <vt:lpstr>фантастика</vt:lpstr>
      <vt:lpstr>фольклор</vt:lpstr>
      <vt:lpstr>челобитчик</vt:lpstr>
      <vt:lpstr>Эзоп, эзопов язык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ТОЛЬКО ЛИТЕРАТУРОВЕДЧЕСКИЙ СЛОВАРЬ</dc:title>
  <dc:creator>елена</dc:creator>
  <cp:lastModifiedBy>елена</cp:lastModifiedBy>
  <cp:revision>10</cp:revision>
  <dcterms:created xsi:type="dcterms:W3CDTF">2013-11-09T01:44:15Z</dcterms:created>
  <dcterms:modified xsi:type="dcterms:W3CDTF">2013-11-11T12:38:44Z</dcterms:modified>
</cp:coreProperties>
</file>