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66" r:id="rId3"/>
    <p:sldId id="265" r:id="rId4"/>
    <p:sldId id="259" r:id="rId5"/>
    <p:sldId id="289" r:id="rId6"/>
    <p:sldId id="290" r:id="rId7"/>
    <p:sldId id="257" r:id="rId8"/>
    <p:sldId id="258" r:id="rId9"/>
    <p:sldId id="269" r:id="rId10"/>
    <p:sldId id="270" r:id="rId11"/>
    <p:sldId id="271" r:id="rId12"/>
    <p:sldId id="272" r:id="rId13"/>
    <p:sldId id="273" r:id="rId14"/>
    <p:sldId id="274" r:id="rId15"/>
    <p:sldId id="275" r:id="rId16"/>
    <p:sldId id="276" r:id="rId17"/>
    <p:sldId id="277" r:id="rId18"/>
    <p:sldId id="278" r:id="rId19"/>
    <p:sldId id="267" r:id="rId20"/>
    <p:sldId id="260" r:id="rId21"/>
    <p:sldId id="285" r:id="rId22"/>
    <p:sldId id="286" r:id="rId23"/>
    <p:sldId id="288" r:id="rId24"/>
    <p:sldId id="261" r:id="rId25"/>
    <p:sldId id="262" r:id="rId26"/>
    <p:sldId id="263" r:id="rId27"/>
    <p:sldId id="264"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7" d="100"/>
          <a:sy n="67" d="100"/>
        </p:scale>
        <p:origin x="-40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764D91-7D7A-4217-A26F-75B07C1C9A3A}" type="datetimeFigureOut">
              <a:rPr lang="ru-RU" smtClean="0"/>
              <a:pPr/>
              <a:t>14.01.2017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377A41-56FA-4C83-85A6-C974C48B1F24}" type="slidenum">
              <a:rPr lang="ru-RU" smtClean="0"/>
              <a:pPr/>
              <a:t>‹#›</a:t>
            </a:fld>
            <a:endParaRPr lang="ru-RU"/>
          </a:p>
        </p:txBody>
      </p:sp>
    </p:spTree>
    <p:extLst>
      <p:ext uri="{BB962C8B-B14F-4D97-AF65-F5344CB8AC3E}">
        <p14:creationId xmlns:p14="http://schemas.microsoft.com/office/powerpoint/2010/main" val="1159165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0FFE7560-F747-469B-9512-28F58E032D8E}" type="datetimeFigureOut">
              <a:rPr lang="ru-RU" smtClean="0"/>
              <a:pPr/>
              <a:t>14.01.2017</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60FCCD68-2D0E-441C-972D-6E5C93363FE4}"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FFE7560-F747-469B-9512-28F58E032D8E}" type="datetimeFigureOut">
              <a:rPr lang="ru-RU" smtClean="0"/>
              <a:pPr/>
              <a:t>14.01.2017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FCCD68-2D0E-441C-972D-6E5C93363FE4}" type="slidenum">
              <a:rPr lang="ru-RU" smtClean="0"/>
              <a:pPr/>
              <a:t>‹#›</a:t>
            </a:fld>
            <a:endParaRPr lang="ru-RU"/>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FFE7560-F747-469B-9512-28F58E032D8E}" type="datetimeFigureOut">
              <a:rPr lang="ru-RU" smtClean="0"/>
              <a:pPr/>
              <a:t>14.01.2017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FCCD68-2D0E-441C-972D-6E5C93363FE4}" type="slidenum">
              <a:rPr lang="ru-RU" smtClean="0"/>
              <a:pPr/>
              <a:t>‹#›</a:t>
            </a:fld>
            <a:endParaRPr lang="ru-RU"/>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FFE7560-F747-469B-9512-28F58E032D8E}" type="datetimeFigureOut">
              <a:rPr lang="ru-RU" smtClean="0"/>
              <a:pPr/>
              <a:t>14.01.2017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FCCD68-2D0E-441C-972D-6E5C93363FE4}" type="slidenum">
              <a:rPr lang="ru-RU" smtClean="0"/>
              <a:pPr/>
              <a:t>‹#›</a:t>
            </a:fld>
            <a:endParaRPr lang="ru-RU"/>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0FFE7560-F747-469B-9512-28F58E032D8E}" type="datetimeFigureOut">
              <a:rPr lang="ru-RU" smtClean="0"/>
              <a:pPr/>
              <a:t>14.01.2017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FCCD68-2D0E-441C-972D-6E5C93363FE4}"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FFE7560-F747-469B-9512-28F58E032D8E}" type="datetimeFigureOut">
              <a:rPr lang="ru-RU" smtClean="0"/>
              <a:pPr/>
              <a:t>14.01.2017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FCCD68-2D0E-441C-972D-6E5C93363FE4}" type="slidenum">
              <a:rPr lang="ru-RU" smtClean="0"/>
              <a:pPr/>
              <a:t>‹#›</a:t>
            </a:fld>
            <a:endParaRPr lang="ru-RU"/>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0FFE7560-F747-469B-9512-28F58E032D8E}" type="datetimeFigureOut">
              <a:rPr lang="ru-RU" smtClean="0"/>
              <a:pPr/>
              <a:t>14.01.2017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0FCCD68-2D0E-441C-972D-6E5C93363FE4}" type="slidenum">
              <a:rPr lang="ru-RU" smtClean="0"/>
              <a:pPr/>
              <a:t>‹#›</a:t>
            </a:fld>
            <a:endParaRPr lang="ru-RU"/>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0FFE7560-F747-469B-9512-28F58E032D8E}" type="datetimeFigureOut">
              <a:rPr lang="ru-RU" smtClean="0"/>
              <a:pPr/>
              <a:t>14.01.2017</a:t>
            </a:fld>
            <a:endParaRPr lang="ru-RU"/>
          </a:p>
        </p:txBody>
      </p:sp>
      <p:sp>
        <p:nvSpPr>
          <p:cNvPr id="8" name="Номер слайда 7"/>
          <p:cNvSpPr>
            <a:spLocks noGrp="1"/>
          </p:cNvSpPr>
          <p:nvPr>
            <p:ph type="sldNum" sz="quarter" idx="11"/>
          </p:nvPr>
        </p:nvSpPr>
        <p:spPr/>
        <p:txBody>
          <a:bodyPr/>
          <a:lstStyle/>
          <a:p>
            <a:fld id="{60FCCD68-2D0E-441C-972D-6E5C93363FE4}"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FFE7560-F747-469B-9512-28F58E032D8E}" type="datetimeFigureOut">
              <a:rPr lang="ru-RU" smtClean="0"/>
              <a:pPr/>
              <a:t>14.01.2017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0FCCD68-2D0E-441C-972D-6E5C93363FE4}" type="slidenum">
              <a:rPr lang="ru-RU" smtClean="0"/>
              <a:pPr/>
              <a:t>‹#›</a:t>
            </a:fld>
            <a:endParaRPr lang="ru-RU"/>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FFE7560-F747-469B-9512-28F58E032D8E}" type="datetimeFigureOut">
              <a:rPr lang="ru-RU" smtClean="0"/>
              <a:pPr/>
              <a:t>14.01.2017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60FCCD68-2D0E-441C-972D-6E5C93363FE4}" type="slidenum">
              <a:rPr lang="ru-RU" smtClean="0"/>
              <a:pPr/>
              <a:t>‹#›</a:t>
            </a:fld>
            <a:endParaRPr lang="ru-RU"/>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0FFE7560-F747-469B-9512-28F58E032D8E}" type="datetimeFigureOut">
              <a:rPr lang="ru-RU" smtClean="0"/>
              <a:pPr/>
              <a:t>14.01.2017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FCCD68-2D0E-441C-972D-6E5C93363FE4}" type="slidenum">
              <a:rPr lang="ru-RU" smtClean="0"/>
              <a:pPr/>
              <a:t>‹#›</a:t>
            </a:fld>
            <a:endParaRPr lang="ru-RU"/>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0FFE7560-F747-469B-9512-28F58E032D8E}" type="datetimeFigureOut">
              <a:rPr lang="ru-RU" smtClean="0"/>
              <a:pPr/>
              <a:t>14.01.2017</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60FCCD68-2D0E-441C-972D-6E5C93363FE4}"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thruBlk="1"/>
  </p:transition>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slide" Target="slide27.xml"/><Relationship Id="rId4" Type="http://schemas.openxmlformats.org/officeDocument/2006/relationships/slide" Target="slide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hyperlink" Target="7&#1072;/&#1073;&#1080;&#1072;&#1090;&#1083;&#1086;&#1085;.ppt" TargetMode="External"/><Relationship Id="rId3" Type="http://schemas.openxmlformats.org/officeDocument/2006/relationships/hyperlink" Target="7&#1072;/&#1055;&#1088;&#1077;&#1079;&#1077;&#1085;&#1090;&#1072;&#1094;&#1080;&#1103;%20figure%20skating.pptx" TargetMode="External"/><Relationship Id="rId7" Type="http://schemas.openxmlformats.org/officeDocument/2006/relationships/hyperlink" Target="7&#1072;/&#1073;&#1086;&#1073;&#1089;&#1083;&#1077;&#1081;.ppt" TargetMode="External"/><Relationship Id="rId2" Type="http://schemas.openxmlformats.org/officeDocument/2006/relationships/hyperlink" Target="7&#1072;/&#1089;&#1077;&#1088;&#1092;.odp" TargetMode="External"/><Relationship Id="rId1" Type="http://schemas.openxmlformats.org/officeDocument/2006/relationships/slideLayout" Target="../slideLayouts/slideLayout1.xml"/><Relationship Id="rId6" Type="http://schemas.openxmlformats.org/officeDocument/2006/relationships/hyperlink" Target="7&#1072;/&#1087;&#1083;&#1072;&#1074;.ppt" TargetMode="External"/><Relationship Id="rId5" Type="http://schemas.openxmlformats.org/officeDocument/2006/relationships/hyperlink" Target="7&#1072;/&#1092;&#1091;&#1090;&#1073;.odp" TargetMode="External"/><Relationship Id="rId10" Type="http://schemas.openxmlformats.org/officeDocument/2006/relationships/hyperlink" Target="7&#1072;/Rhythmic%20Gymnastics.pptx" TargetMode="External"/><Relationship Id="rId4" Type="http://schemas.openxmlformats.org/officeDocument/2006/relationships/hyperlink" Target="7&#1072;/&#1073;&#1072;&#1076;&#1084;.pptx" TargetMode="External"/><Relationship Id="rId9" Type="http://schemas.openxmlformats.org/officeDocument/2006/relationships/hyperlink" Target="7&#1072;/&#1073;&#1072;&#1076;&#1084;%202.pp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slide" Target="slide2.xml"/><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8.jpeg"/><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41.jpeg"/><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45.jpe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wmf"/><Relationship Id="rId17" Type="http://schemas.openxmlformats.org/officeDocument/2006/relationships/image" Target="../media/image17.jpeg"/><Relationship Id="rId2" Type="http://schemas.openxmlformats.org/officeDocument/2006/relationships/image" Target="../media/image2.jpeg"/><Relationship Id="rId16"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75656" y="2492896"/>
            <a:ext cx="6480048" cy="2301240"/>
          </a:xfrm>
        </p:spPr>
        <p:txBody>
          <a:bodyPr>
            <a:normAutofit/>
          </a:bodyPr>
          <a:lstStyle/>
          <a:p>
            <a:r>
              <a:rPr lang="en-US" sz="6600" dirty="0" smtClean="0">
                <a:solidFill>
                  <a:schemeClr val="tx2">
                    <a:lumMod val="50000"/>
                  </a:schemeClr>
                </a:solidFill>
                <a:effectLst>
                  <a:glow rad="63500">
                    <a:schemeClr val="accent5">
                      <a:satMod val="175000"/>
                      <a:alpha val="40000"/>
                    </a:schemeClr>
                  </a:glow>
                  <a:reflection blurRad="6350" stA="55000" endA="300" endPos="45500" dir="5400000" sy="-100000" algn="bl" rotWithShape="0"/>
                </a:effectLst>
              </a:rPr>
              <a:t>Sports for </a:t>
            </a:r>
            <a:r>
              <a:rPr lang="en-US" sz="6600" dirty="0" smtClean="0">
                <a:solidFill>
                  <a:schemeClr val="tx2">
                    <a:lumMod val="50000"/>
                  </a:schemeClr>
                </a:solidFill>
                <a:effectLst>
                  <a:glow rad="139700">
                    <a:schemeClr val="accent5">
                      <a:satMod val="175000"/>
                      <a:alpha val="40000"/>
                    </a:schemeClr>
                  </a:glow>
                  <a:reflection blurRad="6350" stA="55000" endA="300" endPos="45500" dir="5400000" sy="-100000" algn="bl" rotWithShape="0"/>
                </a:effectLst>
              </a:rPr>
              <a:t>everybody</a:t>
            </a:r>
            <a:endParaRPr lang="ru-RU" sz="6600" dirty="0">
              <a:solidFill>
                <a:schemeClr val="tx2">
                  <a:lumMod val="50000"/>
                </a:schemeClr>
              </a:solidFill>
              <a:effectLst>
                <a:glow rad="139700">
                  <a:schemeClr val="accent5">
                    <a:satMod val="175000"/>
                    <a:alpha val="40000"/>
                  </a:schemeClr>
                </a:glow>
                <a:reflection blurRad="6350" stA="55000" endA="300" endPos="45500" dir="5400000" sy="-100000" algn="bl" rotWithShape="0"/>
              </a:effectLst>
            </a:endParaRPr>
          </a:p>
        </p:txBody>
      </p:sp>
      <p:pic>
        <p:nvPicPr>
          <p:cNvPr id="3074" name="Picture 2"/>
          <p:cNvPicPr>
            <a:picLocks noChangeAspect="1" noChangeArrowheads="1"/>
          </p:cNvPicPr>
          <p:nvPr/>
        </p:nvPicPr>
        <p:blipFill>
          <a:blip r:embed="rId2" cstate="print"/>
          <a:srcRect/>
          <a:stretch>
            <a:fillRect/>
          </a:stretch>
        </p:blipFill>
        <p:spPr bwMode="auto">
          <a:xfrm>
            <a:off x="0" y="188640"/>
            <a:ext cx="3275856" cy="4856543"/>
          </a:xfrm>
          <a:prstGeom prst="rect">
            <a:avLst/>
          </a:prstGeom>
          <a:noFill/>
          <a:ln w="9525">
            <a:noFill/>
            <a:miter lim="800000"/>
            <a:headEnd/>
            <a:tailEnd/>
          </a:ln>
          <a:effectLst>
            <a:reflection blurRad="6350" stA="52000" endA="300" endPos="35000" dir="5400000" sy="-100000" algn="bl" rotWithShape="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00200"/>
            <a:ext cx="7467600" cy="3773016"/>
          </a:xfrm>
        </p:spPr>
        <p:txBody>
          <a:bodyPr>
            <a:normAutofit/>
          </a:bodyPr>
          <a:lstStyle/>
          <a:p>
            <a:r>
              <a:rPr lang="en-US" sz="4800" b="1" i="1" dirty="0" smtClean="0"/>
              <a:t>1.  A game played on a field by two teams of eleven players with curved sticks and a ball.</a:t>
            </a:r>
            <a:endParaRPr lang="ru-RU" sz="4800" b="1" i="1" dirty="0" smtClean="0"/>
          </a:p>
          <a:p>
            <a:endParaRPr lang="ru-RU" dirty="0"/>
          </a:p>
        </p:txBody>
      </p:sp>
      <p:pic>
        <p:nvPicPr>
          <p:cNvPr id="4" name="Рисунок 3" descr="205_640_480_90.jpg"/>
          <p:cNvPicPr>
            <a:picLocks noChangeAspect="1"/>
          </p:cNvPicPr>
          <p:nvPr/>
        </p:nvPicPr>
        <p:blipFill>
          <a:blip r:embed="rId2" cstate="print"/>
          <a:stretch>
            <a:fillRect/>
          </a:stretch>
        </p:blipFill>
        <p:spPr>
          <a:xfrm>
            <a:off x="0" y="0"/>
            <a:ext cx="5180721" cy="3714721"/>
          </a:xfrm>
          <a:prstGeom prst="rect">
            <a:avLst/>
          </a:prstGeom>
        </p:spPr>
      </p:pic>
      <p:pic>
        <p:nvPicPr>
          <p:cNvPr id="6" name="Рисунок 5" descr="IMG_5580.jpg"/>
          <p:cNvPicPr>
            <a:picLocks noChangeAspect="1"/>
          </p:cNvPicPr>
          <p:nvPr/>
        </p:nvPicPr>
        <p:blipFill>
          <a:blip r:embed="rId3" cstate="print"/>
          <a:stretch>
            <a:fillRect/>
          </a:stretch>
        </p:blipFill>
        <p:spPr>
          <a:xfrm>
            <a:off x="4475989" y="3356992"/>
            <a:ext cx="4668011" cy="3501008"/>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p:tgtEl>
                                          <p:spTgt spid="3">
                                            <p:txEl>
                                              <p:pRg st="0" end="0"/>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6" presetClass="entr" presetSubtype="2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en-US" sz="4800" b="1" i="1" dirty="0" smtClean="0"/>
              <a:t>2.  A sport in which one balances oneself on a long narrow board while being carried along by heavy waves. </a:t>
            </a:r>
            <a:endParaRPr lang="ru-RU" sz="4800" b="1" i="1" dirty="0" smtClean="0"/>
          </a:p>
          <a:p>
            <a:endParaRPr lang="ru-RU" dirty="0"/>
          </a:p>
        </p:txBody>
      </p:sp>
      <p:pic>
        <p:nvPicPr>
          <p:cNvPr id="4" name="Рисунок 3" descr="photo13.jpg"/>
          <p:cNvPicPr>
            <a:picLocks noChangeAspect="1"/>
          </p:cNvPicPr>
          <p:nvPr/>
        </p:nvPicPr>
        <p:blipFill>
          <a:blip r:embed="rId2" cstate="print"/>
          <a:stretch>
            <a:fillRect/>
          </a:stretch>
        </p:blipFill>
        <p:spPr>
          <a:xfrm>
            <a:off x="467544" y="476672"/>
            <a:ext cx="8064896" cy="604867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grpId="0" nodeType="clickEffect">
                                  <p:stCondLst>
                                    <p:cond delay="0"/>
                                  </p:stCondLst>
                                  <p:childTnLst>
                                    <p:animEffect transition="out" filter="dissolve">
                                      <p:cBhvr>
                                        <p:cTn id="12" dur="500"/>
                                        <p:tgtEl>
                                          <p:spTgt spid="3">
                                            <p:txEl>
                                              <p:pRg st="0" end="0"/>
                                            </p:txEl>
                                          </p:spTgt>
                                        </p:tgtEl>
                                      </p:cBhvr>
                                    </p:animEffect>
                                    <p:set>
                                      <p:cBhvr>
                                        <p:cTn id="13"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en-US" sz="4800" b="1" i="1" dirty="0" smtClean="0"/>
              <a:t>3.  A game for two players with sixteen pieces each on a board with sixty-four squares. </a:t>
            </a:r>
            <a:endParaRPr lang="ru-RU" sz="4800" b="1" i="1" dirty="0" smtClean="0"/>
          </a:p>
          <a:p>
            <a:endParaRPr lang="ru-RU" dirty="0"/>
          </a:p>
        </p:txBody>
      </p:sp>
      <p:pic>
        <p:nvPicPr>
          <p:cNvPr id="4" name="Рисунок 3" descr="13021373849038.jpg"/>
          <p:cNvPicPr>
            <a:picLocks noChangeAspect="1"/>
          </p:cNvPicPr>
          <p:nvPr/>
        </p:nvPicPr>
        <p:blipFill>
          <a:blip r:embed="rId2" cstate="print"/>
          <a:stretch>
            <a:fillRect/>
          </a:stretch>
        </p:blipFill>
        <p:spPr>
          <a:xfrm>
            <a:off x="0" y="0"/>
            <a:ext cx="5628117" cy="4221088"/>
          </a:xfrm>
          <a:prstGeom prst="rect">
            <a:avLst/>
          </a:prstGeom>
        </p:spPr>
      </p:pic>
      <p:pic>
        <p:nvPicPr>
          <p:cNvPr id="5" name="Рисунок 4" descr="shaxmaty.jpg"/>
          <p:cNvPicPr>
            <a:picLocks noChangeAspect="1"/>
          </p:cNvPicPr>
          <p:nvPr/>
        </p:nvPicPr>
        <p:blipFill>
          <a:blip r:embed="rId3" cstate="print"/>
          <a:stretch>
            <a:fillRect/>
          </a:stretch>
        </p:blipFill>
        <p:spPr>
          <a:xfrm>
            <a:off x="4932040" y="3717032"/>
            <a:ext cx="4211960" cy="3140968"/>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p:tgtEl>
                                          <p:spTgt spid="3">
                                            <p:txEl>
                                              <p:pRg st="0" end="0"/>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trips(down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en-US" sz="4800" b="1" i="1" dirty="0" smtClean="0"/>
              <a:t>4.  A sport in which two people fight with  fists in thick gloves.  </a:t>
            </a:r>
            <a:endParaRPr lang="ru-RU" sz="4800" b="1" i="1" dirty="0" smtClean="0"/>
          </a:p>
          <a:p>
            <a:endParaRPr lang="ru-RU" dirty="0"/>
          </a:p>
        </p:txBody>
      </p:sp>
      <p:pic>
        <p:nvPicPr>
          <p:cNvPr id="4" name="Рисунок 3" descr="Mike_Tyson.jpg"/>
          <p:cNvPicPr>
            <a:picLocks noChangeAspect="1"/>
          </p:cNvPicPr>
          <p:nvPr/>
        </p:nvPicPr>
        <p:blipFill>
          <a:blip r:embed="rId2" cstate="print"/>
          <a:stretch>
            <a:fillRect/>
          </a:stretch>
        </p:blipFill>
        <p:spPr>
          <a:xfrm>
            <a:off x="1043608" y="404664"/>
            <a:ext cx="7272808" cy="5923361"/>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xit" presetSubtype="0" accel="100000" fill="hold" grpId="1" nodeType="clickEffect">
                                  <p:stCondLst>
                                    <p:cond delay="0"/>
                                  </p:stCondLst>
                                  <p:childTnLst>
                                    <p:anim calcmode="lin" valueType="num">
                                      <p:cBhvr>
                                        <p:cTn id="12" dur="1000"/>
                                        <p:tgtEl>
                                          <p:spTgt spid="3">
                                            <p:txEl>
                                              <p:pRg st="0" end="0"/>
                                            </p:txEl>
                                          </p:spTgt>
                                        </p:tgtEl>
                                        <p:attrNameLst>
                                          <p:attrName>ppt_w</p:attrName>
                                        </p:attrNameLst>
                                      </p:cBhvr>
                                      <p:tavLst>
                                        <p:tav tm="0">
                                          <p:val>
                                            <p:strVal val="ppt_w"/>
                                          </p:val>
                                        </p:tav>
                                        <p:tav tm="100000">
                                          <p:val>
                                            <p:strVal val="ppt_w+.3"/>
                                          </p:val>
                                        </p:tav>
                                      </p:tavLst>
                                    </p:anim>
                                    <p:anim calcmode="lin" valueType="num">
                                      <p:cBhvr>
                                        <p:cTn id="13" dur="1000"/>
                                        <p:tgtEl>
                                          <p:spTgt spid="3">
                                            <p:txEl>
                                              <p:pRg st="0" end="0"/>
                                            </p:txEl>
                                          </p:spTgt>
                                        </p:tgtEl>
                                        <p:attrNameLst>
                                          <p:attrName>ppt_h</p:attrName>
                                        </p:attrNameLst>
                                      </p:cBhvr>
                                      <p:tavLst>
                                        <p:tav tm="0">
                                          <p:val>
                                            <p:strVal val="ppt_h"/>
                                          </p:val>
                                        </p:tav>
                                        <p:tav tm="100000">
                                          <p:val>
                                            <p:strVal val="ppt_h"/>
                                          </p:val>
                                        </p:tav>
                                      </p:tavLst>
                                    </p:anim>
                                    <p:animEffect transition="out" filter="fade">
                                      <p:cBhvr>
                                        <p:cTn id="14" dur="1000"/>
                                        <p:tgtEl>
                                          <p:spTgt spid="3">
                                            <p:txEl>
                                              <p:pRg st="0" end="0"/>
                                            </p:txEl>
                                          </p:spTgt>
                                        </p:tgtEl>
                                      </p:cBhvr>
                                    </p:animEffect>
                                    <p:set>
                                      <p:cBhvr>
                                        <p:cTn id="15"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9" presetClass="entr" presetSubtype="0" accel="10000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en-US" sz="4800" b="1" i="1" dirty="0" smtClean="0"/>
              <a:t>5.  A sport in which  one  or several people move a boat  by using oars.</a:t>
            </a:r>
            <a:endParaRPr lang="ru-RU" sz="4800" b="1" i="1" dirty="0" smtClean="0"/>
          </a:p>
          <a:p>
            <a:endParaRPr lang="ru-RU" dirty="0"/>
          </a:p>
        </p:txBody>
      </p:sp>
      <p:pic>
        <p:nvPicPr>
          <p:cNvPr id="4" name="Рисунок 3" descr="419048076.jpg"/>
          <p:cNvPicPr>
            <a:picLocks noChangeAspect="1"/>
          </p:cNvPicPr>
          <p:nvPr/>
        </p:nvPicPr>
        <p:blipFill>
          <a:blip r:embed="rId2" cstate="print"/>
          <a:stretch>
            <a:fillRect/>
          </a:stretch>
        </p:blipFill>
        <p:spPr>
          <a:xfrm>
            <a:off x="0" y="0"/>
            <a:ext cx="5338586" cy="3606512"/>
          </a:xfrm>
          <a:prstGeom prst="rect">
            <a:avLst/>
          </a:prstGeom>
        </p:spPr>
      </p:pic>
      <p:pic>
        <p:nvPicPr>
          <p:cNvPr id="5" name="Рисунок 4" descr="anton-riakhov2188reuters_toby-melville.jpg"/>
          <p:cNvPicPr>
            <a:picLocks noChangeAspect="1"/>
          </p:cNvPicPr>
          <p:nvPr/>
        </p:nvPicPr>
        <p:blipFill>
          <a:blip r:embed="rId3" cstate="print"/>
          <a:stretch>
            <a:fillRect/>
          </a:stretch>
        </p:blipFill>
        <p:spPr>
          <a:xfrm>
            <a:off x="4427984" y="3320988"/>
            <a:ext cx="4716016" cy="353701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52" presetClass="exit" presetSubtype="0" fill="hold" grpId="1" nodeType="clickEffect">
                                  <p:stCondLst>
                                    <p:cond delay="0"/>
                                  </p:stCondLst>
                                  <p:childTnLst>
                                    <p:animScale>
                                      <p:cBhvr>
                                        <p:cTn id="14" dur="1000" accel="50000">
                                          <p:stCondLst>
                                            <p:cond delay="0"/>
                                          </p:stCondLst>
                                        </p:cTn>
                                        <p:tgtEl>
                                          <p:spTgt spid="3">
                                            <p:txEl>
                                              <p:pRg st="0" end="0"/>
                                            </p:txEl>
                                          </p:spTgt>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5" dur="1000" accel="50000">
                                          <p:stCondLst>
                                            <p:cond delay="0"/>
                                          </p:stCondLst>
                                        </p:cTn>
                                        <p:tgtEl>
                                          <p:spTgt spid="3">
                                            <p:txEl>
                                              <p:pRg st="0" end="0"/>
                                            </p:txEl>
                                          </p:spTgt>
                                        </p:tgtEl>
                                        <p:attrNameLst>
                                          <p:attrName>ppt_x</p:attrName>
                                          <p:attrName>ppt_y</p:attrName>
                                        </p:attrNameLst>
                                      </p:cBhvr>
                                    </p:animMotion>
                                    <p:animEffect transition="out" filter="fade">
                                      <p:cBhvr>
                                        <p:cTn id="16" dur="1000"/>
                                        <p:tgtEl>
                                          <p:spTgt spid="3">
                                            <p:txEl>
                                              <p:pRg st="0" end="0"/>
                                            </p:txEl>
                                          </p:spTgt>
                                        </p:tgtEl>
                                      </p:cBhvr>
                                    </p:animEffect>
                                    <p:set>
                                      <p:cBhvr>
                                        <p:cTn id="17"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en-US" sz="4800" b="1" i="1" dirty="0" smtClean="0"/>
              <a:t>6. A game played by two teams five players each .who try to throw a large ball into a ring with a net  10 feet above the ground.</a:t>
            </a:r>
            <a:endParaRPr lang="ru-RU" sz="4800" b="1" i="1" dirty="0" smtClean="0"/>
          </a:p>
          <a:p>
            <a:endParaRPr lang="ru-RU" dirty="0"/>
          </a:p>
        </p:txBody>
      </p:sp>
      <p:pic>
        <p:nvPicPr>
          <p:cNvPr id="4" name="Рисунок 3" descr="6a012875949499970c0128779b9a13970c-400wi.jpg"/>
          <p:cNvPicPr>
            <a:picLocks noChangeAspect="1"/>
          </p:cNvPicPr>
          <p:nvPr/>
        </p:nvPicPr>
        <p:blipFill>
          <a:blip r:embed="rId2" cstate="print"/>
          <a:stretch>
            <a:fillRect/>
          </a:stretch>
        </p:blipFill>
        <p:spPr>
          <a:xfrm>
            <a:off x="1403648" y="197281"/>
            <a:ext cx="6120680" cy="6243094"/>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xit" presetSubtype="0" fill="hold" nodeType="clickEffect">
                                  <p:stCondLst>
                                    <p:cond delay="0"/>
                                  </p:stCondLst>
                                  <p:childTnLst>
                                    <p:animEffect transition="out" filter="fade">
                                      <p:cBhvr>
                                        <p:cTn id="14" dur="1000"/>
                                        <p:tgtEl>
                                          <p:spTgt spid="3">
                                            <p:txEl>
                                              <p:pRg st="0" end="0"/>
                                            </p:txEl>
                                          </p:spTgt>
                                        </p:tgtEl>
                                      </p:cBhvr>
                                    </p:animEffect>
                                    <p:anim calcmode="lin" valueType="num">
                                      <p:cBhvr>
                                        <p:cTn id="15"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p:tgtEl>
                                          <p:spTgt spid="3">
                                            <p:txEl>
                                              <p:pRg st="0" end="0"/>
                                            </p:txEl>
                                          </p:spTgt>
                                        </p:tgtEl>
                                        <p:attrNameLst>
                                          <p:attrName>ppt_y</p:attrName>
                                        </p:attrNameLst>
                                      </p:cBhvr>
                                      <p:tavLst>
                                        <p:tav tm="0">
                                          <p:val>
                                            <p:strVal val="ppt_y"/>
                                          </p:val>
                                        </p:tav>
                                        <p:tav tm="100000">
                                          <p:val>
                                            <p:strVal val="ppt_y-.1"/>
                                          </p:val>
                                        </p:tav>
                                      </p:tavLst>
                                    </p:anim>
                                    <p:set>
                                      <p:cBhvr>
                                        <p:cTn id="17"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5" dur="1000" fill="hold"/>
                                        <p:tgtEl>
                                          <p:spTgt spid="4"/>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r>
              <a:rPr lang="en-US" sz="4800" dirty="0" smtClean="0"/>
              <a:t>7. Part of athletics in which an athlete makes a jump over a bar which is raised higher and higher.</a:t>
            </a:r>
            <a:endParaRPr lang="ru-RU" sz="4800" dirty="0"/>
          </a:p>
        </p:txBody>
      </p:sp>
      <p:pic>
        <p:nvPicPr>
          <p:cNvPr id="4" name="Рисунок 3" descr="e100e5ecd1833e0d0fbd4ef2b6d11f4c.jpg"/>
          <p:cNvPicPr>
            <a:picLocks noChangeAspect="1"/>
          </p:cNvPicPr>
          <p:nvPr/>
        </p:nvPicPr>
        <p:blipFill>
          <a:blip r:embed="rId2" cstate="print"/>
          <a:stretch>
            <a:fillRect/>
          </a:stretch>
        </p:blipFill>
        <p:spPr>
          <a:xfrm>
            <a:off x="1403648" y="908720"/>
            <a:ext cx="6811791" cy="4741007"/>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xit" presetSubtype="4" fill="hold" nodeType="clickEffect">
                                  <p:stCondLst>
                                    <p:cond delay="0"/>
                                  </p:stCondLst>
                                  <p:childTnLst>
                                    <p:animEffect transition="out" filter="slide(fromBottom)">
                                      <p:cBhvr>
                                        <p:cTn id="11" dur="500"/>
                                        <p:tgtEl>
                                          <p:spTgt spid="3">
                                            <p:txEl>
                                              <p:pRg st="0" end="0"/>
                                            </p:txEl>
                                          </p:spTgt>
                                        </p:tgtEl>
                                      </p:cBhvr>
                                    </p:animEffect>
                                    <p:set>
                                      <p:cBhvr>
                                        <p:cTn id="1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en-US" sz="4800" b="1" i="1" dirty="0" smtClean="0"/>
              <a:t>8.  A sport in which two people fight with long slender swords.</a:t>
            </a:r>
            <a:endParaRPr lang="ru-RU" sz="4800" b="1" i="1" dirty="0" smtClean="0"/>
          </a:p>
          <a:p>
            <a:endParaRPr lang="ru-RU" dirty="0"/>
          </a:p>
        </p:txBody>
      </p:sp>
      <p:pic>
        <p:nvPicPr>
          <p:cNvPr id="4" name="Рисунок 3" descr="f_14680939.jpg"/>
          <p:cNvPicPr>
            <a:picLocks noChangeAspect="1"/>
          </p:cNvPicPr>
          <p:nvPr/>
        </p:nvPicPr>
        <p:blipFill>
          <a:blip r:embed="rId2" cstate="print"/>
          <a:stretch>
            <a:fillRect/>
          </a:stretch>
        </p:blipFill>
        <p:spPr>
          <a:xfrm>
            <a:off x="899592" y="673468"/>
            <a:ext cx="7560840" cy="5673154"/>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xit" presetSubtype="0" decel="100000" fill="hold" nodeType="clickEffect">
                                  <p:stCondLst>
                                    <p:cond delay="0"/>
                                  </p:stCondLst>
                                  <p:childTnLst>
                                    <p:anim calcmode="lin" valueType="num">
                                      <p:cBhvr>
                                        <p:cTn id="15" dur="500"/>
                                        <p:tgtEl>
                                          <p:spTgt spid="3">
                                            <p:txEl>
                                              <p:pRg st="0" end="0"/>
                                            </p:txEl>
                                          </p:spTgt>
                                        </p:tgtEl>
                                        <p:attrNameLst>
                                          <p:attrName>ppt_w</p:attrName>
                                        </p:attrNameLst>
                                      </p:cBhvr>
                                      <p:tavLst>
                                        <p:tav tm="0">
                                          <p:val>
                                            <p:strVal val="ppt_w"/>
                                          </p:val>
                                        </p:tav>
                                        <p:tav tm="100000">
                                          <p:val>
                                            <p:strVal val="ppt_w*0.05"/>
                                          </p:val>
                                        </p:tav>
                                      </p:tavLst>
                                    </p:anim>
                                    <p:anim calcmode="lin" valueType="num">
                                      <p:cBhvr>
                                        <p:cTn id="16" dur="500"/>
                                        <p:tgtEl>
                                          <p:spTgt spid="3">
                                            <p:txEl>
                                              <p:pRg st="0" end="0"/>
                                            </p:txEl>
                                          </p:spTgt>
                                        </p:tgtEl>
                                        <p:attrNameLst>
                                          <p:attrName>ppt_h</p:attrName>
                                        </p:attrNameLst>
                                      </p:cBhvr>
                                      <p:tavLst>
                                        <p:tav tm="0">
                                          <p:val>
                                            <p:strVal val="ppt_h"/>
                                          </p:val>
                                        </p:tav>
                                        <p:tav tm="100000">
                                          <p:val>
                                            <p:strVal val="ppt_h"/>
                                          </p:val>
                                        </p:tav>
                                      </p:tavLst>
                                    </p:anim>
                                    <p:anim calcmode="lin" valueType="num">
                                      <p:cBhvr>
                                        <p:cTn id="17" dur="500"/>
                                        <p:tgtEl>
                                          <p:spTgt spid="3">
                                            <p:txEl>
                                              <p:pRg st="0" end="0"/>
                                            </p:txEl>
                                          </p:spTgt>
                                        </p:tgtEl>
                                        <p:attrNameLst>
                                          <p:attrName>ppt_x</p:attrName>
                                        </p:attrNameLst>
                                      </p:cBhvr>
                                      <p:tavLst>
                                        <p:tav tm="0">
                                          <p:val>
                                            <p:strVal val="ppt_x"/>
                                          </p:val>
                                        </p:tav>
                                        <p:tav tm="100000">
                                          <p:val>
                                            <p:strVal val="ppt_x-.2"/>
                                          </p:val>
                                        </p:tav>
                                      </p:tavLst>
                                    </p:anim>
                                    <p:anim calcmode="lin" valueType="num">
                                      <p:cBhvr>
                                        <p:cTn id="18" dur="500"/>
                                        <p:tgtEl>
                                          <p:spTgt spid="3">
                                            <p:txEl>
                                              <p:pRg st="0" end="0"/>
                                            </p:txEl>
                                          </p:spTgt>
                                        </p:tgtEl>
                                        <p:attrNameLst>
                                          <p:attrName>ppt_y</p:attrName>
                                        </p:attrNameLst>
                                      </p:cBhvr>
                                      <p:tavLst>
                                        <p:tav tm="0">
                                          <p:val>
                                            <p:strVal val="ppt_y"/>
                                          </p:val>
                                        </p:tav>
                                        <p:tav tm="100000">
                                          <p:val>
                                            <p:strVal val="ppt_y"/>
                                          </p:val>
                                        </p:tav>
                                      </p:tavLst>
                                    </p:anim>
                                    <p:animEffect transition="out" filter="fade">
                                      <p:cBhvr>
                                        <p:cTn id="19" dur="500"/>
                                        <p:tgtEl>
                                          <p:spTgt spid="3">
                                            <p:txEl>
                                              <p:pRg st="0" end="0"/>
                                            </p:txEl>
                                          </p:spTgt>
                                        </p:tgtEl>
                                      </p:cBhvr>
                                    </p:animEffect>
                                    <p:set>
                                      <p:cBhvr>
                                        <p:cTn id="20"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strVal val="#ppt_w+.3"/>
                                          </p:val>
                                        </p:tav>
                                        <p:tav tm="100000">
                                          <p:val>
                                            <p:strVal val="#ppt_w"/>
                                          </p:val>
                                        </p:tav>
                                      </p:tavLst>
                                    </p:anim>
                                    <p:anim calcmode="lin" valueType="num">
                                      <p:cBhvr>
                                        <p:cTn id="26" dur="1000" fill="hold"/>
                                        <p:tgtEl>
                                          <p:spTgt spid="4"/>
                                        </p:tgtEl>
                                        <p:attrNameLst>
                                          <p:attrName>ppt_h</p:attrName>
                                        </p:attrNameLst>
                                      </p:cBhvr>
                                      <p:tavLst>
                                        <p:tav tm="0">
                                          <p:val>
                                            <p:strVal val="#ppt_h"/>
                                          </p:val>
                                        </p:tav>
                                        <p:tav tm="100000">
                                          <p:val>
                                            <p:strVal val="#ppt_h"/>
                                          </p:val>
                                        </p:tav>
                                      </p:tavLst>
                                    </p:anim>
                                    <p:animEffect transition="in" filter="fade">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en-US" sz="4800" b="1" i="1" dirty="0" smtClean="0"/>
              <a:t>9.  A game in which small sharp-pointed objects are thrown at a circular board.</a:t>
            </a:r>
            <a:endParaRPr lang="ru-RU" sz="4800" b="1" i="1" dirty="0" smtClean="0"/>
          </a:p>
          <a:p>
            <a:r>
              <a:rPr lang="en-US" dirty="0" smtClean="0"/>
              <a:t> </a:t>
            </a:r>
            <a:endParaRPr lang="ru-RU" dirty="0" smtClean="0"/>
          </a:p>
          <a:p>
            <a:endParaRPr lang="ru-RU" dirty="0"/>
          </a:p>
        </p:txBody>
      </p:sp>
      <p:pic>
        <p:nvPicPr>
          <p:cNvPr id="4" name="Рисунок 3" descr="MOArtGames237.jpg"/>
          <p:cNvPicPr>
            <a:picLocks noChangeAspect="1"/>
          </p:cNvPicPr>
          <p:nvPr/>
        </p:nvPicPr>
        <p:blipFill>
          <a:blip r:embed="rId2" cstate="print"/>
          <a:stretch>
            <a:fillRect/>
          </a:stretch>
        </p:blipFill>
        <p:spPr>
          <a:xfrm>
            <a:off x="4888880" y="2602880"/>
            <a:ext cx="4255120" cy="4255120"/>
          </a:xfrm>
          <a:prstGeom prst="rect">
            <a:avLst/>
          </a:prstGeom>
        </p:spPr>
      </p:pic>
      <p:pic>
        <p:nvPicPr>
          <p:cNvPr id="5" name="Рисунок 4" descr="3c92da148b008588571610f1387637ef.jpg"/>
          <p:cNvPicPr>
            <a:picLocks noChangeAspect="1"/>
          </p:cNvPicPr>
          <p:nvPr/>
        </p:nvPicPr>
        <p:blipFill>
          <a:blip r:embed="rId3" cstate="print"/>
          <a:stretch>
            <a:fillRect/>
          </a:stretch>
        </p:blipFill>
        <p:spPr>
          <a:xfrm>
            <a:off x="0" y="0"/>
            <a:ext cx="4927476" cy="3284984"/>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xit" presetSubtype="0" fill="hold" nodeType="clickEffect">
                                  <p:stCondLst>
                                    <p:cond delay="0"/>
                                  </p:stCondLst>
                                  <p:iterate type="lt">
                                    <p:tmPct val="0"/>
                                  </p:iterate>
                                  <p:childTnLst>
                                    <p:anim calcmode="lin" valueType="num">
                                      <p:cBhvr>
                                        <p:cTn id="11" dur="1000"/>
                                        <p:tgtEl>
                                          <p:spTgt spid="3">
                                            <p:txEl>
                                              <p:pRg st="0" end="0"/>
                                            </p:txEl>
                                          </p:spTgt>
                                        </p:tgtEl>
                                        <p:attrNameLst>
                                          <p:attrName>ppt_w</p:attrName>
                                        </p:attrNameLst>
                                      </p:cBhvr>
                                      <p:tavLst>
                                        <p:tav tm="0">
                                          <p:val>
                                            <p:strVal val="ppt_w"/>
                                          </p:val>
                                        </p:tav>
                                        <p:tav tm="100000">
                                          <p:val>
                                            <p:strVal val="ppt_w*0.70"/>
                                          </p:val>
                                        </p:tav>
                                      </p:tavLst>
                                    </p:anim>
                                    <p:anim calcmode="lin" valueType="num">
                                      <p:cBhvr>
                                        <p:cTn id="12" dur="1000"/>
                                        <p:tgtEl>
                                          <p:spTgt spid="3">
                                            <p:txEl>
                                              <p:pRg st="0" end="0"/>
                                            </p:txEl>
                                          </p:spTgt>
                                        </p:tgtEl>
                                        <p:attrNameLst>
                                          <p:attrName>ppt_h</p:attrName>
                                        </p:attrNameLst>
                                      </p:cBhvr>
                                      <p:tavLst>
                                        <p:tav tm="0">
                                          <p:val>
                                            <p:strVal val="ppt_h"/>
                                          </p:val>
                                        </p:tav>
                                        <p:tav tm="100000">
                                          <p:val>
                                            <p:strVal val="ppt_h"/>
                                          </p:val>
                                        </p:tav>
                                      </p:tavLst>
                                    </p:anim>
                                    <p:animEffect transition="out" filter="fade">
                                      <p:cBhvr>
                                        <p:cTn id="13" dur="1000"/>
                                        <p:tgtEl>
                                          <p:spTgt spid="3">
                                            <p:txEl>
                                              <p:pRg st="0" end="0"/>
                                            </p:txEl>
                                          </p:spTgt>
                                        </p:tgtEl>
                                      </p:cBhvr>
                                    </p:animEffect>
                                    <p:set>
                                      <p:cBhvr>
                                        <p:cTn id="14"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892480" cy="1143000"/>
          </a:xfrm>
        </p:spPr>
        <p:txBody>
          <a:bodyPr>
            <a:noAutofit/>
          </a:bodyPr>
          <a:lstStyle/>
          <a:p>
            <a:r>
              <a:rPr lang="en-US" sz="3600" dirty="0" smtClean="0"/>
              <a:t>Read the text and fill in the gaps. Choose the words from the box.</a:t>
            </a:r>
            <a:endParaRPr lang="ru-RU" sz="3600" dirty="0"/>
          </a:p>
        </p:txBody>
      </p:sp>
      <p:sp>
        <p:nvSpPr>
          <p:cNvPr id="4" name="TextBox 3"/>
          <p:cNvSpPr txBox="1"/>
          <p:nvPr/>
        </p:nvSpPr>
        <p:spPr>
          <a:xfrm>
            <a:off x="467544" y="1484784"/>
            <a:ext cx="792088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threePt" dir="t"/>
            </a:scene3d>
            <a:sp3d extrusionH="57150">
              <a:bevelT w="69850" h="69850" prst="divot"/>
            </a:sp3d>
          </a:bodyPr>
          <a:lstStyle/>
          <a:p>
            <a:r>
              <a:rPr lang="en-US" dirty="0" smtClean="0"/>
              <a:t>Fans	net	rackets	outdoors		matches		exercise</a:t>
            </a:r>
          </a:p>
          <a:p>
            <a:endParaRPr lang="en-US" dirty="0" smtClean="0"/>
          </a:p>
          <a:p>
            <a:r>
              <a:rPr lang="en-US" dirty="0" smtClean="0"/>
              <a:t>Tournaments	score	doubles		court		clubs		</a:t>
            </a:r>
            <a:endParaRPr lang="ru-RU" dirty="0"/>
          </a:p>
        </p:txBody>
      </p:sp>
      <p:sp>
        <p:nvSpPr>
          <p:cNvPr id="5" name="TextBox 4"/>
          <p:cNvSpPr txBox="1"/>
          <p:nvPr/>
        </p:nvSpPr>
        <p:spPr>
          <a:xfrm>
            <a:off x="179512" y="3140968"/>
            <a:ext cx="8712968" cy="3416320"/>
          </a:xfrm>
          <a:prstGeom prst="rect">
            <a:avLst/>
          </a:prstGeom>
          <a:noFill/>
        </p:spPr>
        <p:txBody>
          <a:bodyPr wrap="square" rtlCol="0">
            <a:spAutoFit/>
          </a:bodyPr>
          <a:lstStyle/>
          <a:p>
            <a:r>
              <a:rPr lang="en-US" dirty="0" smtClean="0"/>
              <a:t>Tennis is a game in which players use __________ to hit a ball over a net. The game is played on a flat surface called a ___________. Each player tries to ______ points by hitting the ball so that the opposing player cannot return it over the______ and inside the court. Tennis may be played indoors and ________. If two people play, the game is called singles. If four people play, it is called ________. In most _______, men play against men and women against women. In mixed doubles, a man and a women play on each side. Millions of people throughout the word play tennis for _____ and recreation. They play it on courts in public parks and in private tennis _________. Players of almost any age can enjoy the sport. Tennis is one of the world’s most popular spectator sports as well as a </a:t>
            </a:r>
            <a:r>
              <a:rPr lang="en-US" dirty="0" err="1" smtClean="0"/>
              <a:t>favourite</a:t>
            </a:r>
            <a:r>
              <a:rPr lang="en-US" dirty="0" smtClean="0"/>
              <a:t> participant sport. Thousands of _______ attend many _________ held each year. Millions more watch important matches on TV.</a:t>
            </a:r>
            <a:endParaRPr lang="ru-RU" dirty="0"/>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2442" y="260648"/>
            <a:ext cx="7467600" cy="1143000"/>
          </a:xfrm>
        </p:spPr>
        <p:txBody>
          <a:bodyPr/>
          <a:lstStyle/>
          <a:p>
            <a:r>
              <a:rPr lang="en-US" dirty="0" smtClean="0">
                <a:hlinkClick r:id="rId2" action="ppaction://hlinksldjump"/>
              </a:rPr>
              <a:t>Ball games </a:t>
            </a:r>
            <a:endParaRPr lang="ru-RU" dirty="0">
              <a:hlinkClick r:id="rId2" action="ppaction://hlinksldjump"/>
            </a:endParaRPr>
          </a:p>
        </p:txBody>
      </p:sp>
      <p:sp>
        <p:nvSpPr>
          <p:cNvPr id="4" name="Заголовок 1">
            <a:hlinkClick r:id="rId3" action="ppaction://hlinksldjump"/>
          </p:cNvPr>
          <p:cNvSpPr txBox="1">
            <a:spLocks/>
          </p:cNvSpPr>
          <p:nvPr/>
        </p:nvSpPr>
        <p:spPr>
          <a:xfrm>
            <a:off x="467544" y="1844824"/>
            <a:ext cx="7467600" cy="1143000"/>
          </a:xfrm>
          <a:prstGeom prst="rect">
            <a:avLst/>
          </a:prstGeom>
        </p:spPr>
        <p:txBody>
          <a:bodyPr vert="horz" lIns="45720" rIns="4572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600" b="0" i="0" u="none" strike="noStrike" kern="1200" cap="none" spc="0" normalizeH="0" baseline="0" noProof="0" dirty="0" smtClean="0">
                <a:ln>
                  <a:noFill/>
                </a:ln>
                <a:solidFill>
                  <a:schemeClr val="tx1"/>
                </a:solidFill>
                <a:effectLst/>
                <a:uLnTx/>
                <a:uFillTx/>
                <a:latin typeface="+mj-lt"/>
                <a:ea typeface="+mj-ea"/>
                <a:cs typeface="+mj-cs"/>
                <a:hlinkClick r:id="rId3" action="ppaction://hlinksldjump"/>
              </a:rPr>
              <a:t>Water sports </a:t>
            </a:r>
            <a:endParaRPr kumimoji="0" lang="ru-RU" sz="4600" b="0" i="0" u="none" strike="noStrike" kern="1200" cap="none" spc="0" normalizeH="0" baseline="0" noProof="0" dirty="0">
              <a:ln>
                <a:noFill/>
              </a:ln>
              <a:solidFill>
                <a:schemeClr val="tx1"/>
              </a:solidFill>
              <a:effectLst/>
              <a:uLnTx/>
              <a:uFillTx/>
              <a:latin typeface="+mj-lt"/>
              <a:ea typeface="+mj-ea"/>
              <a:cs typeface="+mj-cs"/>
              <a:hlinkClick r:id="rId2" action="ppaction://hlinksldjump"/>
            </a:endParaRPr>
          </a:p>
        </p:txBody>
      </p:sp>
      <p:sp>
        <p:nvSpPr>
          <p:cNvPr id="5" name="Заголовок 1">
            <a:hlinkClick r:id="rId4" action="ppaction://hlinksldjump"/>
          </p:cNvPr>
          <p:cNvSpPr txBox="1">
            <a:spLocks/>
          </p:cNvSpPr>
          <p:nvPr/>
        </p:nvSpPr>
        <p:spPr>
          <a:xfrm>
            <a:off x="539552" y="3068960"/>
            <a:ext cx="7467600" cy="1143000"/>
          </a:xfrm>
          <a:prstGeom prst="rect">
            <a:avLst/>
          </a:prstGeom>
        </p:spPr>
        <p:txBody>
          <a:bodyPr vert="horz" lIns="45720" rIns="4572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600" b="0" i="0" u="none" strike="noStrike" kern="1200" cap="none" spc="0" normalizeH="0" baseline="0" noProof="0" dirty="0" smtClean="0">
                <a:ln>
                  <a:noFill/>
                </a:ln>
                <a:solidFill>
                  <a:schemeClr val="tx1"/>
                </a:solidFill>
                <a:effectLst/>
                <a:uLnTx/>
                <a:uFillTx/>
                <a:latin typeface="+mj-lt"/>
                <a:ea typeface="+mj-ea"/>
                <a:cs typeface="+mj-cs"/>
                <a:hlinkClick r:id="rId4" action="ppaction://hlinksldjump"/>
              </a:rPr>
              <a:t>Adventure sports </a:t>
            </a:r>
            <a:endParaRPr kumimoji="0" lang="ru-RU" sz="4600" b="0" i="0" u="none" strike="noStrike" kern="1200" cap="none" spc="0" normalizeH="0" baseline="0" noProof="0" dirty="0">
              <a:ln>
                <a:noFill/>
              </a:ln>
              <a:solidFill>
                <a:schemeClr val="tx1"/>
              </a:solidFill>
              <a:effectLst/>
              <a:uLnTx/>
              <a:uFillTx/>
              <a:latin typeface="+mj-lt"/>
              <a:ea typeface="+mj-ea"/>
              <a:cs typeface="+mj-cs"/>
              <a:hlinkClick r:id="rId2" action="ppaction://hlinksldjump"/>
            </a:endParaRPr>
          </a:p>
        </p:txBody>
      </p:sp>
      <p:sp>
        <p:nvSpPr>
          <p:cNvPr id="6" name="Заголовок 1">
            <a:hlinkClick r:id="rId5" action="ppaction://hlinksldjump"/>
          </p:cNvPr>
          <p:cNvSpPr txBox="1">
            <a:spLocks/>
          </p:cNvSpPr>
          <p:nvPr/>
        </p:nvSpPr>
        <p:spPr>
          <a:xfrm>
            <a:off x="611560" y="4437112"/>
            <a:ext cx="7467600" cy="1143000"/>
          </a:xfrm>
          <a:prstGeom prst="rect">
            <a:avLst/>
          </a:prstGeom>
        </p:spPr>
        <p:txBody>
          <a:bodyPr vert="horz" lIns="45720" rIns="4572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600" b="0" i="0" u="none" strike="noStrike" kern="1200" cap="none" spc="0" normalizeH="0" baseline="0" noProof="0" dirty="0" smtClean="0">
                <a:ln>
                  <a:noFill/>
                </a:ln>
                <a:solidFill>
                  <a:schemeClr val="tx1"/>
                </a:solidFill>
                <a:effectLst/>
                <a:uLnTx/>
                <a:uFillTx/>
                <a:latin typeface="+mj-lt"/>
                <a:ea typeface="+mj-ea"/>
                <a:cs typeface="+mj-cs"/>
                <a:hlinkClick r:id="rId5" action="ppaction://hlinksldjump"/>
              </a:rPr>
              <a:t>Individual sports </a:t>
            </a:r>
            <a:endParaRPr kumimoji="0" lang="ru-RU" sz="4600" b="0" i="0" u="none" strike="noStrike" kern="1200" cap="none" spc="0" normalizeH="0" baseline="0" noProof="0" dirty="0">
              <a:ln>
                <a:noFill/>
              </a:ln>
              <a:solidFill>
                <a:schemeClr val="tx1"/>
              </a:solidFill>
              <a:effectLst/>
              <a:uLnTx/>
              <a:uFillTx/>
              <a:latin typeface="+mj-lt"/>
              <a:ea typeface="+mj-ea"/>
              <a:cs typeface="+mj-cs"/>
              <a:hlinkClick r:id="rId2" action="ppaction://hlinksldjump"/>
            </a:endParaRPr>
          </a:p>
        </p:txBody>
      </p:sp>
      <p:grpSp>
        <p:nvGrpSpPr>
          <p:cNvPr id="9" name="Группа 8"/>
          <p:cNvGrpSpPr/>
          <p:nvPr/>
        </p:nvGrpSpPr>
        <p:grpSpPr>
          <a:xfrm>
            <a:off x="5364088" y="5373216"/>
            <a:ext cx="3600400" cy="1484784"/>
            <a:chOff x="5364088" y="5373216"/>
            <a:chExt cx="3600400" cy="1484784"/>
          </a:xfrm>
        </p:grpSpPr>
        <p:sp>
          <p:nvSpPr>
            <p:cNvPr id="7" name="Стрелка вправо 6"/>
            <p:cNvSpPr/>
            <p:nvPr/>
          </p:nvSpPr>
          <p:spPr>
            <a:xfrm>
              <a:off x="5364088" y="5373216"/>
              <a:ext cx="3600400" cy="1484784"/>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8" name="TextBox 7">
              <a:hlinkClick r:id="rId6" action="ppaction://hlinksldjump"/>
            </p:cNvPr>
            <p:cNvSpPr txBox="1"/>
            <p:nvPr/>
          </p:nvSpPr>
          <p:spPr>
            <a:xfrm>
              <a:off x="5652120" y="5733256"/>
              <a:ext cx="2736304" cy="707886"/>
            </a:xfrm>
            <a:prstGeom prst="rect">
              <a:avLst/>
            </a:prstGeom>
            <a:noFill/>
          </p:spPr>
          <p:txBody>
            <a:bodyPr wrap="square" rtlCol="0">
              <a:spAutoFit/>
            </a:bodyPr>
            <a:lstStyle/>
            <a:p>
              <a:r>
                <a:rPr lang="en-US" sz="4000" dirty="0" smtClean="0">
                  <a:solidFill>
                    <a:srgbClr val="7030A0"/>
                  </a:solidFill>
                </a:rPr>
                <a:t>Next</a:t>
              </a:r>
              <a:endParaRPr lang="ru-RU" sz="4000" dirty="0">
                <a:solidFill>
                  <a:srgbClr val="7030A0"/>
                </a:solidFill>
              </a:endParaRPr>
            </a:p>
          </p:txBody>
        </p:sp>
      </p:gr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552" y="-1539552"/>
            <a:ext cx="7992888" cy="6463308"/>
          </a:xfrm>
          <a:prstGeom prst="rect">
            <a:avLst/>
          </a:prstGeom>
          <a:noFill/>
        </p:spPr>
        <p:txBody>
          <a:bodyPr wrap="square" numCol="2" rtlCol="0">
            <a:spAutoFit/>
          </a:bodyPr>
          <a:lstStyle/>
          <a:p>
            <a:r>
              <a:rPr lang="en-US" dirty="0"/>
              <a:t/>
            </a:r>
            <a:br>
              <a:rPr lang="en-US" dirty="0"/>
            </a:br>
            <a:r>
              <a:rPr lang="en-US" dirty="0"/>
              <a:t> </a:t>
            </a:r>
            <a:endParaRPr lang="ru-RU" dirty="0"/>
          </a:p>
          <a:p>
            <a:endParaRPr lang="ru-RU" dirty="0"/>
          </a:p>
          <a:p>
            <a:r>
              <a:rPr lang="en-US" dirty="0"/>
              <a:t/>
            </a:r>
            <a:br>
              <a:rPr lang="en-US" dirty="0"/>
            </a:br>
            <a:r>
              <a:rPr lang="en-US" dirty="0"/>
              <a:t> </a:t>
            </a:r>
            <a:endParaRPr lang="ru-RU" dirty="0"/>
          </a:p>
          <a:p>
            <a:r>
              <a:rPr lang="en-US" dirty="0"/>
              <a:t/>
            </a:r>
            <a:br>
              <a:rPr lang="en-US" dirty="0"/>
            </a:br>
            <a:r>
              <a:rPr lang="en-US" dirty="0"/>
              <a:t>Tennis is a very old game, it was played in France in the 14th century. The French called it </a:t>
            </a:r>
            <a:r>
              <a:rPr lang="en-US" i="1" dirty="0" err="1"/>
              <a:t>jeu</a:t>
            </a:r>
            <a:r>
              <a:rPr lang="en-US" i="1" dirty="0"/>
              <a:t> de </a:t>
            </a:r>
            <a:r>
              <a:rPr lang="en-US" i="1" dirty="0" err="1"/>
              <a:t>paume</a:t>
            </a:r>
            <a:r>
              <a:rPr lang="en-US" i="1" dirty="0"/>
              <a:t>, </a:t>
            </a:r>
            <a:r>
              <a:rPr lang="en-US" dirty="0"/>
              <a:t>a game played with the palm of the hand. The players hit the ball over a net without rackets. Louis XII of France liked it so much that he built 40 tennis courts in his home town, Orleans. Another royal tennis lover was Henry VIII of England. A version of tennis that is similar to the modern sport was introduced in 1873. Rules were invented for playing "lawn tennis" on grass courts. People started to invent</a:t>
            </a:r>
            <a:endParaRPr lang="ru-RU"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rubber </a:t>
            </a:r>
            <a:r>
              <a:rPr lang="en-US" dirty="0"/>
              <a:t>balls and new types of rackets. However, tennis at that time was very different from today's game. Men played it in their best suits while women wore long dresses and smart shoes. Tennis became one of England's most popular outdoor sports. In 1877, the first major tennis tournament was held in Wimbledon, a suburb of London. This competition became the unofficial world championship for men's and women's singles and doubles matches. It is still held every year in June and July.</a:t>
            </a:r>
            <a:endParaRPr lang="ru-RU" dirty="0"/>
          </a:p>
          <a:p>
            <a:endParaRPr lang="ru-RU" dirty="0"/>
          </a:p>
        </p:txBody>
      </p:sp>
      <p:graphicFrame>
        <p:nvGraphicFramePr>
          <p:cNvPr id="4" name="Таблица 3"/>
          <p:cNvGraphicFramePr>
            <a:graphicFrameLocks noGrp="1"/>
          </p:cNvGraphicFramePr>
          <p:nvPr/>
        </p:nvGraphicFramePr>
        <p:xfrm>
          <a:off x="323528" y="4457756"/>
          <a:ext cx="8352927" cy="2527344"/>
        </p:xfrm>
        <a:graphic>
          <a:graphicData uri="http://schemas.openxmlformats.org/drawingml/2006/table">
            <a:tbl>
              <a:tblPr firstRow="1" bandRow="1">
                <a:tableStyleId>{5C22544A-7EE6-4342-B048-85BDC9FD1C3A}</a:tableStyleId>
              </a:tblPr>
              <a:tblGrid>
                <a:gridCol w="2784309"/>
                <a:gridCol w="2784309"/>
                <a:gridCol w="2784309"/>
              </a:tblGrid>
              <a:tr h="471816">
                <a:tc>
                  <a:txBody>
                    <a:bodyPr/>
                    <a:lstStyle/>
                    <a:p>
                      <a:r>
                        <a:rPr lang="en-US" dirty="0" smtClean="0"/>
                        <a:t>When</a:t>
                      </a:r>
                      <a:endParaRPr lang="ru-RU" dirty="0"/>
                    </a:p>
                  </a:txBody>
                  <a:tcPr/>
                </a:tc>
                <a:tc>
                  <a:txBody>
                    <a:bodyPr/>
                    <a:lstStyle/>
                    <a:p>
                      <a:r>
                        <a:rPr lang="en-US" dirty="0" smtClean="0"/>
                        <a:t>Major events</a:t>
                      </a:r>
                      <a:endParaRPr lang="ru-RU" dirty="0"/>
                    </a:p>
                  </a:txBody>
                  <a:tcPr/>
                </a:tc>
                <a:tc>
                  <a:txBody>
                    <a:bodyPr/>
                    <a:lstStyle/>
                    <a:p>
                      <a:r>
                        <a:rPr lang="en-US" dirty="0" smtClean="0"/>
                        <a:t>Where</a:t>
                      </a:r>
                      <a:endParaRPr lang="ru-RU" dirty="0"/>
                    </a:p>
                  </a:txBody>
                  <a:tcPr/>
                </a:tc>
              </a:tr>
              <a:tr h="588716">
                <a:tc>
                  <a:txBody>
                    <a:bodyPr/>
                    <a:lstStyle/>
                    <a:p>
                      <a:r>
                        <a:rPr lang="en-US" dirty="0" smtClean="0"/>
                        <a:t>14</a:t>
                      </a:r>
                      <a:r>
                        <a:rPr lang="en-US" baseline="30000" dirty="0" smtClean="0"/>
                        <a:t>th</a:t>
                      </a:r>
                      <a:r>
                        <a:rPr lang="en-US" dirty="0" smtClean="0"/>
                        <a:t> century</a:t>
                      </a:r>
                      <a:endParaRPr lang="ru-RU" dirty="0"/>
                    </a:p>
                  </a:txBody>
                  <a:tcPr/>
                </a:tc>
                <a:tc>
                  <a:txBody>
                    <a:bodyPr/>
                    <a:lstStyle/>
                    <a:p>
                      <a:r>
                        <a:rPr lang="en-US" dirty="0" smtClean="0"/>
                        <a:t>Played with the palm of the hand</a:t>
                      </a:r>
                      <a:endParaRPr lang="ru-RU" dirty="0"/>
                    </a:p>
                  </a:txBody>
                  <a:tcPr/>
                </a:tc>
                <a:tc>
                  <a:txBody>
                    <a:bodyPr/>
                    <a:lstStyle/>
                    <a:p>
                      <a:r>
                        <a:rPr lang="en-US" dirty="0" smtClean="0"/>
                        <a:t>France</a:t>
                      </a:r>
                      <a:endParaRPr lang="ru-RU" dirty="0"/>
                    </a:p>
                  </a:txBody>
                  <a:tcPr/>
                </a:tc>
              </a:tr>
              <a:tr h="471816">
                <a:tc>
                  <a:txBody>
                    <a:bodyPr/>
                    <a:lstStyle/>
                    <a:p>
                      <a:r>
                        <a:rPr lang="en-US" dirty="0" smtClean="0"/>
                        <a:t>19</a:t>
                      </a:r>
                      <a:r>
                        <a:rPr lang="en-US" baseline="30000" dirty="0" smtClean="0"/>
                        <a:t>th</a:t>
                      </a:r>
                      <a:r>
                        <a:rPr lang="en-US" dirty="0" smtClean="0"/>
                        <a:t> century</a:t>
                      </a:r>
                      <a:endParaRPr lang="ru-RU" dirty="0"/>
                    </a:p>
                  </a:txBody>
                  <a:tcPr/>
                </a:tc>
                <a:tc>
                  <a:txBody>
                    <a:bodyPr/>
                    <a:lstStyle/>
                    <a:p>
                      <a:endParaRPr lang="ru-RU" dirty="0"/>
                    </a:p>
                  </a:txBody>
                  <a:tcPr/>
                </a:tc>
                <a:tc>
                  <a:txBody>
                    <a:bodyPr/>
                    <a:lstStyle/>
                    <a:p>
                      <a:endParaRPr lang="ru-RU"/>
                    </a:p>
                  </a:txBody>
                  <a:tcPr/>
                </a:tc>
              </a:tr>
              <a:tr h="471816">
                <a:tc>
                  <a:txBody>
                    <a:bodyPr/>
                    <a:lstStyle/>
                    <a:p>
                      <a:r>
                        <a:rPr lang="en-US" dirty="0" smtClean="0"/>
                        <a:t>19</a:t>
                      </a:r>
                      <a:r>
                        <a:rPr lang="en-US" baseline="30000" dirty="0" smtClean="0"/>
                        <a:t>th</a:t>
                      </a:r>
                      <a:r>
                        <a:rPr lang="en-US" dirty="0" smtClean="0"/>
                        <a:t> century</a:t>
                      </a:r>
                      <a:endParaRPr lang="ru-RU" dirty="0"/>
                    </a:p>
                  </a:txBody>
                  <a:tcPr/>
                </a:tc>
                <a:tc>
                  <a:txBody>
                    <a:bodyPr/>
                    <a:lstStyle/>
                    <a:p>
                      <a:endParaRPr lang="ru-RU" dirty="0"/>
                    </a:p>
                  </a:txBody>
                  <a:tcPr/>
                </a:tc>
                <a:tc>
                  <a:txBody>
                    <a:bodyPr/>
                    <a:lstStyle/>
                    <a:p>
                      <a:endParaRPr lang="ru-RU"/>
                    </a:p>
                  </a:txBody>
                  <a:tcPr/>
                </a:tc>
              </a:tr>
              <a:tr h="471816">
                <a:tc>
                  <a:txBody>
                    <a:bodyPr/>
                    <a:lstStyle/>
                    <a:p>
                      <a:r>
                        <a:rPr lang="en-US" dirty="0" smtClean="0"/>
                        <a:t>20</a:t>
                      </a:r>
                      <a:r>
                        <a:rPr lang="en-US" baseline="30000" dirty="0" smtClean="0"/>
                        <a:t>th</a:t>
                      </a:r>
                      <a:r>
                        <a:rPr lang="en-US" dirty="0" smtClean="0"/>
                        <a:t> century</a:t>
                      </a:r>
                      <a:endParaRPr lang="ru-RU" dirty="0"/>
                    </a:p>
                  </a:txBody>
                  <a:tcPr/>
                </a:tc>
                <a:tc>
                  <a:txBody>
                    <a:bodyPr/>
                    <a:lstStyle/>
                    <a:p>
                      <a:endParaRPr lang="ru-RU" dirty="0"/>
                    </a:p>
                  </a:txBody>
                  <a:tcPr/>
                </a:tc>
                <a:tc>
                  <a:txBody>
                    <a:bodyPr/>
                    <a:lstStyle/>
                    <a:p>
                      <a:endParaRPr lang="ru-RU" dirty="0"/>
                    </a:p>
                  </a:txBody>
                  <a:tcPr/>
                </a:tc>
              </a:tr>
            </a:tbl>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755576" y="4293096"/>
          <a:ext cx="7704856" cy="1767840"/>
        </p:xfrm>
        <a:graphic>
          <a:graphicData uri="http://schemas.openxmlformats.org/drawingml/2006/table">
            <a:tbl>
              <a:tblPr>
                <a:tableStyleId>{775DCB02-9BB8-47FD-8907-85C794F793BA}</a:tableStyleId>
              </a:tblPr>
              <a:tblGrid>
                <a:gridCol w="1477571"/>
                <a:gridCol w="1627119"/>
                <a:gridCol w="1525484"/>
                <a:gridCol w="1653252"/>
                <a:gridCol w="1421430"/>
              </a:tblGrid>
              <a:tr h="441118">
                <a:tc>
                  <a:txBody>
                    <a:bodyPr/>
                    <a:lstStyle/>
                    <a:p>
                      <a:pPr>
                        <a:spcAft>
                          <a:spcPts val="0"/>
                        </a:spcAft>
                      </a:pPr>
                      <a:r>
                        <a:rPr lang="en-US" sz="2900" dirty="0"/>
                        <a:t>soccer</a:t>
                      </a:r>
                      <a:endParaRPr lang="ru-RU" sz="600" dirty="0">
                        <a:latin typeface="Times New Roman"/>
                        <a:ea typeface="Times New Roman"/>
                        <a:cs typeface="Times New Roman"/>
                      </a:endParaRPr>
                    </a:p>
                  </a:txBody>
                  <a:tcPr marL="41355" marR="41355" marT="0" marB="0"/>
                </a:tc>
                <a:tc>
                  <a:txBody>
                    <a:bodyPr/>
                    <a:lstStyle/>
                    <a:p>
                      <a:pPr>
                        <a:spcAft>
                          <a:spcPts val="0"/>
                        </a:spcAft>
                      </a:pPr>
                      <a:r>
                        <a:rPr lang="en-US" sz="2900"/>
                        <a:t>scarlet</a:t>
                      </a:r>
                      <a:endParaRPr lang="ru-RU" sz="600">
                        <a:latin typeface="Times New Roman"/>
                        <a:ea typeface="Times New Roman"/>
                        <a:cs typeface="Times New Roman"/>
                      </a:endParaRPr>
                    </a:p>
                  </a:txBody>
                  <a:tcPr marL="41355" marR="41355" marT="0" marB="0"/>
                </a:tc>
                <a:tc>
                  <a:txBody>
                    <a:bodyPr/>
                    <a:lstStyle/>
                    <a:p>
                      <a:pPr>
                        <a:spcAft>
                          <a:spcPts val="0"/>
                        </a:spcAft>
                      </a:pPr>
                      <a:r>
                        <a:rPr lang="en-US" sz="2900"/>
                        <a:t>straight</a:t>
                      </a:r>
                      <a:endParaRPr lang="ru-RU" sz="600">
                        <a:latin typeface="Times New Roman"/>
                        <a:ea typeface="Times New Roman"/>
                        <a:cs typeface="Times New Roman"/>
                      </a:endParaRPr>
                    </a:p>
                  </a:txBody>
                  <a:tcPr marL="41355" marR="41355" marT="0" marB="0"/>
                </a:tc>
                <a:tc>
                  <a:txBody>
                    <a:bodyPr/>
                    <a:lstStyle/>
                    <a:p>
                      <a:pPr>
                        <a:spcAft>
                          <a:spcPts val="0"/>
                        </a:spcAft>
                      </a:pPr>
                      <a:r>
                        <a:rPr lang="en-US" sz="2900"/>
                        <a:t>cloudy</a:t>
                      </a:r>
                      <a:endParaRPr lang="ru-RU" sz="600">
                        <a:latin typeface="Times New Roman"/>
                        <a:ea typeface="Times New Roman"/>
                        <a:cs typeface="Times New Roman"/>
                      </a:endParaRPr>
                    </a:p>
                  </a:txBody>
                  <a:tcPr marL="41355" marR="41355" marT="0" marB="0"/>
                </a:tc>
                <a:tc>
                  <a:txBody>
                    <a:bodyPr/>
                    <a:lstStyle/>
                    <a:p>
                      <a:pPr>
                        <a:spcAft>
                          <a:spcPts val="0"/>
                        </a:spcAft>
                      </a:pPr>
                      <a:r>
                        <a:rPr lang="en-US" sz="2900"/>
                        <a:t>rain</a:t>
                      </a:r>
                      <a:endParaRPr lang="ru-RU" sz="600">
                        <a:latin typeface="Times New Roman"/>
                        <a:ea typeface="Times New Roman"/>
                        <a:cs typeface="Times New Roman"/>
                      </a:endParaRPr>
                    </a:p>
                  </a:txBody>
                  <a:tcPr marL="41355" marR="41355" marT="0" marB="0"/>
                </a:tc>
              </a:tr>
              <a:tr h="441118">
                <a:tc>
                  <a:txBody>
                    <a:bodyPr/>
                    <a:lstStyle/>
                    <a:p>
                      <a:pPr>
                        <a:spcAft>
                          <a:spcPts val="0"/>
                        </a:spcAft>
                      </a:pPr>
                      <a:r>
                        <a:rPr lang="en-US" sz="2900"/>
                        <a:t>weight</a:t>
                      </a:r>
                      <a:endParaRPr lang="ru-RU" sz="600">
                        <a:latin typeface="Times New Roman"/>
                        <a:ea typeface="Times New Roman"/>
                        <a:cs typeface="Times New Roman"/>
                      </a:endParaRPr>
                    </a:p>
                  </a:txBody>
                  <a:tcPr marL="41355" marR="41355" marT="0" marB="0"/>
                </a:tc>
                <a:tc>
                  <a:txBody>
                    <a:bodyPr/>
                    <a:lstStyle/>
                    <a:p>
                      <a:pPr>
                        <a:spcAft>
                          <a:spcPts val="0"/>
                        </a:spcAft>
                      </a:pPr>
                      <a:r>
                        <a:rPr lang="en-US" sz="2900"/>
                        <a:t>baseball</a:t>
                      </a:r>
                      <a:endParaRPr lang="ru-RU" sz="600">
                        <a:latin typeface="Times New Roman"/>
                        <a:ea typeface="Times New Roman"/>
                        <a:cs typeface="Times New Roman"/>
                      </a:endParaRPr>
                    </a:p>
                  </a:txBody>
                  <a:tcPr marL="41355" marR="41355" marT="0" marB="0"/>
                </a:tc>
                <a:tc>
                  <a:txBody>
                    <a:bodyPr/>
                    <a:lstStyle/>
                    <a:p>
                      <a:pPr>
                        <a:spcAft>
                          <a:spcPts val="0"/>
                        </a:spcAft>
                      </a:pPr>
                      <a:r>
                        <a:rPr lang="en-US" sz="2900"/>
                        <a:t>no</a:t>
                      </a:r>
                      <a:endParaRPr lang="ru-RU" sz="600">
                        <a:latin typeface="Times New Roman"/>
                        <a:ea typeface="Times New Roman"/>
                        <a:cs typeface="Times New Roman"/>
                      </a:endParaRPr>
                    </a:p>
                  </a:txBody>
                  <a:tcPr marL="41355" marR="41355" marT="0" marB="0"/>
                </a:tc>
                <a:tc>
                  <a:txBody>
                    <a:bodyPr/>
                    <a:lstStyle/>
                    <a:p>
                      <a:pPr>
                        <a:spcAft>
                          <a:spcPts val="0"/>
                        </a:spcAft>
                      </a:pPr>
                      <a:r>
                        <a:rPr lang="en-US" sz="2900"/>
                        <a:t>pink</a:t>
                      </a:r>
                      <a:endParaRPr lang="ru-RU" sz="600">
                        <a:latin typeface="Times New Roman"/>
                        <a:ea typeface="Times New Roman"/>
                        <a:cs typeface="Times New Roman"/>
                      </a:endParaRPr>
                    </a:p>
                  </a:txBody>
                  <a:tcPr marL="41355" marR="41355" marT="0" marB="0"/>
                </a:tc>
                <a:tc>
                  <a:txBody>
                    <a:bodyPr/>
                    <a:lstStyle/>
                    <a:p>
                      <a:pPr>
                        <a:spcAft>
                          <a:spcPts val="0"/>
                        </a:spcAft>
                      </a:pPr>
                      <a:r>
                        <a:rPr lang="en-US" sz="2900" dirty="0"/>
                        <a:t>like</a:t>
                      </a:r>
                      <a:endParaRPr lang="ru-RU" sz="600" dirty="0">
                        <a:latin typeface="Times New Roman"/>
                        <a:ea typeface="Times New Roman"/>
                        <a:cs typeface="Times New Roman"/>
                      </a:endParaRPr>
                    </a:p>
                  </a:txBody>
                  <a:tcPr marL="41355" marR="41355" marT="0" marB="0"/>
                </a:tc>
              </a:tr>
              <a:tr h="441118">
                <a:tc>
                  <a:txBody>
                    <a:bodyPr/>
                    <a:lstStyle/>
                    <a:p>
                      <a:pPr>
                        <a:spcAft>
                          <a:spcPts val="0"/>
                        </a:spcAft>
                      </a:pPr>
                      <a:r>
                        <a:rPr lang="en-US" sz="2900"/>
                        <a:t>jet</a:t>
                      </a:r>
                      <a:endParaRPr lang="ru-RU" sz="600">
                        <a:latin typeface="Times New Roman"/>
                        <a:ea typeface="Times New Roman"/>
                        <a:cs typeface="Times New Roman"/>
                      </a:endParaRPr>
                    </a:p>
                  </a:txBody>
                  <a:tcPr marL="41355" marR="41355" marT="0" marB="0"/>
                </a:tc>
                <a:tc>
                  <a:txBody>
                    <a:bodyPr/>
                    <a:lstStyle/>
                    <a:p>
                      <a:pPr>
                        <a:spcAft>
                          <a:spcPts val="0"/>
                        </a:spcAft>
                      </a:pPr>
                      <a:r>
                        <a:rPr lang="en-US" sz="2900"/>
                        <a:t>grate</a:t>
                      </a:r>
                      <a:endParaRPr lang="ru-RU" sz="600">
                        <a:latin typeface="Times New Roman"/>
                        <a:ea typeface="Times New Roman"/>
                        <a:cs typeface="Times New Roman"/>
                      </a:endParaRPr>
                    </a:p>
                  </a:txBody>
                  <a:tcPr marL="41355" marR="41355" marT="0" marB="0"/>
                </a:tc>
                <a:tc>
                  <a:txBody>
                    <a:bodyPr/>
                    <a:lstStyle/>
                    <a:p>
                      <a:pPr>
                        <a:spcAft>
                          <a:spcPts val="0"/>
                        </a:spcAft>
                      </a:pPr>
                      <a:r>
                        <a:rPr lang="en-US" sz="2900"/>
                        <a:t>beige</a:t>
                      </a:r>
                      <a:endParaRPr lang="ru-RU" sz="600">
                        <a:latin typeface="Times New Roman"/>
                        <a:ea typeface="Times New Roman"/>
                        <a:cs typeface="Times New Roman"/>
                      </a:endParaRPr>
                    </a:p>
                  </a:txBody>
                  <a:tcPr marL="41355" marR="41355" marT="0" marB="0"/>
                </a:tc>
                <a:tc>
                  <a:txBody>
                    <a:bodyPr/>
                    <a:lstStyle/>
                    <a:p>
                      <a:pPr>
                        <a:spcAft>
                          <a:spcPts val="0"/>
                        </a:spcAft>
                      </a:pPr>
                      <a:r>
                        <a:rPr lang="en-US" sz="2900"/>
                        <a:t>purple</a:t>
                      </a:r>
                      <a:endParaRPr lang="ru-RU" sz="600">
                        <a:latin typeface="Times New Roman"/>
                        <a:ea typeface="Times New Roman"/>
                        <a:cs typeface="Times New Roman"/>
                      </a:endParaRPr>
                    </a:p>
                  </a:txBody>
                  <a:tcPr marL="41355" marR="41355" marT="0" marB="0"/>
                </a:tc>
                <a:tc>
                  <a:txBody>
                    <a:bodyPr/>
                    <a:lstStyle/>
                    <a:p>
                      <a:pPr>
                        <a:spcAft>
                          <a:spcPts val="0"/>
                        </a:spcAft>
                      </a:pPr>
                      <a:r>
                        <a:rPr lang="en-US" sz="2900"/>
                        <a:t>tennis</a:t>
                      </a:r>
                      <a:endParaRPr lang="ru-RU" sz="600">
                        <a:latin typeface="Times New Roman"/>
                        <a:ea typeface="Times New Roman"/>
                        <a:cs typeface="Times New Roman"/>
                      </a:endParaRPr>
                    </a:p>
                  </a:txBody>
                  <a:tcPr marL="41355" marR="41355" marT="0" marB="0"/>
                </a:tc>
              </a:tr>
              <a:tr h="441118">
                <a:tc>
                  <a:txBody>
                    <a:bodyPr/>
                    <a:lstStyle/>
                    <a:p>
                      <a:pPr>
                        <a:spcAft>
                          <a:spcPts val="0"/>
                        </a:spcAft>
                      </a:pPr>
                      <a:r>
                        <a:rPr lang="en-US" sz="2900"/>
                        <a:t>sunny</a:t>
                      </a:r>
                      <a:endParaRPr lang="ru-RU" sz="600">
                        <a:latin typeface="Times New Roman"/>
                        <a:ea typeface="Times New Roman"/>
                        <a:cs typeface="Times New Roman"/>
                      </a:endParaRPr>
                    </a:p>
                  </a:txBody>
                  <a:tcPr marL="41355" marR="41355" marT="0" marB="0"/>
                </a:tc>
                <a:tc>
                  <a:txBody>
                    <a:bodyPr/>
                    <a:lstStyle/>
                    <a:p>
                      <a:pPr>
                        <a:spcAft>
                          <a:spcPts val="0"/>
                        </a:spcAft>
                      </a:pPr>
                      <a:r>
                        <a:rPr lang="en-US" sz="2900" dirty="0"/>
                        <a:t>there’s</a:t>
                      </a:r>
                      <a:endParaRPr lang="ru-RU" sz="600" dirty="0">
                        <a:latin typeface="Times New Roman"/>
                        <a:ea typeface="Times New Roman"/>
                        <a:cs typeface="Times New Roman"/>
                      </a:endParaRPr>
                    </a:p>
                  </a:txBody>
                  <a:tcPr marL="41355" marR="41355" marT="0" marB="0"/>
                </a:tc>
                <a:tc>
                  <a:txBody>
                    <a:bodyPr/>
                    <a:lstStyle/>
                    <a:p>
                      <a:pPr>
                        <a:spcAft>
                          <a:spcPts val="0"/>
                        </a:spcAft>
                      </a:pPr>
                      <a:r>
                        <a:rPr lang="en-US" sz="2900"/>
                        <a:t>place</a:t>
                      </a:r>
                      <a:endParaRPr lang="ru-RU" sz="600">
                        <a:latin typeface="Times New Roman"/>
                        <a:ea typeface="Times New Roman"/>
                        <a:cs typeface="Times New Roman"/>
                      </a:endParaRPr>
                    </a:p>
                  </a:txBody>
                  <a:tcPr marL="41355" marR="41355" marT="0" marB="0"/>
                </a:tc>
                <a:tc>
                  <a:txBody>
                    <a:bodyPr/>
                    <a:lstStyle/>
                    <a:p>
                      <a:pPr>
                        <a:spcAft>
                          <a:spcPts val="0"/>
                        </a:spcAft>
                      </a:pPr>
                      <a:r>
                        <a:rPr lang="en-US" sz="2900"/>
                        <a:t>bluebird</a:t>
                      </a:r>
                      <a:endParaRPr lang="ru-RU" sz="600">
                        <a:latin typeface="Times New Roman"/>
                        <a:ea typeface="Times New Roman"/>
                        <a:cs typeface="Times New Roman"/>
                      </a:endParaRPr>
                    </a:p>
                  </a:txBody>
                  <a:tcPr marL="41355" marR="41355" marT="0" marB="0"/>
                </a:tc>
                <a:tc>
                  <a:txBody>
                    <a:bodyPr/>
                    <a:lstStyle/>
                    <a:p>
                      <a:pPr>
                        <a:spcAft>
                          <a:spcPts val="0"/>
                        </a:spcAft>
                      </a:pPr>
                      <a:r>
                        <a:rPr lang="en-US" sz="2900" dirty="0"/>
                        <a:t>home</a:t>
                      </a:r>
                      <a:endParaRPr lang="ru-RU" sz="600" dirty="0">
                        <a:latin typeface="Times New Roman"/>
                        <a:ea typeface="Times New Roman"/>
                        <a:cs typeface="Times New Roman"/>
                      </a:endParaRPr>
                    </a:p>
                  </a:txBody>
                  <a:tcPr marL="41355" marR="41355" marT="0" marB="0"/>
                </a:tc>
              </a:tr>
            </a:tbl>
          </a:graphicData>
        </a:graphic>
      </p:graphicFrame>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049" name="Line 1"/>
          <p:cNvSpPr>
            <a:spLocks noChangeShapeType="1"/>
          </p:cNvSpPr>
          <p:nvPr/>
        </p:nvSpPr>
        <p:spPr bwMode="auto">
          <a:xfrm>
            <a:off x="5429250" y="2425700"/>
            <a:ext cx="0" cy="423863"/>
          </a:xfrm>
          <a:prstGeom prst="line">
            <a:avLst/>
          </a:prstGeom>
          <a:noFill/>
          <a:ln w="1206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051" name="Rectangle 3"/>
          <p:cNvSpPr>
            <a:spLocks noChangeArrowheads="1"/>
          </p:cNvSpPr>
          <p:nvPr/>
        </p:nvSpPr>
        <p:spPr bwMode="auto">
          <a:xfrm>
            <a:off x="0" y="198884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Do this riddle.</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You can read a popular saying if you cross out in the boxes</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 sports</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 weather words</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 </a:t>
            </a:r>
            <a:r>
              <a:rPr kumimoji="0" lang="en-US" sz="3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colours</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 things that fly</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 words that rhyme with "eight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259632" y="2708920"/>
          <a:ext cx="6672065" cy="1767840"/>
        </p:xfrm>
        <a:graphic>
          <a:graphicData uri="http://schemas.openxmlformats.org/drawingml/2006/table">
            <a:tbl>
              <a:tblPr>
                <a:tableStyleId>{775DCB02-9BB8-47FD-8907-85C794F793BA}</a:tableStyleId>
              </a:tblPr>
              <a:tblGrid>
                <a:gridCol w="1334413"/>
                <a:gridCol w="1334413"/>
                <a:gridCol w="1334413"/>
                <a:gridCol w="1334413"/>
                <a:gridCol w="1334413"/>
              </a:tblGrid>
              <a:tr h="441118">
                <a:tc>
                  <a:txBody>
                    <a:bodyPr/>
                    <a:lstStyle/>
                    <a:p>
                      <a:pPr>
                        <a:spcAft>
                          <a:spcPts val="0"/>
                        </a:spcAft>
                      </a:pPr>
                      <a:endParaRPr lang="en-US" sz="2900">
                        <a:latin typeface="Times New Roman"/>
                        <a:ea typeface="Times New Roman"/>
                        <a:cs typeface="Times New Roman"/>
                      </a:endParaRPr>
                    </a:p>
                  </a:txBody>
                  <a:tcPr marL="41355" marR="41355" marT="0" marB="0"/>
                </a:tc>
                <a:tc>
                  <a:txBody>
                    <a:bodyPr/>
                    <a:lstStyle/>
                    <a:p>
                      <a:pPr>
                        <a:spcAft>
                          <a:spcPts val="0"/>
                        </a:spcAft>
                      </a:pPr>
                      <a:endParaRPr lang="en-US" sz="2900">
                        <a:latin typeface="Times New Roman"/>
                        <a:ea typeface="Times New Roman"/>
                        <a:cs typeface="Times New Roman"/>
                      </a:endParaRPr>
                    </a:p>
                  </a:txBody>
                  <a:tcPr marL="41355" marR="41355" marT="0" marB="0"/>
                </a:tc>
                <a:tc>
                  <a:txBody>
                    <a:bodyPr/>
                    <a:lstStyle/>
                    <a:p>
                      <a:pPr>
                        <a:spcAft>
                          <a:spcPts val="0"/>
                        </a:spcAft>
                      </a:pPr>
                      <a:endParaRPr lang="en-US" sz="2900">
                        <a:latin typeface="Times New Roman"/>
                        <a:ea typeface="Times New Roman"/>
                        <a:cs typeface="Times New Roman"/>
                      </a:endParaRPr>
                    </a:p>
                  </a:txBody>
                  <a:tcPr marL="41355" marR="41355" marT="0" marB="0"/>
                </a:tc>
                <a:tc>
                  <a:txBody>
                    <a:bodyPr/>
                    <a:lstStyle/>
                    <a:p>
                      <a:pPr>
                        <a:spcAft>
                          <a:spcPts val="0"/>
                        </a:spcAft>
                      </a:pPr>
                      <a:endParaRPr lang="en-US" sz="2900">
                        <a:latin typeface="Times New Roman"/>
                        <a:ea typeface="Times New Roman"/>
                        <a:cs typeface="Times New Roman"/>
                      </a:endParaRPr>
                    </a:p>
                  </a:txBody>
                  <a:tcPr marL="41355" marR="41355" marT="0" marB="0"/>
                </a:tc>
                <a:tc>
                  <a:txBody>
                    <a:bodyPr/>
                    <a:lstStyle/>
                    <a:p>
                      <a:pPr>
                        <a:spcAft>
                          <a:spcPts val="0"/>
                        </a:spcAft>
                      </a:pPr>
                      <a:endParaRPr lang="en-US" sz="2900">
                        <a:latin typeface="Times New Roman"/>
                        <a:ea typeface="Times New Roman"/>
                        <a:cs typeface="Times New Roman"/>
                      </a:endParaRPr>
                    </a:p>
                  </a:txBody>
                  <a:tcPr marL="41355" marR="41355" marT="0" marB="0"/>
                </a:tc>
              </a:tr>
              <a:tr h="441118">
                <a:tc>
                  <a:txBody>
                    <a:bodyPr/>
                    <a:lstStyle/>
                    <a:p>
                      <a:pPr>
                        <a:spcAft>
                          <a:spcPts val="0"/>
                        </a:spcAft>
                      </a:pPr>
                      <a:endParaRPr lang="en-US" sz="2900">
                        <a:latin typeface="Times New Roman"/>
                        <a:ea typeface="Times New Roman"/>
                        <a:cs typeface="Times New Roman"/>
                      </a:endParaRPr>
                    </a:p>
                  </a:txBody>
                  <a:tcPr marL="41355" marR="41355" marT="0" marB="0"/>
                </a:tc>
                <a:tc>
                  <a:txBody>
                    <a:bodyPr/>
                    <a:lstStyle/>
                    <a:p>
                      <a:pPr>
                        <a:spcAft>
                          <a:spcPts val="0"/>
                        </a:spcAft>
                      </a:pPr>
                      <a:endParaRPr lang="en-US" sz="2900">
                        <a:latin typeface="Times New Roman"/>
                        <a:ea typeface="Times New Roman"/>
                        <a:cs typeface="Times New Roman"/>
                      </a:endParaRPr>
                    </a:p>
                  </a:txBody>
                  <a:tcPr marL="41355" marR="41355" marT="0" marB="0"/>
                </a:tc>
                <a:tc>
                  <a:txBody>
                    <a:bodyPr/>
                    <a:lstStyle/>
                    <a:p>
                      <a:pPr>
                        <a:spcAft>
                          <a:spcPts val="0"/>
                        </a:spcAft>
                      </a:pPr>
                      <a:r>
                        <a:rPr lang="en-US" sz="2900"/>
                        <a:t>no</a:t>
                      </a:r>
                      <a:endParaRPr lang="ru-RU" sz="600">
                        <a:latin typeface="Times New Roman"/>
                        <a:ea typeface="Times New Roman"/>
                        <a:cs typeface="Times New Roman"/>
                      </a:endParaRPr>
                    </a:p>
                  </a:txBody>
                  <a:tcPr marL="41355" marR="41355" marT="0" marB="0"/>
                </a:tc>
                <a:tc>
                  <a:txBody>
                    <a:bodyPr/>
                    <a:lstStyle/>
                    <a:p>
                      <a:pPr>
                        <a:spcAft>
                          <a:spcPts val="0"/>
                        </a:spcAft>
                      </a:pPr>
                      <a:endParaRPr lang="en-US" sz="2900">
                        <a:latin typeface="Times New Roman"/>
                        <a:ea typeface="Times New Roman"/>
                        <a:cs typeface="Times New Roman"/>
                      </a:endParaRPr>
                    </a:p>
                  </a:txBody>
                  <a:tcPr marL="41355" marR="41355" marT="0" marB="0"/>
                </a:tc>
                <a:tc>
                  <a:txBody>
                    <a:bodyPr/>
                    <a:lstStyle/>
                    <a:p>
                      <a:pPr>
                        <a:spcAft>
                          <a:spcPts val="0"/>
                        </a:spcAft>
                      </a:pPr>
                      <a:r>
                        <a:rPr lang="en-US" sz="2900"/>
                        <a:t>like</a:t>
                      </a:r>
                      <a:endParaRPr lang="ru-RU" sz="600">
                        <a:latin typeface="Times New Roman"/>
                        <a:ea typeface="Times New Roman"/>
                        <a:cs typeface="Times New Roman"/>
                      </a:endParaRPr>
                    </a:p>
                  </a:txBody>
                  <a:tcPr marL="41355" marR="41355" marT="0" marB="0"/>
                </a:tc>
              </a:tr>
              <a:tr h="441118">
                <a:tc>
                  <a:txBody>
                    <a:bodyPr/>
                    <a:lstStyle/>
                    <a:p>
                      <a:pPr>
                        <a:spcAft>
                          <a:spcPts val="0"/>
                        </a:spcAft>
                      </a:pPr>
                      <a:endParaRPr lang="en-US" sz="2900">
                        <a:latin typeface="Times New Roman"/>
                        <a:ea typeface="Times New Roman"/>
                        <a:cs typeface="Times New Roman"/>
                      </a:endParaRPr>
                    </a:p>
                  </a:txBody>
                  <a:tcPr marL="41355" marR="41355" marT="0" marB="0"/>
                </a:tc>
                <a:tc>
                  <a:txBody>
                    <a:bodyPr/>
                    <a:lstStyle/>
                    <a:p>
                      <a:pPr>
                        <a:spcAft>
                          <a:spcPts val="0"/>
                        </a:spcAft>
                      </a:pPr>
                      <a:endParaRPr lang="en-US" sz="2900">
                        <a:latin typeface="Times New Roman"/>
                        <a:ea typeface="Times New Roman"/>
                        <a:cs typeface="Times New Roman"/>
                      </a:endParaRPr>
                    </a:p>
                  </a:txBody>
                  <a:tcPr marL="41355" marR="41355" marT="0" marB="0"/>
                </a:tc>
                <a:tc>
                  <a:txBody>
                    <a:bodyPr/>
                    <a:lstStyle/>
                    <a:p>
                      <a:pPr>
                        <a:spcAft>
                          <a:spcPts val="0"/>
                        </a:spcAft>
                      </a:pPr>
                      <a:endParaRPr lang="en-US" sz="2900">
                        <a:latin typeface="Times New Roman"/>
                        <a:ea typeface="Times New Roman"/>
                        <a:cs typeface="Times New Roman"/>
                      </a:endParaRPr>
                    </a:p>
                  </a:txBody>
                  <a:tcPr marL="41355" marR="41355" marT="0" marB="0"/>
                </a:tc>
                <a:tc>
                  <a:txBody>
                    <a:bodyPr/>
                    <a:lstStyle/>
                    <a:p>
                      <a:pPr>
                        <a:spcAft>
                          <a:spcPts val="0"/>
                        </a:spcAft>
                      </a:pPr>
                      <a:endParaRPr lang="en-US" sz="2900">
                        <a:latin typeface="Times New Roman"/>
                        <a:ea typeface="Times New Roman"/>
                        <a:cs typeface="Times New Roman"/>
                      </a:endParaRPr>
                    </a:p>
                  </a:txBody>
                  <a:tcPr marL="41355" marR="41355" marT="0" marB="0"/>
                </a:tc>
                <a:tc>
                  <a:txBody>
                    <a:bodyPr/>
                    <a:lstStyle/>
                    <a:p>
                      <a:pPr>
                        <a:spcAft>
                          <a:spcPts val="0"/>
                        </a:spcAft>
                      </a:pPr>
                      <a:endParaRPr lang="en-US" sz="2900">
                        <a:latin typeface="Times New Roman"/>
                        <a:ea typeface="Times New Roman"/>
                        <a:cs typeface="Times New Roman"/>
                      </a:endParaRPr>
                    </a:p>
                  </a:txBody>
                  <a:tcPr marL="41355" marR="41355" marT="0" marB="0"/>
                </a:tc>
              </a:tr>
              <a:tr h="441118">
                <a:tc>
                  <a:txBody>
                    <a:bodyPr/>
                    <a:lstStyle/>
                    <a:p>
                      <a:pPr>
                        <a:spcAft>
                          <a:spcPts val="0"/>
                        </a:spcAft>
                      </a:pPr>
                      <a:endParaRPr lang="en-US" sz="2900">
                        <a:latin typeface="Times New Roman"/>
                        <a:ea typeface="Times New Roman"/>
                        <a:cs typeface="Times New Roman"/>
                      </a:endParaRPr>
                    </a:p>
                  </a:txBody>
                  <a:tcPr marL="41355" marR="41355" marT="0" marB="0"/>
                </a:tc>
                <a:tc>
                  <a:txBody>
                    <a:bodyPr/>
                    <a:lstStyle/>
                    <a:p>
                      <a:pPr>
                        <a:spcAft>
                          <a:spcPts val="0"/>
                        </a:spcAft>
                      </a:pPr>
                      <a:r>
                        <a:rPr lang="en-US" sz="2900"/>
                        <a:t>There’s</a:t>
                      </a:r>
                      <a:endParaRPr lang="ru-RU" sz="600">
                        <a:latin typeface="Times New Roman"/>
                        <a:ea typeface="Times New Roman"/>
                        <a:cs typeface="Times New Roman"/>
                      </a:endParaRPr>
                    </a:p>
                  </a:txBody>
                  <a:tcPr marL="41355" marR="41355" marT="0" marB="0"/>
                </a:tc>
                <a:tc>
                  <a:txBody>
                    <a:bodyPr/>
                    <a:lstStyle/>
                    <a:p>
                      <a:pPr>
                        <a:spcAft>
                          <a:spcPts val="0"/>
                        </a:spcAft>
                      </a:pPr>
                      <a:r>
                        <a:rPr lang="en-US" sz="2900"/>
                        <a:t>place</a:t>
                      </a:r>
                      <a:endParaRPr lang="ru-RU" sz="600">
                        <a:latin typeface="Times New Roman"/>
                        <a:ea typeface="Times New Roman"/>
                        <a:cs typeface="Times New Roman"/>
                      </a:endParaRPr>
                    </a:p>
                  </a:txBody>
                  <a:tcPr marL="41355" marR="41355" marT="0" marB="0"/>
                </a:tc>
                <a:tc>
                  <a:txBody>
                    <a:bodyPr/>
                    <a:lstStyle/>
                    <a:p>
                      <a:pPr>
                        <a:spcAft>
                          <a:spcPts val="0"/>
                        </a:spcAft>
                      </a:pPr>
                      <a:endParaRPr lang="en-US" sz="2900">
                        <a:latin typeface="Times New Roman"/>
                        <a:ea typeface="Times New Roman"/>
                        <a:cs typeface="Times New Roman"/>
                      </a:endParaRPr>
                    </a:p>
                  </a:txBody>
                  <a:tcPr marL="41355" marR="41355" marT="0" marB="0"/>
                </a:tc>
                <a:tc>
                  <a:txBody>
                    <a:bodyPr/>
                    <a:lstStyle/>
                    <a:p>
                      <a:pPr>
                        <a:spcAft>
                          <a:spcPts val="0"/>
                        </a:spcAft>
                      </a:pPr>
                      <a:r>
                        <a:rPr lang="en-US" sz="2900" dirty="0"/>
                        <a:t>home.</a:t>
                      </a:r>
                      <a:endParaRPr lang="ru-RU" sz="600" dirty="0">
                        <a:latin typeface="Times New Roman"/>
                        <a:ea typeface="Times New Roman"/>
                        <a:cs typeface="Times New Roman"/>
                      </a:endParaRPr>
                    </a:p>
                  </a:txBody>
                  <a:tcPr marL="41355" marR="41355" marT="0" marB="0"/>
                </a:tc>
              </a:tr>
            </a:tbl>
          </a:graphicData>
        </a:graphic>
      </p:graphicFrame>
      <p:sp>
        <p:nvSpPr>
          <p:cNvPr id="3" name="Прямоугольник 2"/>
          <p:cNvSpPr/>
          <p:nvPr/>
        </p:nvSpPr>
        <p:spPr>
          <a:xfrm>
            <a:off x="3347864" y="332656"/>
            <a:ext cx="2236510" cy="1200329"/>
          </a:xfrm>
          <a:prstGeom prst="rect">
            <a:avLst/>
          </a:prstGeom>
        </p:spPr>
        <p:txBody>
          <a:bodyPr wrap="none">
            <a:spAutoFit/>
          </a:bodyPr>
          <a:lstStyle/>
          <a:p>
            <a:r>
              <a:rPr lang="en-US" sz="7200" dirty="0" smtClean="0"/>
              <a:t>Keys</a:t>
            </a:r>
            <a:endParaRPr lang="ru-RU" sz="7200" dirty="0"/>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hlinkClick r:id="rId2" action="ppaction://hlinkfile"/>
          </p:cNvPr>
          <p:cNvSpPr/>
          <p:nvPr/>
        </p:nvSpPr>
        <p:spPr>
          <a:xfrm>
            <a:off x="683568" y="908720"/>
            <a:ext cx="1973040" cy="707886"/>
          </a:xfrm>
          <a:prstGeom prst="rect">
            <a:avLst/>
          </a:prstGeom>
          <a:noFill/>
        </p:spPr>
        <p:txBody>
          <a:bodyPr wrap="none" lIns="91440" tIns="45720" rIns="91440" bIns="45720">
            <a:spAutoFit/>
          </a:bodyPr>
          <a:lstStyle/>
          <a:p>
            <a:pPr lvl="0" algn="ctr"/>
            <a:r>
              <a:rPr lang="ru-RU"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Surfing</a:t>
            </a:r>
            <a:endParaRPr lang="ru-RU"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Прямоугольник 4">
            <a:hlinkClick r:id="rId3" action="ppaction://hlinkpres?slideindex=1&amp;slidetitle="/>
          </p:cNvPr>
          <p:cNvSpPr/>
          <p:nvPr/>
        </p:nvSpPr>
        <p:spPr>
          <a:xfrm>
            <a:off x="4932040" y="3356992"/>
            <a:ext cx="3632726" cy="707886"/>
          </a:xfrm>
          <a:prstGeom prst="rect">
            <a:avLst/>
          </a:prstGeom>
        </p:spPr>
        <p:txBody>
          <a:bodyPr wrap="none">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Figure skating</a:t>
            </a:r>
            <a:endParaRPr lang="ru-RU"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Прямоугольник 5">
            <a:hlinkClick r:id="rId4" action="ppaction://hlinkpres?slideindex=1&amp;slidetitle="/>
          </p:cNvPr>
          <p:cNvSpPr/>
          <p:nvPr/>
        </p:nvSpPr>
        <p:spPr>
          <a:xfrm>
            <a:off x="611560" y="2348880"/>
            <a:ext cx="2924455" cy="707886"/>
          </a:xfrm>
          <a:prstGeom prst="rect">
            <a:avLst/>
          </a:prstGeom>
        </p:spPr>
        <p:txBody>
          <a:bodyPr wrap="none">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Badminton</a:t>
            </a:r>
            <a:endParaRPr lang="ru-RU"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Прямоугольник 6">
            <a:hlinkClick r:id="rId5" action="ppaction://hlinkfile"/>
          </p:cNvPr>
          <p:cNvSpPr/>
          <p:nvPr/>
        </p:nvSpPr>
        <p:spPr>
          <a:xfrm>
            <a:off x="755576" y="4725144"/>
            <a:ext cx="2236510" cy="707886"/>
          </a:xfrm>
          <a:prstGeom prst="rect">
            <a:avLst/>
          </a:prstGeom>
        </p:spPr>
        <p:txBody>
          <a:bodyPr wrap="none">
            <a:spAutoFit/>
          </a:bodyPr>
          <a:lstStyle/>
          <a:p>
            <a:pPr lvl="0" algn="ctr" hangingPunct="0">
              <a:defRPr sz="3600"/>
            </a:pPr>
            <a:r>
              <a:rPr lang="de-DE"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DejaVu Sans Mono" pitchFamily="49"/>
                <a:ea typeface="Andale Sans UI" pitchFamily="2"/>
                <a:cs typeface="Tahoma" pitchFamily="2"/>
              </a:rPr>
              <a:t>Football</a:t>
            </a:r>
          </a:p>
        </p:txBody>
      </p:sp>
      <p:sp>
        <p:nvSpPr>
          <p:cNvPr id="8" name="Прямоугольник 7">
            <a:hlinkClick r:id="rId6" action="ppaction://hlinkpres?slideindex=1&amp;slidetitle="/>
          </p:cNvPr>
          <p:cNvSpPr/>
          <p:nvPr/>
        </p:nvSpPr>
        <p:spPr>
          <a:xfrm>
            <a:off x="5436096" y="2492896"/>
            <a:ext cx="2547813" cy="707886"/>
          </a:xfrm>
          <a:prstGeom prst="rect">
            <a:avLst/>
          </a:prstGeom>
        </p:spPr>
        <p:txBody>
          <a:bodyPr wrap="none">
            <a:spAutoFit/>
          </a:bodyPr>
          <a:lstStyle/>
          <a:p>
            <a:r>
              <a:rPr lang="en-US" sz="4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a:t>
            </a:r>
            <a:r>
              <a:rPr lang="en-US" sz="4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wimming</a:t>
            </a:r>
            <a:endParaRPr lang="ru-RU" sz="4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Прямоугольник 8">
            <a:hlinkClick r:id="rId7" action="ppaction://hlinkpres?slideindex=1&amp;slidetitle="/>
          </p:cNvPr>
          <p:cNvSpPr/>
          <p:nvPr/>
        </p:nvSpPr>
        <p:spPr>
          <a:xfrm>
            <a:off x="5652120" y="4365104"/>
            <a:ext cx="2595390" cy="707886"/>
          </a:xfrm>
          <a:prstGeom prst="rect">
            <a:avLst/>
          </a:prstGeom>
        </p:spPr>
        <p:txBody>
          <a:bodyPr wrap="none">
            <a:spAutoFit/>
          </a:bodyPr>
          <a:lstStyle/>
          <a:p>
            <a:r>
              <a:rPr lang="ru-RU"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Bobsleigh</a:t>
            </a:r>
            <a:endParaRPr lang="ru-RU"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Прямоугольник 12">
            <a:hlinkClick r:id="rId8" action="ppaction://hlinkpres?slideindex=1&amp;slidetitle="/>
          </p:cNvPr>
          <p:cNvSpPr/>
          <p:nvPr/>
        </p:nvSpPr>
        <p:spPr>
          <a:xfrm>
            <a:off x="5868144" y="5157192"/>
            <a:ext cx="2300630" cy="707886"/>
          </a:xfrm>
          <a:prstGeom prst="rect">
            <a:avLst/>
          </a:prstGeom>
        </p:spPr>
        <p:txBody>
          <a:bodyPr wrap="none">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Biathlon</a:t>
            </a:r>
            <a:endParaRPr lang="ru-RU"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 name="Прямоугольник 13">
            <a:hlinkClick r:id="rId9" action="ppaction://hlinkpres?slideindex=1&amp;slidetitle="/>
          </p:cNvPr>
          <p:cNvSpPr/>
          <p:nvPr/>
        </p:nvSpPr>
        <p:spPr>
          <a:xfrm>
            <a:off x="323528" y="3645024"/>
            <a:ext cx="3412024" cy="707886"/>
          </a:xfrm>
          <a:prstGeom prst="rect">
            <a:avLst/>
          </a:prstGeom>
        </p:spPr>
        <p:txBody>
          <a:bodyPr wrap="none">
            <a:spAutoFit/>
          </a:bodyPr>
          <a:lstStyle/>
          <a:p>
            <a:r>
              <a:rPr lang="ru-RU"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Badminton</a:t>
            </a: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2</a:t>
            </a:r>
            <a:r>
              <a:rPr lang="ru-RU"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ru-RU"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5" name="Прямоугольник 14"/>
          <p:cNvSpPr/>
          <p:nvPr/>
        </p:nvSpPr>
        <p:spPr>
          <a:xfrm>
            <a:off x="3347864" y="1196752"/>
            <a:ext cx="5573962" cy="707886"/>
          </a:xfrm>
          <a:prstGeom prst="rect">
            <a:avLst/>
          </a:prstGeom>
        </p:spPr>
        <p:txBody>
          <a:bodyPr wrap="none">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10" action="ppaction://hlinkpres?slideindex=1&amp;slidetitle="/>
              </a:rPr>
              <a:t>Rhythmic Gymnastics</a:t>
            </a:r>
            <a:endParaRPr lang="ru-RU"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 name="Рисунок 2" descr="6a012875949499970c0128779b9a13970c-400wi.jpg"/>
          <p:cNvPicPr>
            <a:picLocks noChangeAspect="1"/>
          </p:cNvPicPr>
          <p:nvPr/>
        </p:nvPicPr>
        <p:blipFill>
          <a:blip r:embed="rId2" cstate="print"/>
          <a:stretch>
            <a:fillRect/>
          </a:stretch>
        </p:blipFill>
        <p:spPr>
          <a:xfrm>
            <a:off x="0" y="0"/>
            <a:ext cx="3432361" cy="3501008"/>
          </a:xfrm>
          <a:prstGeom prst="rect">
            <a:avLst/>
          </a:prstGeom>
        </p:spPr>
      </p:pic>
      <p:pic>
        <p:nvPicPr>
          <p:cNvPr id="4" name="Рисунок 3" descr="295979.jpg"/>
          <p:cNvPicPr>
            <a:picLocks noChangeAspect="1"/>
          </p:cNvPicPr>
          <p:nvPr/>
        </p:nvPicPr>
        <p:blipFill>
          <a:blip r:embed="rId3" cstate="print"/>
          <a:stretch>
            <a:fillRect/>
          </a:stretch>
        </p:blipFill>
        <p:spPr>
          <a:xfrm>
            <a:off x="3347864" y="0"/>
            <a:ext cx="3644267" cy="4725144"/>
          </a:xfrm>
          <a:prstGeom prst="rect">
            <a:avLst/>
          </a:prstGeom>
        </p:spPr>
      </p:pic>
      <p:pic>
        <p:nvPicPr>
          <p:cNvPr id="5" name="Рисунок 4" descr="1325711358.jpg"/>
          <p:cNvPicPr>
            <a:picLocks noChangeAspect="1"/>
          </p:cNvPicPr>
          <p:nvPr/>
        </p:nvPicPr>
        <p:blipFill>
          <a:blip r:embed="rId4" cstate="print"/>
          <a:stretch>
            <a:fillRect/>
          </a:stretch>
        </p:blipFill>
        <p:spPr>
          <a:xfrm>
            <a:off x="0" y="4179074"/>
            <a:ext cx="4355976" cy="2678925"/>
          </a:xfrm>
          <a:prstGeom prst="rect">
            <a:avLst/>
          </a:prstGeom>
        </p:spPr>
      </p:pic>
      <p:pic>
        <p:nvPicPr>
          <p:cNvPr id="6" name="Рисунок 5" descr="image.jpg"/>
          <p:cNvPicPr>
            <a:picLocks noChangeAspect="1"/>
          </p:cNvPicPr>
          <p:nvPr/>
        </p:nvPicPr>
        <p:blipFill>
          <a:blip r:embed="rId5" cstate="print"/>
          <a:stretch>
            <a:fillRect/>
          </a:stretch>
        </p:blipFill>
        <p:spPr>
          <a:xfrm>
            <a:off x="6569968" y="0"/>
            <a:ext cx="2574032" cy="3861048"/>
          </a:xfrm>
          <a:prstGeom prst="rect">
            <a:avLst/>
          </a:prstGeom>
        </p:spPr>
      </p:pic>
      <p:pic>
        <p:nvPicPr>
          <p:cNvPr id="7" name="Рисунок 6" descr="tennis_1.jpg"/>
          <p:cNvPicPr>
            <a:picLocks noChangeAspect="1"/>
          </p:cNvPicPr>
          <p:nvPr/>
        </p:nvPicPr>
        <p:blipFill>
          <a:blip r:embed="rId6" cstate="print"/>
          <a:stretch>
            <a:fillRect/>
          </a:stretch>
        </p:blipFill>
        <p:spPr>
          <a:xfrm>
            <a:off x="5076056" y="3800872"/>
            <a:ext cx="2849243" cy="3057128"/>
          </a:xfrm>
          <a:prstGeom prst="rect">
            <a:avLst/>
          </a:prstGeom>
        </p:spPr>
      </p:pic>
      <p:sp>
        <p:nvSpPr>
          <p:cNvPr id="8" name="Стрелка влево 7">
            <a:hlinkClick r:id="rId7" action="ppaction://hlinksldjump"/>
          </p:cNvPr>
          <p:cNvSpPr/>
          <p:nvPr/>
        </p:nvSpPr>
        <p:spPr>
          <a:xfrm>
            <a:off x="7884368" y="6093296"/>
            <a:ext cx="1008112" cy="5760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4"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2ae4225f03ebd767847eb771d8378cfe.jpg"/>
          <p:cNvPicPr>
            <a:picLocks noGrp="1" noChangeAspect="1"/>
          </p:cNvPicPr>
          <p:nvPr>
            <p:ph idx="1"/>
          </p:nvPr>
        </p:nvPicPr>
        <p:blipFill>
          <a:blip r:embed="rId2" cstate="print"/>
          <a:stretch>
            <a:fillRect/>
          </a:stretch>
        </p:blipFill>
        <p:spPr>
          <a:xfrm>
            <a:off x="0" y="0"/>
            <a:ext cx="5045762" cy="3367382"/>
          </a:xfrm>
        </p:spPr>
      </p:pic>
      <p:pic>
        <p:nvPicPr>
          <p:cNvPr id="5" name="Рисунок 4" descr="06365795.jpg"/>
          <p:cNvPicPr>
            <a:picLocks noChangeAspect="1"/>
          </p:cNvPicPr>
          <p:nvPr/>
        </p:nvPicPr>
        <p:blipFill>
          <a:blip r:embed="rId3" cstate="print"/>
          <a:stretch>
            <a:fillRect/>
          </a:stretch>
        </p:blipFill>
        <p:spPr>
          <a:xfrm>
            <a:off x="0" y="3356992"/>
            <a:ext cx="4685477" cy="3501008"/>
          </a:xfrm>
          <a:prstGeom prst="rect">
            <a:avLst/>
          </a:prstGeom>
        </p:spPr>
      </p:pic>
      <p:pic>
        <p:nvPicPr>
          <p:cNvPr id="6" name="Рисунок 5" descr="photo13.jpg"/>
          <p:cNvPicPr>
            <a:picLocks noChangeAspect="1"/>
          </p:cNvPicPr>
          <p:nvPr/>
        </p:nvPicPr>
        <p:blipFill>
          <a:blip r:embed="rId4" cstate="print"/>
          <a:stretch>
            <a:fillRect/>
          </a:stretch>
        </p:blipFill>
        <p:spPr>
          <a:xfrm>
            <a:off x="4644008" y="3068960"/>
            <a:ext cx="4499992" cy="3789040"/>
          </a:xfrm>
          <a:prstGeom prst="rect">
            <a:avLst/>
          </a:prstGeom>
        </p:spPr>
      </p:pic>
      <p:pic>
        <p:nvPicPr>
          <p:cNvPr id="7" name="Рисунок 6" descr="07-01.jpg"/>
          <p:cNvPicPr>
            <a:picLocks noChangeAspect="1"/>
          </p:cNvPicPr>
          <p:nvPr/>
        </p:nvPicPr>
        <p:blipFill>
          <a:blip r:embed="rId5" cstate="print"/>
          <a:stretch>
            <a:fillRect/>
          </a:stretch>
        </p:blipFill>
        <p:spPr>
          <a:xfrm>
            <a:off x="5004049" y="0"/>
            <a:ext cx="4139951" cy="3104963"/>
          </a:xfrm>
          <a:prstGeom prst="rect">
            <a:avLst/>
          </a:prstGeom>
        </p:spPr>
      </p:pic>
      <p:sp>
        <p:nvSpPr>
          <p:cNvPr id="8" name="Стрелка влево 7">
            <a:hlinkClick r:id="rId6" action="ppaction://hlinksldjump"/>
          </p:cNvPr>
          <p:cNvSpPr/>
          <p:nvPr/>
        </p:nvSpPr>
        <p:spPr>
          <a:xfrm>
            <a:off x="7884368" y="6093296"/>
            <a:ext cx="1008112" cy="5760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par>
                          <p:cTn id="18" fill="hold">
                            <p:stCondLst>
                              <p:cond delay="1500"/>
                            </p:stCondLst>
                            <p:childTnLst>
                              <p:par>
                                <p:cTn id="19" presetID="12" presetClass="entr" presetSubtype="4"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lide(fromBottom)">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263744425_sport_skydiving_1024x768.jpg"/>
          <p:cNvPicPr>
            <a:picLocks noGrp="1" noChangeAspect="1"/>
          </p:cNvPicPr>
          <p:nvPr>
            <p:ph idx="1"/>
          </p:nvPr>
        </p:nvPicPr>
        <p:blipFill>
          <a:blip r:embed="rId2" cstate="print"/>
          <a:stretch>
            <a:fillRect/>
          </a:stretch>
        </p:blipFill>
        <p:spPr>
          <a:xfrm>
            <a:off x="2405586" y="-171400"/>
            <a:ext cx="6738414" cy="3861048"/>
          </a:xfrm>
        </p:spPr>
      </p:pic>
      <p:pic>
        <p:nvPicPr>
          <p:cNvPr id="5" name="Рисунок 4" descr="128827933449.jpg"/>
          <p:cNvPicPr>
            <a:picLocks noChangeAspect="1"/>
          </p:cNvPicPr>
          <p:nvPr/>
        </p:nvPicPr>
        <p:blipFill>
          <a:blip r:embed="rId3" cstate="print"/>
          <a:stretch>
            <a:fillRect/>
          </a:stretch>
        </p:blipFill>
        <p:spPr>
          <a:xfrm>
            <a:off x="0" y="3162149"/>
            <a:ext cx="2952328" cy="3695851"/>
          </a:xfrm>
          <a:prstGeom prst="rect">
            <a:avLst/>
          </a:prstGeom>
        </p:spPr>
      </p:pic>
      <p:pic>
        <p:nvPicPr>
          <p:cNvPr id="6" name="Рисунок 5" descr="Deltaplan2jpg.jpg"/>
          <p:cNvPicPr>
            <a:picLocks noChangeAspect="1"/>
          </p:cNvPicPr>
          <p:nvPr/>
        </p:nvPicPr>
        <p:blipFill>
          <a:blip r:embed="rId4" cstate="print"/>
          <a:stretch>
            <a:fillRect/>
          </a:stretch>
        </p:blipFill>
        <p:spPr>
          <a:xfrm>
            <a:off x="3059832" y="3717032"/>
            <a:ext cx="5544616" cy="3971943"/>
          </a:xfrm>
          <a:prstGeom prst="rect">
            <a:avLst/>
          </a:prstGeom>
        </p:spPr>
      </p:pic>
      <p:pic>
        <p:nvPicPr>
          <p:cNvPr id="7" name="Рисунок 6" descr="cover_display_image.jpg"/>
          <p:cNvPicPr>
            <a:picLocks noChangeAspect="1"/>
          </p:cNvPicPr>
          <p:nvPr/>
        </p:nvPicPr>
        <p:blipFill>
          <a:blip r:embed="rId5" cstate="print"/>
          <a:stretch>
            <a:fillRect/>
          </a:stretch>
        </p:blipFill>
        <p:spPr>
          <a:xfrm>
            <a:off x="0" y="0"/>
            <a:ext cx="3059832" cy="3789040"/>
          </a:xfrm>
          <a:prstGeom prst="rect">
            <a:avLst/>
          </a:prstGeom>
        </p:spPr>
      </p:pic>
      <p:sp>
        <p:nvSpPr>
          <p:cNvPr id="8" name="Стрелка влево 7">
            <a:hlinkClick r:id="rId6" action="ppaction://hlinksldjump"/>
          </p:cNvPr>
          <p:cNvSpPr/>
          <p:nvPr/>
        </p:nvSpPr>
        <p:spPr>
          <a:xfrm>
            <a:off x="7884368" y="6093296"/>
            <a:ext cx="1008112" cy="5760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02206228.jpg"/>
          <p:cNvPicPr>
            <a:picLocks noGrp="1" noChangeAspect="1"/>
          </p:cNvPicPr>
          <p:nvPr>
            <p:ph idx="1"/>
          </p:nvPr>
        </p:nvPicPr>
        <p:blipFill>
          <a:blip r:embed="rId2" cstate="print"/>
          <a:stretch>
            <a:fillRect/>
          </a:stretch>
        </p:blipFill>
        <p:spPr>
          <a:xfrm>
            <a:off x="4067944" y="3429000"/>
            <a:ext cx="4819464" cy="3212976"/>
          </a:xfrm>
        </p:spPr>
      </p:pic>
      <p:pic>
        <p:nvPicPr>
          <p:cNvPr id="5" name="Рисунок 4" descr="img_VJ0oPB.jpg"/>
          <p:cNvPicPr>
            <a:picLocks noChangeAspect="1"/>
          </p:cNvPicPr>
          <p:nvPr/>
        </p:nvPicPr>
        <p:blipFill>
          <a:blip r:embed="rId3" cstate="print"/>
          <a:stretch>
            <a:fillRect/>
          </a:stretch>
        </p:blipFill>
        <p:spPr>
          <a:xfrm>
            <a:off x="4384204" y="188640"/>
            <a:ext cx="4759796" cy="3176082"/>
          </a:xfrm>
          <a:prstGeom prst="rect">
            <a:avLst/>
          </a:prstGeom>
        </p:spPr>
      </p:pic>
      <p:pic>
        <p:nvPicPr>
          <p:cNvPr id="6" name="Рисунок 5" descr="100JPNGOLD4087.jpg"/>
          <p:cNvPicPr>
            <a:picLocks noChangeAspect="1"/>
          </p:cNvPicPr>
          <p:nvPr/>
        </p:nvPicPr>
        <p:blipFill>
          <a:blip r:embed="rId4" cstate="print"/>
          <a:stretch>
            <a:fillRect/>
          </a:stretch>
        </p:blipFill>
        <p:spPr>
          <a:xfrm>
            <a:off x="0" y="0"/>
            <a:ext cx="4432058" cy="4712568"/>
          </a:xfrm>
          <a:prstGeom prst="rect">
            <a:avLst/>
          </a:prstGeom>
        </p:spPr>
      </p:pic>
      <p:pic>
        <p:nvPicPr>
          <p:cNvPr id="8" name="Рисунок 7" descr="u85_b7.jpg"/>
          <p:cNvPicPr>
            <a:picLocks noChangeAspect="1"/>
          </p:cNvPicPr>
          <p:nvPr/>
        </p:nvPicPr>
        <p:blipFill>
          <a:blip r:embed="rId5" cstate="print"/>
          <a:stretch>
            <a:fillRect/>
          </a:stretch>
        </p:blipFill>
        <p:spPr>
          <a:xfrm>
            <a:off x="0" y="4183380"/>
            <a:ext cx="3810000" cy="2674620"/>
          </a:xfrm>
          <a:prstGeom prst="rect">
            <a:avLst/>
          </a:prstGeom>
        </p:spPr>
      </p:pic>
      <p:sp>
        <p:nvSpPr>
          <p:cNvPr id="7" name="Стрелка влево 6">
            <a:hlinkClick r:id="rId6" action="ppaction://hlinksldjump"/>
          </p:cNvPr>
          <p:cNvSpPr/>
          <p:nvPr/>
        </p:nvSpPr>
        <p:spPr>
          <a:xfrm>
            <a:off x="7884368" y="6093296"/>
            <a:ext cx="1008112" cy="5760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
            <a:ext cx="9144000" cy="6924973"/>
          </a:xfrm>
          <a:prstGeom prst="rect">
            <a:avLst/>
          </a:prstGeom>
        </p:spPr>
        <p:txBody>
          <a:bodyPr wrap="square" numCol="2">
            <a:spAutoFit/>
          </a:bodyPr>
          <a:lstStyle/>
          <a:p>
            <a:pPr algn="ctr">
              <a:lnSpc>
                <a:spcPct val="200000"/>
              </a:lnSpc>
            </a:pPr>
            <a:r>
              <a:rPr lang="en-US" sz="2800" dirty="0" smtClean="0"/>
              <a:t>Sailing</a:t>
            </a:r>
          </a:p>
          <a:p>
            <a:pPr algn="ctr">
              <a:lnSpc>
                <a:spcPct val="200000"/>
              </a:lnSpc>
            </a:pPr>
            <a:r>
              <a:rPr lang="en-US" sz="2800" dirty="0" smtClean="0"/>
              <a:t>Downhill skiing</a:t>
            </a:r>
          </a:p>
          <a:p>
            <a:pPr algn="ctr">
              <a:lnSpc>
                <a:spcPct val="200000"/>
              </a:lnSpc>
            </a:pPr>
            <a:r>
              <a:rPr lang="en-US" sz="2800" dirty="0" smtClean="0"/>
              <a:t>Surfing</a:t>
            </a:r>
          </a:p>
          <a:p>
            <a:pPr algn="ctr">
              <a:lnSpc>
                <a:spcPct val="200000"/>
              </a:lnSpc>
            </a:pPr>
            <a:r>
              <a:rPr lang="en-US" sz="2800" dirty="0" smtClean="0"/>
              <a:t>Bobsledding</a:t>
            </a:r>
          </a:p>
          <a:p>
            <a:pPr algn="ctr">
              <a:lnSpc>
                <a:spcPct val="200000"/>
              </a:lnSpc>
            </a:pPr>
            <a:r>
              <a:rPr lang="en-US" sz="2800" dirty="0" smtClean="0"/>
              <a:t>Baseball</a:t>
            </a:r>
          </a:p>
          <a:p>
            <a:pPr algn="ctr">
              <a:lnSpc>
                <a:spcPct val="200000"/>
              </a:lnSpc>
            </a:pPr>
            <a:r>
              <a:rPr lang="en-US" sz="2800" dirty="0" smtClean="0"/>
              <a:t>Squash</a:t>
            </a:r>
          </a:p>
          <a:p>
            <a:pPr algn="ctr">
              <a:lnSpc>
                <a:spcPct val="200000"/>
              </a:lnSpc>
            </a:pPr>
            <a:r>
              <a:rPr lang="en-US" sz="2800" dirty="0" smtClean="0"/>
              <a:t>Diving</a:t>
            </a:r>
          </a:p>
          <a:p>
            <a:pPr algn="ctr">
              <a:lnSpc>
                <a:spcPct val="200000"/>
              </a:lnSpc>
            </a:pPr>
            <a:r>
              <a:rPr lang="en-US" sz="2800" dirty="0" smtClean="0"/>
              <a:t>Bowling</a:t>
            </a:r>
          </a:p>
          <a:p>
            <a:pPr algn="ctr">
              <a:lnSpc>
                <a:spcPct val="200000"/>
              </a:lnSpc>
            </a:pPr>
            <a:r>
              <a:rPr lang="en-US" sz="2800" dirty="0" smtClean="0"/>
              <a:t>Tennis</a:t>
            </a:r>
          </a:p>
          <a:p>
            <a:pPr algn="ctr">
              <a:lnSpc>
                <a:spcPct val="200000"/>
              </a:lnSpc>
            </a:pPr>
            <a:r>
              <a:rPr lang="en-US" sz="2800" dirty="0" smtClean="0"/>
              <a:t>Rowing</a:t>
            </a:r>
          </a:p>
          <a:p>
            <a:pPr algn="ctr">
              <a:lnSpc>
                <a:spcPct val="200000"/>
              </a:lnSpc>
            </a:pPr>
            <a:r>
              <a:rPr lang="en-US" sz="2800" dirty="0" smtClean="0"/>
              <a:t>Handball</a:t>
            </a:r>
          </a:p>
          <a:p>
            <a:pPr algn="ctr">
              <a:lnSpc>
                <a:spcPct val="200000"/>
              </a:lnSpc>
            </a:pPr>
            <a:r>
              <a:rPr lang="en-US" sz="2800" dirty="0" smtClean="0"/>
              <a:t>Horse-racing</a:t>
            </a:r>
          </a:p>
          <a:p>
            <a:pPr algn="ctr">
              <a:lnSpc>
                <a:spcPct val="200000"/>
              </a:lnSpc>
            </a:pPr>
            <a:r>
              <a:rPr lang="en-US" sz="2800" dirty="0" smtClean="0"/>
              <a:t>Wrestling</a:t>
            </a:r>
          </a:p>
          <a:p>
            <a:pPr algn="ctr">
              <a:lnSpc>
                <a:spcPct val="200000"/>
              </a:lnSpc>
            </a:pPr>
            <a:r>
              <a:rPr lang="en-US" sz="2800" dirty="0" smtClean="0"/>
              <a:t>Ice hockey</a:t>
            </a:r>
          </a:p>
          <a:p>
            <a:pPr algn="ctr">
              <a:lnSpc>
                <a:spcPct val="200000"/>
              </a:lnSpc>
            </a:pPr>
            <a:r>
              <a:rPr lang="en-US" sz="2800" dirty="0" smtClean="0"/>
              <a:t>Archery</a:t>
            </a:r>
          </a:p>
          <a:p>
            <a:pPr algn="ctr">
              <a:lnSpc>
                <a:spcPct val="200000"/>
              </a:lnSpc>
            </a:pPr>
            <a:r>
              <a:rPr lang="en-US" sz="2800" dirty="0" smtClean="0"/>
              <a:t>Volleyball </a:t>
            </a:r>
          </a:p>
        </p:txBody>
      </p:sp>
      <p:pic>
        <p:nvPicPr>
          <p:cNvPr id="1026" name="Picture 2" descr="C:\Users\ф\Desktop\презентация\172417_1.jpg"/>
          <p:cNvPicPr>
            <a:picLocks noChangeAspect="1" noChangeArrowheads="1"/>
          </p:cNvPicPr>
          <p:nvPr/>
        </p:nvPicPr>
        <p:blipFill>
          <a:blip r:embed="rId2" cstate="print"/>
          <a:srcRect/>
          <a:stretch>
            <a:fillRect/>
          </a:stretch>
        </p:blipFill>
        <p:spPr bwMode="auto">
          <a:xfrm>
            <a:off x="3635896" y="836712"/>
            <a:ext cx="1524000" cy="1279525"/>
          </a:xfrm>
          <a:prstGeom prst="rect">
            <a:avLst/>
          </a:prstGeom>
          <a:noFill/>
        </p:spPr>
      </p:pic>
      <p:pic>
        <p:nvPicPr>
          <p:cNvPr id="1027" name="Picture 3" descr="C:\Users\ф\Desktop\презентация\photo13.jpg"/>
          <p:cNvPicPr>
            <a:picLocks noChangeAspect="1" noChangeArrowheads="1"/>
          </p:cNvPicPr>
          <p:nvPr/>
        </p:nvPicPr>
        <p:blipFill>
          <a:blip r:embed="rId3" cstate="print"/>
          <a:srcRect/>
          <a:stretch>
            <a:fillRect/>
          </a:stretch>
        </p:blipFill>
        <p:spPr bwMode="auto">
          <a:xfrm>
            <a:off x="0" y="1628800"/>
            <a:ext cx="1619672" cy="1214754"/>
          </a:xfrm>
          <a:prstGeom prst="rect">
            <a:avLst/>
          </a:prstGeom>
          <a:noFill/>
        </p:spPr>
      </p:pic>
      <p:pic>
        <p:nvPicPr>
          <p:cNvPr id="1028" name="Picture 4" descr="C:\Users\ф\Desktop\презентация\tennis_1.jpg"/>
          <p:cNvPicPr>
            <a:picLocks noChangeAspect="1" noChangeArrowheads="1"/>
          </p:cNvPicPr>
          <p:nvPr/>
        </p:nvPicPr>
        <p:blipFill>
          <a:blip r:embed="rId4" cstate="print"/>
          <a:srcRect/>
          <a:stretch>
            <a:fillRect/>
          </a:stretch>
        </p:blipFill>
        <p:spPr bwMode="auto">
          <a:xfrm>
            <a:off x="5220072" y="0"/>
            <a:ext cx="1080120" cy="1158927"/>
          </a:xfrm>
          <a:prstGeom prst="rect">
            <a:avLst/>
          </a:prstGeom>
          <a:noFill/>
        </p:spPr>
      </p:pic>
      <p:pic>
        <p:nvPicPr>
          <p:cNvPr id="1029" name="Picture 5" descr="C:\Users\ф\Desktop\презентация\128827933449.jpg"/>
          <p:cNvPicPr>
            <a:picLocks noChangeAspect="1" noChangeArrowheads="1"/>
          </p:cNvPicPr>
          <p:nvPr/>
        </p:nvPicPr>
        <p:blipFill>
          <a:blip r:embed="rId5" cstate="print"/>
          <a:srcRect/>
          <a:stretch>
            <a:fillRect/>
          </a:stretch>
        </p:blipFill>
        <p:spPr bwMode="auto">
          <a:xfrm>
            <a:off x="7884368" y="2420888"/>
            <a:ext cx="1045418" cy="1187975"/>
          </a:xfrm>
          <a:prstGeom prst="rect">
            <a:avLst/>
          </a:prstGeom>
          <a:noFill/>
        </p:spPr>
      </p:pic>
      <p:pic>
        <p:nvPicPr>
          <p:cNvPr id="1030" name="Picture 6" descr="C:\Users\ф\Desktop\презентация\hotel-near-staples-center-top.jpg"/>
          <p:cNvPicPr>
            <a:picLocks noChangeAspect="1" noChangeArrowheads="1"/>
          </p:cNvPicPr>
          <p:nvPr/>
        </p:nvPicPr>
        <p:blipFill>
          <a:blip r:embed="rId6" cstate="print"/>
          <a:srcRect/>
          <a:stretch>
            <a:fillRect/>
          </a:stretch>
        </p:blipFill>
        <p:spPr bwMode="auto">
          <a:xfrm>
            <a:off x="-396552" y="3429000"/>
            <a:ext cx="1954932" cy="1122475"/>
          </a:xfrm>
          <a:prstGeom prst="rect">
            <a:avLst/>
          </a:prstGeom>
          <a:noFill/>
        </p:spPr>
      </p:pic>
      <p:pic>
        <p:nvPicPr>
          <p:cNvPr id="1031" name="Picture 7" descr="C:\Users\ф\Desktop\презентация\1727.jpg"/>
          <p:cNvPicPr>
            <a:picLocks noChangeAspect="1" noChangeArrowheads="1"/>
          </p:cNvPicPr>
          <p:nvPr/>
        </p:nvPicPr>
        <p:blipFill>
          <a:blip r:embed="rId7" cstate="print"/>
          <a:srcRect/>
          <a:stretch>
            <a:fillRect/>
          </a:stretch>
        </p:blipFill>
        <p:spPr bwMode="auto">
          <a:xfrm>
            <a:off x="539552" y="5157192"/>
            <a:ext cx="1187624" cy="1187624"/>
          </a:xfrm>
          <a:prstGeom prst="rect">
            <a:avLst/>
          </a:prstGeom>
          <a:noFill/>
        </p:spPr>
      </p:pic>
      <p:pic>
        <p:nvPicPr>
          <p:cNvPr id="1032" name="Picture 8" descr="C:\Users\ф\Desktop\презентация\07-01.jpg"/>
          <p:cNvPicPr>
            <a:picLocks noChangeAspect="1" noChangeArrowheads="1"/>
          </p:cNvPicPr>
          <p:nvPr/>
        </p:nvPicPr>
        <p:blipFill>
          <a:blip r:embed="rId8" cstate="print"/>
          <a:srcRect/>
          <a:stretch>
            <a:fillRect/>
          </a:stretch>
        </p:blipFill>
        <p:spPr bwMode="auto">
          <a:xfrm>
            <a:off x="7452320" y="836712"/>
            <a:ext cx="1472952" cy="1104714"/>
          </a:xfrm>
          <a:prstGeom prst="rect">
            <a:avLst/>
          </a:prstGeom>
          <a:noFill/>
        </p:spPr>
      </p:pic>
      <p:pic>
        <p:nvPicPr>
          <p:cNvPr id="1033" name="Picture 9" descr="C:\Users\ф\Desktop\презентация\295979.jpg"/>
          <p:cNvPicPr>
            <a:picLocks noChangeAspect="1" noChangeArrowheads="1"/>
          </p:cNvPicPr>
          <p:nvPr/>
        </p:nvPicPr>
        <p:blipFill>
          <a:blip r:embed="rId9" cstate="print"/>
          <a:srcRect/>
          <a:stretch>
            <a:fillRect/>
          </a:stretch>
        </p:blipFill>
        <p:spPr bwMode="auto">
          <a:xfrm>
            <a:off x="7740352" y="5737616"/>
            <a:ext cx="864096" cy="1120384"/>
          </a:xfrm>
          <a:prstGeom prst="rect">
            <a:avLst/>
          </a:prstGeom>
          <a:noFill/>
        </p:spPr>
      </p:pic>
      <p:pic>
        <p:nvPicPr>
          <p:cNvPr id="1034" name="Picture 10" descr="C:\Users\ф\Desktop\презентация\100JPNGOLD4087.jpg"/>
          <p:cNvPicPr>
            <a:picLocks noChangeAspect="1" noChangeArrowheads="1"/>
          </p:cNvPicPr>
          <p:nvPr/>
        </p:nvPicPr>
        <p:blipFill>
          <a:blip r:embed="rId10" cstate="print"/>
          <a:srcRect/>
          <a:stretch>
            <a:fillRect/>
          </a:stretch>
        </p:blipFill>
        <p:spPr bwMode="auto">
          <a:xfrm>
            <a:off x="4644008" y="3356992"/>
            <a:ext cx="1224136" cy="1301612"/>
          </a:xfrm>
          <a:prstGeom prst="rect">
            <a:avLst/>
          </a:prstGeom>
          <a:noFill/>
        </p:spPr>
      </p:pic>
      <p:pic>
        <p:nvPicPr>
          <p:cNvPr id="1035" name="Picture 11" descr="C:\Users\ф\Desktop\презентация\russian_wins_against_finland01.jpg"/>
          <p:cNvPicPr>
            <a:picLocks noChangeAspect="1" noChangeArrowheads="1"/>
          </p:cNvPicPr>
          <p:nvPr/>
        </p:nvPicPr>
        <p:blipFill>
          <a:blip r:embed="rId11" cstate="print"/>
          <a:srcRect/>
          <a:stretch>
            <a:fillRect/>
          </a:stretch>
        </p:blipFill>
        <p:spPr bwMode="auto">
          <a:xfrm>
            <a:off x="7668344" y="4293096"/>
            <a:ext cx="1705372" cy="1145442"/>
          </a:xfrm>
          <a:prstGeom prst="rect">
            <a:avLst/>
          </a:prstGeom>
          <a:noFill/>
        </p:spPr>
      </p:pic>
      <p:pic>
        <p:nvPicPr>
          <p:cNvPr id="1036" name="Picture 12"/>
          <p:cNvPicPr>
            <a:picLocks noChangeAspect="1" noChangeArrowheads="1"/>
          </p:cNvPicPr>
          <p:nvPr/>
        </p:nvPicPr>
        <p:blipFill>
          <a:blip r:embed="rId12" cstate="print"/>
          <a:srcRect/>
          <a:stretch>
            <a:fillRect/>
          </a:stretch>
        </p:blipFill>
        <p:spPr bwMode="auto">
          <a:xfrm>
            <a:off x="683568" y="0"/>
            <a:ext cx="1115169" cy="1119021"/>
          </a:xfrm>
          <a:prstGeom prst="rect">
            <a:avLst/>
          </a:prstGeom>
          <a:noFill/>
          <a:ln w="9525">
            <a:noFill/>
            <a:miter lim="800000"/>
            <a:headEnd/>
            <a:tailEnd/>
          </a:ln>
          <a:effectLst/>
        </p:spPr>
      </p:pic>
      <p:pic>
        <p:nvPicPr>
          <p:cNvPr id="2" name="Picture 2" descr="E:\sports for everybody\iCA3JF6H5.jpg"/>
          <p:cNvPicPr>
            <a:picLocks noChangeAspect="1" noChangeArrowheads="1"/>
          </p:cNvPicPr>
          <p:nvPr/>
        </p:nvPicPr>
        <p:blipFill>
          <a:blip r:embed="rId13" cstate="print"/>
          <a:srcRect/>
          <a:stretch>
            <a:fillRect/>
          </a:stretch>
        </p:blipFill>
        <p:spPr bwMode="auto">
          <a:xfrm>
            <a:off x="4716016" y="5013176"/>
            <a:ext cx="1428750" cy="1171575"/>
          </a:xfrm>
          <a:prstGeom prst="rect">
            <a:avLst/>
          </a:prstGeom>
          <a:noFill/>
        </p:spPr>
      </p:pic>
      <p:pic>
        <p:nvPicPr>
          <p:cNvPr id="3" name="Picture 3" descr="E:\sports for everybody\iCAV4H5W8.jpg"/>
          <p:cNvPicPr>
            <a:picLocks noChangeAspect="1" noChangeArrowheads="1"/>
          </p:cNvPicPr>
          <p:nvPr/>
        </p:nvPicPr>
        <p:blipFill>
          <a:blip r:embed="rId14" cstate="print"/>
          <a:srcRect/>
          <a:stretch>
            <a:fillRect/>
          </a:stretch>
        </p:blipFill>
        <p:spPr bwMode="auto">
          <a:xfrm>
            <a:off x="4644008" y="1844824"/>
            <a:ext cx="1428750" cy="1009650"/>
          </a:xfrm>
          <a:prstGeom prst="rect">
            <a:avLst/>
          </a:prstGeom>
          <a:noFill/>
        </p:spPr>
      </p:pic>
      <p:pic>
        <p:nvPicPr>
          <p:cNvPr id="5" name="Picture 4" descr="E:\sports for everybody\iCAVEEW0Y.jpg"/>
          <p:cNvPicPr>
            <a:picLocks noChangeAspect="1" noChangeArrowheads="1"/>
          </p:cNvPicPr>
          <p:nvPr/>
        </p:nvPicPr>
        <p:blipFill>
          <a:blip r:embed="rId15" cstate="print"/>
          <a:srcRect/>
          <a:stretch>
            <a:fillRect/>
          </a:stretch>
        </p:blipFill>
        <p:spPr bwMode="auto">
          <a:xfrm>
            <a:off x="2987824" y="4221088"/>
            <a:ext cx="1428750" cy="1076325"/>
          </a:xfrm>
          <a:prstGeom prst="rect">
            <a:avLst/>
          </a:prstGeom>
          <a:noFill/>
        </p:spPr>
      </p:pic>
      <p:pic>
        <p:nvPicPr>
          <p:cNvPr id="6" name="Picture 5" descr="E:\sports for everybody\tomorrow-711106.jpg"/>
          <p:cNvPicPr>
            <a:picLocks noChangeAspect="1" noChangeArrowheads="1"/>
          </p:cNvPicPr>
          <p:nvPr/>
        </p:nvPicPr>
        <p:blipFill>
          <a:blip r:embed="rId16" cstate="print"/>
          <a:srcRect/>
          <a:stretch>
            <a:fillRect/>
          </a:stretch>
        </p:blipFill>
        <p:spPr bwMode="auto">
          <a:xfrm>
            <a:off x="3347864" y="2564904"/>
            <a:ext cx="1095601" cy="1224136"/>
          </a:xfrm>
          <a:prstGeom prst="rect">
            <a:avLst/>
          </a:prstGeom>
          <a:noFill/>
        </p:spPr>
      </p:pic>
      <p:pic>
        <p:nvPicPr>
          <p:cNvPr id="7" name="Picture 6" descr="E:\sports for everybody\iCA1423KC.jpg"/>
          <p:cNvPicPr>
            <a:picLocks noChangeAspect="1" noChangeArrowheads="1"/>
          </p:cNvPicPr>
          <p:nvPr/>
        </p:nvPicPr>
        <p:blipFill>
          <a:blip r:embed="rId17" cstate="print"/>
          <a:srcRect/>
          <a:stretch>
            <a:fillRect/>
          </a:stretch>
        </p:blipFill>
        <p:spPr bwMode="auto">
          <a:xfrm>
            <a:off x="3059832" y="5772150"/>
            <a:ext cx="1428750" cy="108585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7467600" cy="1143000"/>
          </a:xfrm>
        </p:spPr>
        <p:txBody>
          <a:bodyPr>
            <a:noAutofit/>
          </a:bodyPr>
          <a:lstStyle/>
          <a:p>
            <a:pPr algn="ctr"/>
            <a:r>
              <a:rPr lang="en-US" sz="3200" dirty="0" smtClean="0">
                <a:solidFill>
                  <a:srgbClr val="FFFF00"/>
                </a:solidFill>
              </a:rPr>
              <a:t>Group these activities into indoor and outdoor sports</a:t>
            </a:r>
            <a:endParaRPr lang="ru-RU" sz="3200" dirty="0">
              <a:solidFill>
                <a:srgbClr val="FFFF00"/>
              </a:solidFill>
            </a:endParaRPr>
          </a:p>
        </p:txBody>
      </p:sp>
      <p:sp>
        <p:nvSpPr>
          <p:cNvPr id="4" name="TextBox 3"/>
          <p:cNvSpPr txBox="1"/>
          <p:nvPr/>
        </p:nvSpPr>
        <p:spPr>
          <a:xfrm>
            <a:off x="2267744" y="980728"/>
            <a:ext cx="4320480" cy="6278642"/>
          </a:xfrm>
          <a:prstGeom prst="rect">
            <a:avLst/>
          </a:prstGeom>
          <a:noFill/>
        </p:spPr>
        <p:txBody>
          <a:bodyPr wrap="square" rtlCol="0">
            <a:spAutoFit/>
          </a:bodyPr>
          <a:lstStyle/>
          <a:p>
            <a:pPr algn="ctr"/>
            <a:r>
              <a:rPr lang="en-US" sz="2400" dirty="0" smtClean="0"/>
              <a:t>Sailing</a:t>
            </a:r>
          </a:p>
          <a:p>
            <a:pPr algn="ctr"/>
            <a:r>
              <a:rPr lang="en-US" sz="2400" dirty="0" smtClean="0"/>
              <a:t>Downhill skiing</a:t>
            </a:r>
          </a:p>
          <a:p>
            <a:pPr algn="ctr"/>
            <a:r>
              <a:rPr lang="en-US" sz="2400" dirty="0" smtClean="0"/>
              <a:t>Surfing</a:t>
            </a:r>
          </a:p>
          <a:p>
            <a:pPr algn="ctr"/>
            <a:r>
              <a:rPr lang="en-US" sz="2400" dirty="0" smtClean="0"/>
              <a:t>Bobsledding</a:t>
            </a:r>
          </a:p>
          <a:p>
            <a:pPr algn="ctr"/>
            <a:r>
              <a:rPr lang="en-US" sz="2400" dirty="0" smtClean="0"/>
              <a:t>Baseball</a:t>
            </a:r>
          </a:p>
          <a:p>
            <a:pPr algn="ctr"/>
            <a:r>
              <a:rPr lang="en-US" sz="2400" dirty="0" smtClean="0"/>
              <a:t>Squash</a:t>
            </a:r>
          </a:p>
          <a:p>
            <a:pPr algn="ctr"/>
            <a:r>
              <a:rPr lang="en-US" sz="2400" dirty="0" smtClean="0"/>
              <a:t>Diving</a:t>
            </a:r>
          </a:p>
          <a:p>
            <a:pPr algn="ctr"/>
            <a:r>
              <a:rPr lang="en-US" sz="2400" dirty="0" smtClean="0"/>
              <a:t>Bowling</a:t>
            </a:r>
          </a:p>
          <a:p>
            <a:pPr algn="ctr"/>
            <a:r>
              <a:rPr lang="en-US" sz="2400" dirty="0" smtClean="0"/>
              <a:t>Tennis</a:t>
            </a:r>
          </a:p>
          <a:p>
            <a:pPr algn="ctr"/>
            <a:r>
              <a:rPr lang="en-US" sz="2400" dirty="0" smtClean="0"/>
              <a:t>Rowing</a:t>
            </a:r>
          </a:p>
          <a:p>
            <a:pPr algn="ctr"/>
            <a:r>
              <a:rPr lang="en-US" sz="2400" dirty="0" smtClean="0"/>
              <a:t>Handball</a:t>
            </a:r>
          </a:p>
          <a:p>
            <a:pPr algn="ctr"/>
            <a:r>
              <a:rPr lang="en-US" sz="2400" dirty="0" smtClean="0"/>
              <a:t>Horse-racing</a:t>
            </a:r>
          </a:p>
          <a:p>
            <a:pPr algn="ctr"/>
            <a:r>
              <a:rPr lang="en-US" sz="2400" dirty="0" smtClean="0"/>
              <a:t>Wrestling</a:t>
            </a:r>
          </a:p>
          <a:p>
            <a:pPr algn="ctr"/>
            <a:r>
              <a:rPr lang="en-US" sz="2400" dirty="0" smtClean="0"/>
              <a:t>Ice hockey</a:t>
            </a:r>
          </a:p>
          <a:p>
            <a:pPr algn="ctr"/>
            <a:r>
              <a:rPr lang="en-US" sz="2400" dirty="0" smtClean="0"/>
              <a:t>Archery</a:t>
            </a:r>
          </a:p>
          <a:p>
            <a:pPr algn="ctr"/>
            <a:r>
              <a:rPr lang="en-US" sz="2400" dirty="0" smtClean="0"/>
              <a:t>Volleyball </a:t>
            </a:r>
          </a:p>
          <a:p>
            <a:endParaRPr lang="ru-RU" dirty="0"/>
          </a:p>
        </p:txBody>
      </p:sp>
      <p:sp>
        <p:nvSpPr>
          <p:cNvPr id="6" name="Овал 5"/>
          <p:cNvSpPr/>
          <p:nvPr/>
        </p:nvSpPr>
        <p:spPr>
          <a:xfrm>
            <a:off x="467544" y="2924944"/>
            <a:ext cx="2088232" cy="2088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683568" y="3356992"/>
            <a:ext cx="1584176" cy="1077218"/>
          </a:xfrm>
          <a:prstGeom prst="rect">
            <a:avLst/>
          </a:prstGeom>
          <a:noFill/>
        </p:spPr>
        <p:txBody>
          <a:bodyPr wrap="square" rtlCol="0">
            <a:spAutoFit/>
          </a:bodyPr>
          <a:lstStyle/>
          <a:p>
            <a:pPr algn="ctr"/>
            <a:r>
              <a:rPr lang="en-US" sz="3200" dirty="0" smtClean="0"/>
              <a:t>Indoor </a:t>
            </a:r>
          </a:p>
          <a:p>
            <a:pPr algn="ctr"/>
            <a:r>
              <a:rPr lang="en-US" sz="3200" dirty="0" smtClean="0"/>
              <a:t>sports</a:t>
            </a:r>
            <a:endParaRPr lang="ru-RU" sz="3200" dirty="0"/>
          </a:p>
        </p:txBody>
      </p:sp>
      <p:sp>
        <p:nvSpPr>
          <p:cNvPr id="8" name="Овал 7"/>
          <p:cNvSpPr/>
          <p:nvPr/>
        </p:nvSpPr>
        <p:spPr>
          <a:xfrm>
            <a:off x="6156176" y="2492896"/>
            <a:ext cx="2088232" cy="2088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6372200" y="2996952"/>
            <a:ext cx="1728192" cy="1077218"/>
          </a:xfrm>
          <a:prstGeom prst="rect">
            <a:avLst/>
          </a:prstGeom>
          <a:noFill/>
        </p:spPr>
        <p:txBody>
          <a:bodyPr wrap="square" rtlCol="0">
            <a:spAutoFit/>
          </a:bodyPr>
          <a:lstStyle/>
          <a:p>
            <a:pPr algn="ctr"/>
            <a:r>
              <a:rPr lang="en-US" sz="3200" dirty="0" smtClean="0"/>
              <a:t>Outdoor </a:t>
            </a:r>
          </a:p>
          <a:p>
            <a:pPr algn="ctr"/>
            <a:r>
              <a:rPr lang="en-US" sz="3200" dirty="0" smtClean="0"/>
              <a:t>sports</a:t>
            </a:r>
            <a:endParaRPr lang="ru-RU" sz="3200" dirty="0"/>
          </a:p>
        </p:txBody>
      </p:sp>
      <p:cxnSp>
        <p:nvCxnSpPr>
          <p:cNvPr id="11" name="Прямая соединительная линия 10"/>
          <p:cNvCxnSpPr>
            <a:endCxn id="6" idx="5"/>
          </p:cNvCxnSpPr>
          <p:nvPr/>
        </p:nvCxnSpPr>
        <p:spPr>
          <a:xfrm rot="10800000">
            <a:off x="2249962" y="4707362"/>
            <a:ext cx="1457943" cy="953886"/>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Прямая соединительная линия 13"/>
          <p:cNvCxnSpPr/>
          <p:nvPr/>
        </p:nvCxnSpPr>
        <p:spPr>
          <a:xfrm>
            <a:off x="5076056" y="2708920"/>
            <a:ext cx="1224136" cy="792088"/>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0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20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000"/>
                                        <p:tgtEl>
                                          <p:spTgt spid="7"/>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7" grpId="0"/>
      <p:bldP spid="8"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4" name="Содержимое 3"/>
          <p:cNvSpPr>
            <a:spLocks noGrp="1"/>
          </p:cNvSpPr>
          <p:nvPr>
            <p:ph idx="1"/>
          </p:nvPr>
        </p:nvSpPr>
        <p:spPr>
          <a:xfrm>
            <a:off x="2987824" y="404664"/>
            <a:ext cx="2808312" cy="26642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Indoor </a:t>
            </a:r>
          </a:p>
          <a:p>
            <a:r>
              <a:rPr lang="en-US" dirty="0" smtClean="0"/>
              <a:t>sports</a:t>
            </a:r>
            <a:endParaRPr lang="ru-RU" dirty="0"/>
          </a:p>
        </p:txBody>
      </p:sp>
      <p:cxnSp>
        <p:nvCxnSpPr>
          <p:cNvPr id="25" name="Прямая со стрелкой 24"/>
          <p:cNvCxnSpPr>
            <a:stCxn id="4" idx="4"/>
          </p:cNvCxnSpPr>
          <p:nvPr/>
        </p:nvCxnSpPr>
        <p:spPr>
          <a:xfrm rot="16200000" flipH="1">
            <a:off x="4049942" y="3410998"/>
            <a:ext cx="720080" cy="3600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347864" y="3861048"/>
            <a:ext cx="2232248" cy="2677656"/>
          </a:xfrm>
          <a:prstGeom prst="rect">
            <a:avLst/>
          </a:prstGeom>
          <a:noFill/>
        </p:spPr>
        <p:txBody>
          <a:bodyPr wrap="square" rtlCol="0">
            <a:spAutoFit/>
          </a:bodyPr>
          <a:lstStyle/>
          <a:p>
            <a:pPr algn="ctr"/>
            <a:r>
              <a:rPr lang="en-US" sz="2800" dirty="0" smtClean="0">
                <a:ln>
                  <a:solidFill>
                    <a:schemeClr val="tx1"/>
                  </a:solidFill>
                </a:ln>
                <a:effectLst>
                  <a:glow rad="63500">
                    <a:schemeClr val="accent5">
                      <a:satMod val="175000"/>
                      <a:alpha val="40000"/>
                    </a:schemeClr>
                  </a:glow>
                </a:effectLst>
              </a:rPr>
              <a:t>Bowling</a:t>
            </a:r>
          </a:p>
          <a:p>
            <a:pPr algn="ctr"/>
            <a:r>
              <a:rPr lang="en-US" sz="2800" dirty="0" smtClean="0">
                <a:ln>
                  <a:solidFill>
                    <a:schemeClr val="tx1"/>
                  </a:solidFill>
                </a:ln>
                <a:effectLst>
                  <a:glow rad="63500">
                    <a:schemeClr val="accent5">
                      <a:satMod val="175000"/>
                      <a:alpha val="40000"/>
                    </a:schemeClr>
                  </a:glow>
                </a:effectLst>
              </a:rPr>
              <a:t>Tennis</a:t>
            </a:r>
          </a:p>
          <a:p>
            <a:pPr algn="ctr"/>
            <a:r>
              <a:rPr lang="en-US" sz="2800" dirty="0" smtClean="0">
                <a:ln>
                  <a:solidFill>
                    <a:schemeClr val="tx1"/>
                  </a:solidFill>
                </a:ln>
                <a:effectLst>
                  <a:glow rad="63500">
                    <a:schemeClr val="accent5">
                      <a:satMod val="175000"/>
                      <a:alpha val="40000"/>
                    </a:schemeClr>
                  </a:glow>
                </a:effectLst>
              </a:rPr>
              <a:t>Handball</a:t>
            </a:r>
          </a:p>
          <a:p>
            <a:pPr algn="ctr"/>
            <a:r>
              <a:rPr lang="en-US" sz="2800" dirty="0" smtClean="0">
                <a:ln>
                  <a:solidFill>
                    <a:schemeClr val="tx1"/>
                  </a:solidFill>
                </a:ln>
                <a:effectLst>
                  <a:glow rad="63500">
                    <a:schemeClr val="accent5">
                      <a:satMod val="175000"/>
                      <a:alpha val="40000"/>
                    </a:schemeClr>
                  </a:glow>
                </a:effectLst>
              </a:rPr>
              <a:t>Ice Hockey</a:t>
            </a:r>
          </a:p>
          <a:p>
            <a:pPr algn="ctr"/>
            <a:r>
              <a:rPr lang="en-US" sz="2800" dirty="0" smtClean="0">
                <a:ln>
                  <a:solidFill>
                    <a:schemeClr val="tx1"/>
                  </a:solidFill>
                </a:ln>
                <a:effectLst>
                  <a:glow rad="63500">
                    <a:schemeClr val="accent5">
                      <a:satMod val="175000"/>
                      <a:alpha val="40000"/>
                    </a:schemeClr>
                  </a:glow>
                </a:effectLst>
              </a:rPr>
              <a:t>Volleyball</a:t>
            </a:r>
          </a:p>
          <a:p>
            <a:pPr algn="ctr"/>
            <a:r>
              <a:rPr lang="en-US" sz="2800" dirty="0" smtClean="0">
                <a:ln>
                  <a:solidFill>
                    <a:schemeClr val="tx1"/>
                  </a:solidFill>
                </a:ln>
                <a:effectLst>
                  <a:glow rad="63500">
                    <a:schemeClr val="accent5">
                      <a:satMod val="175000"/>
                      <a:alpha val="40000"/>
                    </a:schemeClr>
                  </a:glow>
                </a:effectLst>
              </a:rPr>
              <a:t>Squash</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Содержимое 3"/>
          <p:cNvSpPr>
            <a:spLocks noGrp="1"/>
          </p:cNvSpPr>
          <p:nvPr>
            <p:ph idx="1"/>
          </p:nvPr>
        </p:nvSpPr>
        <p:spPr>
          <a:xfrm>
            <a:off x="0" y="1196752"/>
            <a:ext cx="3240360" cy="31249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Outdoor</a:t>
            </a:r>
          </a:p>
          <a:p>
            <a:r>
              <a:rPr lang="en-US" dirty="0" smtClean="0"/>
              <a:t>sports</a:t>
            </a:r>
            <a:endParaRPr lang="ru-RU" dirty="0"/>
          </a:p>
        </p:txBody>
      </p:sp>
      <p:sp>
        <p:nvSpPr>
          <p:cNvPr id="11" name="TextBox 10"/>
          <p:cNvSpPr txBox="1"/>
          <p:nvPr/>
        </p:nvSpPr>
        <p:spPr>
          <a:xfrm>
            <a:off x="4355976" y="692696"/>
            <a:ext cx="2592288" cy="5293757"/>
          </a:xfrm>
          <a:prstGeom prst="rect">
            <a:avLst/>
          </a:prstGeom>
          <a:noFill/>
        </p:spPr>
        <p:txBody>
          <a:bodyPr wrap="square" rtlCol="0">
            <a:spAutoFit/>
          </a:bodyPr>
          <a:lstStyle/>
          <a:p>
            <a:pPr algn="ctr"/>
            <a:r>
              <a:rPr lang="en-US" sz="3200" dirty="0" smtClean="0">
                <a:ln>
                  <a:solidFill>
                    <a:schemeClr val="bg1"/>
                  </a:solidFill>
                </a:ln>
                <a:effectLst>
                  <a:glow rad="63500">
                    <a:schemeClr val="accent1">
                      <a:satMod val="175000"/>
                      <a:alpha val="40000"/>
                    </a:schemeClr>
                  </a:glow>
                </a:effectLst>
              </a:rPr>
              <a:t>Sailing</a:t>
            </a:r>
          </a:p>
          <a:p>
            <a:pPr algn="ctr"/>
            <a:r>
              <a:rPr lang="en-US" sz="3200" dirty="0" smtClean="0">
                <a:ln>
                  <a:solidFill>
                    <a:schemeClr val="bg1"/>
                  </a:solidFill>
                </a:ln>
                <a:effectLst>
                  <a:glow rad="63500">
                    <a:schemeClr val="accent1">
                      <a:satMod val="175000"/>
                      <a:alpha val="40000"/>
                    </a:schemeClr>
                  </a:glow>
                </a:effectLst>
              </a:rPr>
              <a:t>Downhill skiing</a:t>
            </a:r>
          </a:p>
          <a:p>
            <a:pPr algn="ctr"/>
            <a:r>
              <a:rPr lang="en-US" sz="3200" dirty="0" smtClean="0">
                <a:ln>
                  <a:solidFill>
                    <a:schemeClr val="bg1"/>
                  </a:solidFill>
                </a:ln>
                <a:effectLst>
                  <a:glow rad="63500">
                    <a:schemeClr val="accent1">
                      <a:satMod val="175000"/>
                      <a:alpha val="40000"/>
                    </a:schemeClr>
                  </a:glow>
                </a:effectLst>
              </a:rPr>
              <a:t>Surfing</a:t>
            </a:r>
          </a:p>
          <a:p>
            <a:pPr algn="ctr"/>
            <a:r>
              <a:rPr lang="en-US" sz="3200" dirty="0" smtClean="0">
                <a:ln>
                  <a:solidFill>
                    <a:schemeClr val="bg1"/>
                  </a:solidFill>
                </a:ln>
                <a:effectLst>
                  <a:glow rad="63500">
                    <a:schemeClr val="accent1">
                      <a:satMod val="175000"/>
                      <a:alpha val="40000"/>
                    </a:schemeClr>
                  </a:glow>
                </a:effectLst>
              </a:rPr>
              <a:t>Bobsledding</a:t>
            </a:r>
          </a:p>
          <a:p>
            <a:pPr algn="ctr"/>
            <a:r>
              <a:rPr lang="en-US" sz="3200" dirty="0" smtClean="0">
                <a:ln>
                  <a:solidFill>
                    <a:schemeClr val="bg1"/>
                  </a:solidFill>
                </a:ln>
                <a:effectLst>
                  <a:glow rad="63500">
                    <a:schemeClr val="accent1">
                      <a:satMod val="175000"/>
                      <a:alpha val="40000"/>
                    </a:schemeClr>
                  </a:glow>
                </a:effectLst>
              </a:rPr>
              <a:t>Baseball</a:t>
            </a:r>
          </a:p>
          <a:p>
            <a:pPr algn="ctr"/>
            <a:r>
              <a:rPr lang="en-US" sz="3200" dirty="0" smtClean="0">
                <a:ln>
                  <a:solidFill>
                    <a:schemeClr val="bg1"/>
                  </a:solidFill>
                </a:ln>
                <a:effectLst>
                  <a:glow rad="63500">
                    <a:schemeClr val="accent1">
                      <a:satMod val="175000"/>
                      <a:alpha val="40000"/>
                    </a:schemeClr>
                  </a:glow>
                </a:effectLst>
              </a:rPr>
              <a:t>Diving</a:t>
            </a:r>
          </a:p>
          <a:p>
            <a:pPr algn="ctr"/>
            <a:r>
              <a:rPr lang="en-US" sz="3200" dirty="0" smtClean="0">
                <a:ln>
                  <a:solidFill>
                    <a:schemeClr val="bg1"/>
                  </a:solidFill>
                </a:ln>
                <a:effectLst>
                  <a:glow rad="63500">
                    <a:schemeClr val="accent1">
                      <a:satMod val="175000"/>
                      <a:alpha val="40000"/>
                    </a:schemeClr>
                  </a:glow>
                </a:effectLst>
              </a:rPr>
              <a:t>Rowing</a:t>
            </a:r>
          </a:p>
          <a:p>
            <a:pPr algn="ctr"/>
            <a:r>
              <a:rPr lang="en-US" sz="3200" dirty="0" smtClean="0">
                <a:ln>
                  <a:solidFill>
                    <a:schemeClr val="bg1"/>
                  </a:solidFill>
                </a:ln>
                <a:effectLst>
                  <a:glow rad="63500">
                    <a:schemeClr val="accent1">
                      <a:satMod val="175000"/>
                      <a:alpha val="40000"/>
                    </a:schemeClr>
                  </a:glow>
                </a:effectLst>
              </a:rPr>
              <a:t>Horse-racing</a:t>
            </a:r>
          </a:p>
          <a:p>
            <a:pPr algn="ctr"/>
            <a:r>
              <a:rPr lang="en-US" sz="3200" dirty="0" smtClean="0">
                <a:ln>
                  <a:solidFill>
                    <a:schemeClr val="bg1"/>
                  </a:solidFill>
                </a:ln>
                <a:effectLst>
                  <a:glow rad="63500">
                    <a:schemeClr val="accent1">
                      <a:satMod val="175000"/>
                      <a:alpha val="40000"/>
                    </a:schemeClr>
                  </a:glow>
                </a:effectLst>
              </a:rPr>
              <a:t>Archery</a:t>
            </a:r>
          </a:p>
          <a:p>
            <a:endParaRPr lang="ru-RU" dirty="0"/>
          </a:p>
        </p:txBody>
      </p:sp>
      <p:cxnSp>
        <p:nvCxnSpPr>
          <p:cNvPr id="15" name="Прямая со стрелкой 14"/>
          <p:cNvCxnSpPr>
            <a:stCxn id="4" idx="6"/>
          </p:cNvCxnSpPr>
          <p:nvPr/>
        </p:nvCxnSpPr>
        <p:spPr>
          <a:xfrm>
            <a:off x="3240360" y="2759224"/>
            <a:ext cx="1115616" cy="2170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619672" y="404664"/>
            <a:ext cx="3168352" cy="369332"/>
          </a:xfrm>
          <a:prstGeom prst="rect">
            <a:avLst/>
          </a:prstGeom>
          <a:noFill/>
        </p:spPr>
        <p:txBody>
          <a:bodyPr wrap="square" rtlCol="0">
            <a:spAutoFit/>
          </a:bodyPr>
          <a:lstStyle/>
          <a:p>
            <a:r>
              <a:rPr lang="en-US" dirty="0" smtClean="0"/>
              <a:t>1</a:t>
            </a:r>
            <a:r>
              <a:rPr lang="ru-RU" dirty="0" smtClean="0"/>
              <a:t>. </a:t>
            </a:r>
            <a:r>
              <a:rPr lang="en-US" dirty="0" smtClean="0"/>
              <a:t>Roller-skating</a:t>
            </a:r>
            <a:endParaRPr lang="ru-RU" dirty="0"/>
          </a:p>
        </p:txBody>
      </p:sp>
      <p:sp>
        <p:nvSpPr>
          <p:cNvPr id="18" name="TextBox 17"/>
          <p:cNvSpPr txBox="1"/>
          <p:nvPr/>
        </p:nvSpPr>
        <p:spPr>
          <a:xfrm>
            <a:off x="1259632" y="692696"/>
            <a:ext cx="1944216" cy="369332"/>
          </a:xfrm>
          <a:prstGeom prst="rect">
            <a:avLst/>
          </a:prstGeom>
          <a:noFill/>
        </p:spPr>
        <p:txBody>
          <a:bodyPr wrap="square" rtlCol="0">
            <a:spAutoFit/>
          </a:bodyPr>
          <a:lstStyle/>
          <a:p>
            <a:r>
              <a:rPr lang="ru-RU" dirty="0" smtClean="0"/>
              <a:t>2. </a:t>
            </a:r>
            <a:r>
              <a:rPr lang="en-US" dirty="0" smtClean="0"/>
              <a:t>Skiing </a:t>
            </a:r>
            <a:endParaRPr lang="ru-RU" dirty="0"/>
          </a:p>
        </p:txBody>
      </p:sp>
      <p:sp>
        <p:nvSpPr>
          <p:cNvPr id="19" name="TextBox 18"/>
          <p:cNvSpPr txBox="1"/>
          <p:nvPr/>
        </p:nvSpPr>
        <p:spPr>
          <a:xfrm>
            <a:off x="1043608" y="1052736"/>
            <a:ext cx="2088232" cy="369332"/>
          </a:xfrm>
          <a:prstGeom prst="rect">
            <a:avLst/>
          </a:prstGeom>
          <a:noFill/>
        </p:spPr>
        <p:txBody>
          <a:bodyPr wrap="square" rtlCol="0">
            <a:spAutoFit/>
          </a:bodyPr>
          <a:lstStyle/>
          <a:p>
            <a:r>
              <a:rPr lang="ru-RU" dirty="0" smtClean="0"/>
              <a:t>3. </a:t>
            </a:r>
            <a:r>
              <a:rPr lang="en-US" dirty="0" smtClean="0"/>
              <a:t>Swimming </a:t>
            </a:r>
            <a:endParaRPr lang="ru-RU" dirty="0"/>
          </a:p>
        </p:txBody>
      </p:sp>
      <p:sp>
        <p:nvSpPr>
          <p:cNvPr id="20" name="TextBox 19"/>
          <p:cNvSpPr txBox="1"/>
          <p:nvPr/>
        </p:nvSpPr>
        <p:spPr>
          <a:xfrm>
            <a:off x="755576" y="1556792"/>
            <a:ext cx="2160240" cy="369332"/>
          </a:xfrm>
          <a:prstGeom prst="rect">
            <a:avLst/>
          </a:prstGeom>
          <a:noFill/>
        </p:spPr>
        <p:txBody>
          <a:bodyPr wrap="square" rtlCol="0">
            <a:spAutoFit/>
          </a:bodyPr>
          <a:lstStyle/>
          <a:p>
            <a:r>
              <a:rPr lang="ru-RU" dirty="0" smtClean="0"/>
              <a:t>4. </a:t>
            </a:r>
            <a:r>
              <a:rPr lang="en-US" dirty="0" smtClean="0"/>
              <a:t>Hiking </a:t>
            </a:r>
            <a:endParaRPr lang="ru-RU" dirty="0"/>
          </a:p>
        </p:txBody>
      </p:sp>
      <p:sp>
        <p:nvSpPr>
          <p:cNvPr id="21" name="TextBox 20"/>
          <p:cNvSpPr txBox="1"/>
          <p:nvPr/>
        </p:nvSpPr>
        <p:spPr>
          <a:xfrm>
            <a:off x="395536" y="2060848"/>
            <a:ext cx="2160240" cy="369332"/>
          </a:xfrm>
          <a:prstGeom prst="rect">
            <a:avLst/>
          </a:prstGeom>
          <a:noFill/>
        </p:spPr>
        <p:txBody>
          <a:bodyPr wrap="square" rtlCol="0">
            <a:spAutoFit/>
          </a:bodyPr>
          <a:lstStyle/>
          <a:p>
            <a:r>
              <a:rPr lang="ru-RU" dirty="0" smtClean="0"/>
              <a:t>5. </a:t>
            </a:r>
            <a:r>
              <a:rPr lang="en-US" dirty="0" smtClean="0"/>
              <a:t>Cycling </a:t>
            </a:r>
            <a:endParaRPr lang="ru-RU" dirty="0"/>
          </a:p>
        </p:txBody>
      </p:sp>
      <p:sp>
        <p:nvSpPr>
          <p:cNvPr id="22" name="TextBox 21"/>
          <p:cNvSpPr txBox="1"/>
          <p:nvPr/>
        </p:nvSpPr>
        <p:spPr>
          <a:xfrm>
            <a:off x="0" y="2564904"/>
            <a:ext cx="2304256" cy="369332"/>
          </a:xfrm>
          <a:prstGeom prst="rect">
            <a:avLst/>
          </a:prstGeom>
          <a:noFill/>
        </p:spPr>
        <p:txBody>
          <a:bodyPr wrap="square" rtlCol="0">
            <a:spAutoFit/>
          </a:bodyPr>
          <a:lstStyle/>
          <a:p>
            <a:r>
              <a:rPr lang="ru-RU" dirty="0" smtClean="0"/>
              <a:t>6. </a:t>
            </a:r>
            <a:r>
              <a:rPr lang="en-US" dirty="0" smtClean="0"/>
              <a:t>Skating </a:t>
            </a:r>
            <a:endParaRPr lang="ru-RU" dirty="0"/>
          </a:p>
        </p:txBody>
      </p:sp>
      <p:sp>
        <p:nvSpPr>
          <p:cNvPr id="23" name="TextBox 22"/>
          <p:cNvSpPr txBox="1"/>
          <p:nvPr/>
        </p:nvSpPr>
        <p:spPr>
          <a:xfrm>
            <a:off x="0" y="3068960"/>
            <a:ext cx="1944216" cy="369332"/>
          </a:xfrm>
          <a:prstGeom prst="rect">
            <a:avLst/>
          </a:prstGeom>
          <a:noFill/>
        </p:spPr>
        <p:txBody>
          <a:bodyPr wrap="square" rtlCol="0">
            <a:spAutoFit/>
          </a:bodyPr>
          <a:lstStyle/>
          <a:p>
            <a:r>
              <a:rPr lang="ru-RU" dirty="0" smtClean="0"/>
              <a:t>7. </a:t>
            </a:r>
            <a:r>
              <a:rPr lang="en-US" dirty="0" smtClean="0"/>
              <a:t>Tournament </a:t>
            </a:r>
            <a:endParaRPr lang="ru-RU" dirty="0"/>
          </a:p>
        </p:txBody>
      </p:sp>
      <p:sp>
        <p:nvSpPr>
          <p:cNvPr id="25" name="TextBox 24"/>
          <p:cNvSpPr txBox="1"/>
          <p:nvPr/>
        </p:nvSpPr>
        <p:spPr>
          <a:xfrm>
            <a:off x="395536" y="3573016"/>
            <a:ext cx="2016224" cy="369332"/>
          </a:xfrm>
          <a:prstGeom prst="rect">
            <a:avLst/>
          </a:prstGeom>
          <a:noFill/>
        </p:spPr>
        <p:txBody>
          <a:bodyPr wrap="square" rtlCol="0">
            <a:spAutoFit/>
          </a:bodyPr>
          <a:lstStyle/>
          <a:p>
            <a:r>
              <a:rPr lang="ru-RU" dirty="0" smtClean="0"/>
              <a:t>8. </a:t>
            </a:r>
            <a:r>
              <a:rPr lang="en-US" dirty="0" smtClean="0"/>
              <a:t>Suddenly </a:t>
            </a:r>
            <a:endParaRPr lang="ru-RU" dirty="0"/>
          </a:p>
        </p:txBody>
      </p:sp>
      <p:sp>
        <p:nvSpPr>
          <p:cNvPr id="26" name="TextBox 25"/>
          <p:cNvSpPr txBox="1"/>
          <p:nvPr/>
        </p:nvSpPr>
        <p:spPr>
          <a:xfrm>
            <a:off x="971600" y="4005064"/>
            <a:ext cx="2376264" cy="369332"/>
          </a:xfrm>
          <a:prstGeom prst="rect">
            <a:avLst/>
          </a:prstGeom>
          <a:noFill/>
        </p:spPr>
        <p:txBody>
          <a:bodyPr wrap="square" rtlCol="0">
            <a:spAutoFit/>
          </a:bodyPr>
          <a:lstStyle/>
          <a:p>
            <a:r>
              <a:rPr lang="ru-RU" dirty="0" smtClean="0"/>
              <a:t>9. </a:t>
            </a:r>
            <a:r>
              <a:rPr lang="en-US" dirty="0" smtClean="0"/>
              <a:t>Improve</a:t>
            </a:r>
            <a:endParaRPr lang="ru-RU" dirty="0"/>
          </a:p>
        </p:txBody>
      </p:sp>
      <p:sp>
        <p:nvSpPr>
          <p:cNvPr id="28" name="TextBox 27"/>
          <p:cNvSpPr txBox="1"/>
          <p:nvPr/>
        </p:nvSpPr>
        <p:spPr>
          <a:xfrm>
            <a:off x="1187624" y="4509120"/>
            <a:ext cx="2880320" cy="369332"/>
          </a:xfrm>
          <a:prstGeom prst="rect">
            <a:avLst/>
          </a:prstGeom>
          <a:noFill/>
        </p:spPr>
        <p:txBody>
          <a:bodyPr wrap="square" rtlCol="0">
            <a:spAutoFit/>
          </a:bodyPr>
          <a:lstStyle/>
          <a:p>
            <a:r>
              <a:rPr lang="ru-RU" dirty="0" smtClean="0"/>
              <a:t>10. </a:t>
            </a:r>
            <a:r>
              <a:rPr lang="en-US" dirty="0" smtClean="0"/>
              <a:t>Keep fit</a:t>
            </a:r>
            <a:endParaRPr lang="ru-RU" dirty="0"/>
          </a:p>
        </p:txBody>
      </p:sp>
      <p:sp>
        <p:nvSpPr>
          <p:cNvPr id="29" name="TextBox 28"/>
          <p:cNvSpPr txBox="1"/>
          <p:nvPr/>
        </p:nvSpPr>
        <p:spPr>
          <a:xfrm>
            <a:off x="1475656" y="5085184"/>
            <a:ext cx="2952328" cy="369332"/>
          </a:xfrm>
          <a:prstGeom prst="rect">
            <a:avLst/>
          </a:prstGeom>
          <a:noFill/>
        </p:spPr>
        <p:txBody>
          <a:bodyPr wrap="square" rtlCol="0">
            <a:spAutoFit/>
          </a:bodyPr>
          <a:lstStyle/>
          <a:p>
            <a:r>
              <a:rPr lang="ru-RU" dirty="0" smtClean="0"/>
              <a:t>11. </a:t>
            </a:r>
            <a:r>
              <a:rPr lang="en-US" dirty="0" smtClean="0"/>
              <a:t>Muscles </a:t>
            </a:r>
            <a:endParaRPr lang="ru-RU" dirty="0"/>
          </a:p>
        </p:txBody>
      </p:sp>
      <p:sp>
        <p:nvSpPr>
          <p:cNvPr id="30" name="TextBox 29"/>
          <p:cNvSpPr txBox="1"/>
          <p:nvPr/>
        </p:nvSpPr>
        <p:spPr>
          <a:xfrm>
            <a:off x="1907704" y="5661248"/>
            <a:ext cx="2808312" cy="369332"/>
          </a:xfrm>
          <a:prstGeom prst="rect">
            <a:avLst/>
          </a:prstGeom>
          <a:noFill/>
        </p:spPr>
        <p:txBody>
          <a:bodyPr wrap="square" rtlCol="0">
            <a:spAutoFit/>
          </a:bodyPr>
          <a:lstStyle/>
          <a:p>
            <a:r>
              <a:rPr lang="ru-RU" dirty="0" smtClean="0"/>
              <a:t>12. </a:t>
            </a:r>
            <a:r>
              <a:rPr lang="en-US" dirty="0" smtClean="0"/>
              <a:t>Flexible </a:t>
            </a:r>
            <a:endParaRPr lang="ru-RU" dirty="0"/>
          </a:p>
        </p:txBody>
      </p:sp>
      <p:sp>
        <p:nvSpPr>
          <p:cNvPr id="31" name="TextBox 30"/>
          <p:cNvSpPr txBox="1"/>
          <p:nvPr/>
        </p:nvSpPr>
        <p:spPr>
          <a:xfrm>
            <a:off x="2267744" y="6165304"/>
            <a:ext cx="3096344" cy="369332"/>
          </a:xfrm>
          <a:prstGeom prst="rect">
            <a:avLst/>
          </a:prstGeom>
          <a:noFill/>
        </p:spPr>
        <p:txBody>
          <a:bodyPr wrap="square" rtlCol="0">
            <a:spAutoFit/>
          </a:bodyPr>
          <a:lstStyle/>
          <a:p>
            <a:r>
              <a:rPr lang="ru-RU" dirty="0" smtClean="0"/>
              <a:t>13. </a:t>
            </a:r>
            <a:r>
              <a:rPr lang="en-US" dirty="0" smtClean="0"/>
              <a:t>Probably </a:t>
            </a:r>
            <a:endParaRPr lang="ru-RU" dirty="0"/>
          </a:p>
        </p:txBody>
      </p:sp>
      <p:sp>
        <p:nvSpPr>
          <p:cNvPr id="32" name="TextBox 31"/>
          <p:cNvSpPr txBox="1"/>
          <p:nvPr/>
        </p:nvSpPr>
        <p:spPr>
          <a:xfrm>
            <a:off x="4211960" y="404664"/>
            <a:ext cx="3024336" cy="369332"/>
          </a:xfrm>
          <a:prstGeom prst="rect">
            <a:avLst/>
          </a:prstGeom>
          <a:noFill/>
        </p:spPr>
        <p:txBody>
          <a:bodyPr wrap="square" rtlCol="0">
            <a:spAutoFit/>
          </a:bodyPr>
          <a:lstStyle/>
          <a:p>
            <a:r>
              <a:rPr lang="ru-RU" dirty="0" smtClean="0"/>
              <a:t>Катание на роликах </a:t>
            </a:r>
            <a:r>
              <a:rPr lang="en-US" dirty="0" smtClean="0"/>
              <a:t>A</a:t>
            </a:r>
            <a:endParaRPr lang="ru-RU" dirty="0"/>
          </a:p>
        </p:txBody>
      </p:sp>
      <p:sp>
        <p:nvSpPr>
          <p:cNvPr id="33" name="TextBox 32"/>
          <p:cNvSpPr txBox="1"/>
          <p:nvPr/>
        </p:nvSpPr>
        <p:spPr>
          <a:xfrm>
            <a:off x="5364088" y="836712"/>
            <a:ext cx="3024336" cy="369332"/>
          </a:xfrm>
          <a:prstGeom prst="rect">
            <a:avLst/>
          </a:prstGeom>
          <a:noFill/>
        </p:spPr>
        <p:txBody>
          <a:bodyPr wrap="square" rtlCol="0">
            <a:spAutoFit/>
          </a:bodyPr>
          <a:lstStyle/>
          <a:p>
            <a:r>
              <a:rPr lang="ru-RU" dirty="0" smtClean="0"/>
              <a:t>Плавание</a:t>
            </a:r>
            <a:r>
              <a:rPr lang="en-US" dirty="0" smtClean="0"/>
              <a:t> B</a:t>
            </a:r>
            <a:r>
              <a:rPr lang="ru-RU" dirty="0" smtClean="0"/>
              <a:t> </a:t>
            </a:r>
            <a:endParaRPr lang="ru-RU" dirty="0"/>
          </a:p>
        </p:txBody>
      </p:sp>
      <p:sp>
        <p:nvSpPr>
          <p:cNvPr id="34" name="TextBox 33"/>
          <p:cNvSpPr txBox="1"/>
          <p:nvPr/>
        </p:nvSpPr>
        <p:spPr>
          <a:xfrm>
            <a:off x="5652120" y="1124744"/>
            <a:ext cx="3096344" cy="369332"/>
          </a:xfrm>
          <a:prstGeom prst="rect">
            <a:avLst/>
          </a:prstGeom>
          <a:noFill/>
        </p:spPr>
        <p:txBody>
          <a:bodyPr wrap="square" rtlCol="0">
            <a:spAutoFit/>
          </a:bodyPr>
          <a:lstStyle/>
          <a:p>
            <a:r>
              <a:rPr lang="ru-RU" dirty="0" smtClean="0"/>
              <a:t>Вероятно</a:t>
            </a:r>
            <a:r>
              <a:rPr lang="en-US" dirty="0" smtClean="0"/>
              <a:t> C</a:t>
            </a:r>
            <a:r>
              <a:rPr lang="ru-RU" dirty="0" smtClean="0"/>
              <a:t> </a:t>
            </a:r>
            <a:endParaRPr lang="ru-RU" dirty="0"/>
          </a:p>
        </p:txBody>
      </p:sp>
      <p:sp>
        <p:nvSpPr>
          <p:cNvPr id="35" name="TextBox 34"/>
          <p:cNvSpPr txBox="1"/>
          <p:nvPr/>
        </p:nvSpPr>
        <p:spPr>
          <a:xfrm>
            <a:off x="6300192" y="1628800"/>
            <a:ext cx="3024336" cy="369332"/>
          </a:xfrm>
          <a:prstGeom prst="rect">
            <a:avLst/>
          </a:prstGeom>
          <a:noFill/>
        </p:spPr>
        <p:txBody>
          <a:bodyPr wrap="square" rtlCol="0">
            <a:spAutoFit/>
          </a:bodyPr>
          <a:lstStyle/>
          <a:p>
            <a:r>
              <a:rPr lang="ru-RU" dirty="0" smtClean="0"/>
              <a:t>Гибкий</a:t>
            </a:r>
            <a:r>
              <a:rPr lang="en-US" dirty="0" smtClean="0"/>
              <a:t> D</a:t>
            </a:r>
            <a:r>
              <a:rPr lang="ru-RU" dirty="0" smtClean="0"/>
              <a:t> </a:t>
            </a:r>
            <a:endParaRPr lang="ru-RU" dirty="0"/>
          </a:p>
        </p:txBody>
      </p:sp>
      <p:sp>
        <p:nvSpPr>
          <p:cNvPr id="36" name="TextBox 35"/>
          <p:cNvSpPr txBox="1"/>
          <p:nvPr/>
        </p:nvSpPr>
        <p:spPr>
          <a:xfrm>
            <a:off x="6444208" y="2132856"/>
            <a:ext cx="2952328" cy="369332"/>
          </a:xfrm>
          <a:prstGeom prst="rect">
            <a:avLst/>
          </a:prstGeom>
          <a:noFill/>
        </p:spPr>
        <p:txBody>
          <a:bodyPr wrap="square" rtlCol="0">
            <a:spAutoFit/>
          </a:bodyPr>
          <a:lstStyle/>
          <a:p>
            <a:r>
              <a:rPr lang="ru-RU" dirty="0" smtClean="0"/>
              <a:t>Велоспорт</a:t>
            </a:r>
            <a:r>
              <a:rPr lang="en-US" dirty="0" smtClean="0"/>
              <a:t> E</a:t>
            </a:r>
            <a:r>
              <a:rPr lang="ru-RU" dirty="0" smtClean="0"/>
              <a:t> </a:t>
            </a:r>
            <a:endParaRPr lang="ru-RU" dirty="0"/>
          </a:p>
        </p:txBody>
      </p:sp>
      <p:sp>
        <p:nvSpPr>
          <p:cNvPr id="37" name="TextBox 36"/>
          <p:cNvSpPr txBox="1"/>
          <p:nvPr/>
        </p:nvSpPr>
        <p:spPr>
          <a:xfrm>
            <a:off x="6191672" y="2636912"/>
            <a:ext cx="2952328" cy="369332"/>
          </a:xfrm>
          <a:prstGeom prst="rect">
            <a:avLst/>
          </a:prstGeom>
          <a:noFill/>
        </p:spPr>
        <p:txBody>
          <a:bodyPr wrap="square" rtlCol="0">
            <a:spAutoFit/>
          </a:bodyPr>
          <a:lstStyle/>
          <a:p>
            <a:r>
              <a:rPr lang="ru-RU" dirty="0" smtClean="0"/>
              <a:t>Катание на коньках</a:t>
            </a:r>
            <a:r>
              <a:rPr lang="en-US" dirty="0" smtClean="0"/>
              <a:t> F</a:t>
            </a:r>
            <a:r>
              <a:rPr lang="ru-RU" dirty="0" smtClean="0"/>
              <a:t> </a:t>
            </a:r>
            <a:endParaRPr lang="ru-RU" dirty="0"/>
          </a:p>
        </p:txBody>
      </p:sp>
      <p:sp>
        <p:nvSpPr>
          <p:cNvPr id="38" name="TextBox 37"/>
          <p:cNvSpPr txBox="1"/>
          <p:nvPr/>
        </p:nvSpPr>
        <p:spPr>
          <a:xfrm>
            <a:off x="6300192" y="3068960"/>
            <a:ext cx="3096344" cy="369332"/>
          </a:xfrm>
          <a:prstGeom prst="rect">
            <a:avLst/>
          </a:prstGeom>
          <a:noFill/>
        </p:spPr>
        <p:txBody>
          <a:bodyPr wrap="square" rtlCol="0">
            <a:spAutoFit/>
          </a:bodyPr>
          <a:lstStyle/>
          <a:p>
            <a:r>
              <a:rPr lang="ru-RU" dirty="0" smtClean="0"/>
              <a:t>Катание на лыжах</a:t>
            </a:r>
            <a:r>
              <a:rPr lang="en-US" dirty="0" smtClean="0"/>
              <a:t> G</a:t>
            </a:r>
            <a:r>
              <a:rPr lang="ru-RU" dirty="0" smtClean="0"/>
              <a:t> </a:t>
            </a:r>
            <a:endParaRPr lang="ru-RU" dirty="0"/>
          </a:p>
        </p:txBody>
      </p:sp>
      <p:sp>
        <p:nvSpPr>
          <p:cNvPr id="39" name="TextBox 38"/>
          <p:cNvSpPr txBox="1"/>
          <p:nvPr/>
        </p:nvSpPr>
        <p:spPr>
          <a:xfrm>
            <a:off x="6156176" y="3501008"/>
            <a:ext cx="2808312" cy="369332"/>
          </a:xfrm>
          <a:prstGeom prst="rect">
            <a:avLst/>
          </a:prstGeom>
          <a:noFill/>
        </p:spPr>
        <p:txBody>
          <a:bodyPr wrap="square" rtlCol="0">
            <a:spAutoFit/>
          </a:bodyPr>
          <a:lstStyle/>
          <a:p>
            <a:r>
              <a:rPr lang="ru-RU" dirty="0" smtClean="0"/>
              <a:t>Горный туризм</a:t>
            </a:r>
            <a:r>
              <a:rPr lang="en-US" dirty="0" smtClean="0"/>
              <a:t> H</a:t>
            </a:r>
            <a:endParaRPr lang="ru-RU" dirty="0"/>
          </a:p>
        </p:txBody>
      </p:sp>
      <p:sp>
        <p:nvSpPr>
          <p:cNvPr id="40" name="TextBox 39"/>
          <p:cNvSpPr txBox="1"/>
          <p:nvPr/>
        </p:nvSpPr>
        <p:spPr>
          <a:xfrm>
            <a:off x="6372200" y="4005064"/>
            <a:ext cx="1800200" cy="369332"/>
          </a:xfrm>
          <a:prstGeom prst="rect">
            <a:avLst/>
          </a:prstGeom>
          <a:noFill/>
        </p:spPr>
        <p:txBody>
          <a:bodyPr wrap="square" rtlCol="0">
            <a:spAutoFit/>
          </a:bodyPr>
          <a:lstStyle/>
          <a:p>
            <a:r>
              <a:rPr lang="ru-RU" dirty="0" smtClean="0"/>
              <a:t>Мускулы</a:t>
            </a:r>
            <a:r>
              <a:rPr lang="en-US" dirty="0" smtClean="0"/>
              <a:t> I</a:t>
            </a:r>
            <a:r>
              <a:rPr lang="ru-RU" dirty="0" smtClean="0"/>
              <a:t> </a:t>
            </a:r>
            <a:endParaRPr lang="ru-RU" dirty="0"/>
          </a:p>
        </p:txBody>
      </p:sp>
      <p:sp>
        <p:nvSpPr>
          <p:cNvPr id="41" name="TextBox 40"/>
          <p:cNvSpPr txBox="1"/>
          <p:nvPr/>
        </p:nvSpPr>
        <p:spPr>
          <a:xfrm>
            <a:off x="6012160" y="4509120"/>
            <a:ext cx="1944216" cy="369332"/>
          </a:xfrm>
          <a:prstGeom prst="rect">
            <a:avLst/>
          </a:prstGeom>
          <a:noFill/>
        </p:spPr>
        <p:txBody>
          <a:bodyPr wrap="square" rtlCol="0">
            <a:spAutoFit/>
          </a:bodyPr>
          <a:lstStyle/>
          <a:p>
            <a:r>
              <a:rPr lang="ru-RU" dirty="0" smtClean="0"/>
              <a:t>Улучшать</a:t>
            </a:r>
            <a:r>
              <a:rPr lang="en-US" dirty="0" smtClean="0"/>
              <a:t> J</a:t>
            </a:r>
            <a:r>
              <a:rPr lang="ru-RU" dirty="0" smtClean="0"/>
              <a:t> </a:t>
            </a:r>
            <a:endParaRPr lang="ru-RU" dirty="0"/>
          </a:p>
        </p:txBody>
      </p:sp>
      <p:sp>
        <p:nvSpPr>
          <p:cNvPr id="42" name="TextBox 41"/>
          <p:cNvSpPr txBox="1"/>
          <p:nvPr/>
        </p:nvSpPr>
        <p:spPr>
          <a:xfrm>
            <a:off x="5940152" y="5013176"/>
            <a:ext cx="1872208" cy="369332"/>
          </a:xfrm>
          <a:prstGeom prst="rect">
            <a:avLst/>
          </a:prstGeom>
          <a:noFill/>
        </p:spPr>
        <p:txBody>
          <a:bodyPr wrap="square" rtlCol="0">
            <a:spAutoFit/>
          </a:bodyPr>
          <a:lstStyle/>
          <a:p>
            <a:r>
              <a:rPr lang="ru-RU" dirty="0" smtClean="0"/>
              <a:t>Турнир</a:t>
            </a:r>
            <a:r>
              <a:rPr lang="en-US" dirty="0" smtClean="0"/>
              <a:t> K</a:t>
            </a:r>
            <a:r>
              <a:rPr lang="ru-RU" dirty="0" smtClean="0"/>
              <a:t> </a:t>
            </a:r>
            <a:endParaRPr lang="ru-RU" dirty="0"/>
          </a:p>
        </p:txBody>
      </p:sp>
      <p:sp>
        <p:nvSpPr>
          <p:cNvPr id="43" name="TextBox 42"/>
          <p:cNvSpPr txBox="1"/>
          <p:nvPr/>
        </p:nvSpPr>
        <p:spPr>
          <a:xfrm>
            <a:off x="5508104" y="5661248"/>
            <a:ext cx="1944216" cy="369332"/>
          </a:xfrm>
          <a:prstGeom prst="rect">
            <a:avLst/>
          </a:prstGeom>
          <a:noFill/>
        </p:spPr>
        <p:txBody>
          <a:bodyPr wrap="square" rtlCol="0">
            <a:spAutoFit/>
          </a:bodyPr>
          <a:lstStyle/>
          <a:p>
            <a:r>
              <a:rPr lang="ru-RU" dirty="0" smtClean="0"/>
              <a:t>Внезапно</a:t>
            </a:r>
            <a:r>
              <a:rPr lang="en-US" dirty="0" smtClean="0"/>
              <a:t> L</a:t>
            </a:r>
            <a:r>
              <a:rPr lang="ru-RU" dirty="0" smtClean="0"/>
              <a:t> </a:t>
            </a:r>
            <a:endParaRPr lang="ru-RU" dirty="0"/>
          </a:p>
        </p:txBody>
      </p:sp>
      <p:sp>
        <p:nvSpPr>
          <p:cNvPr id="44" name="TextBox 43"/>
          <p:cNvSpPr txBox="1"/>
          <p:nvPr/>
        </p:nvSpPr>
        <p:spPr>
          <a:xfrm>
            <a:off x="3779912" y="6165304"/>
            <a:ext cx="3024336" cy="369332"/>
          </a:xfrm>
          <a:prstGeom prst="rect">
            <a:avLst/>
          </a:prstGeom>
          <a:noFill/>
        </p:spPr>
        <p:txBody>
          <a:bodyPr wrap="square" rtlCol="0">
            <a:spAutoFit/>
          </a:bodyPr>
          <a:lstStyle/>
          <a:p>
            <a:r>
              <a:rPr lang="ru-RU" dirty="0" smtClean="0"/>
              <a:t>Быть в хорошей форме</a:t>
            </a:r>
            <a:r>
              <a:rPr lang="en-US" dirty="0" smtClean="0"/>
              <a:t> M</a:t>
            </a:r>
            <a:r>
              <a:rPr lang="ru-RU" dirty="0" smtClean="0"/>
              <a:t> </a:t>
            </a:r>
            <a:endParaRPr lang="ru-RU" dirty="0"/>
          </a:p>
        </p:txBody>
      </p:sp>
      <p:pic>
        <p:nvPicPr>
          <p:cNvPr id="1027" name="Picture 3" descr="C:\Program Files\Microsoft Office\CLIPART\PUB60COR\PH01562U.BMP"/>
          <p:cNvPicPr>
            <a:picLocks noChangeAspect="1" noChangeArrowheads="1"/>
          </p:cNvPicPr>
          <p:nvPr/>
        </p:nvPicPr>
        <p:blipFill>
          <a:blip r:embed="rId2" cstate="print"/>
          <a:srcRect/>
          <a:stretch>
            <a:fillRect/>
          </a:stretch>
        </p:blipFill>
        <p:spPr bwMode="auto">
          <a:xfrm>
            <a:off x="2915816" y="1412776"/>
            <a:ext cx="2621958" cy="3960440"/>
          </a:xfrm>
          <a:prstGeom prst="rect">
            <a:avLst/>
          </a:prstGeom>
          <a:noFill/>
        </p:spPr>
      </p:pic>
      <p:sp>
        <p:nvSpPr>
          <p:cNvPr id="47" name="TextBox 46"/>
          <p:cNvSpPr txBox="1"/>
          <p:nvPr/>
        </p:nvSpPr>
        <p:spPr>
          <a:xfrm>
            <a:off x="1691680" y="0"/>
            <a:ext cx="7056784" cy="400110"/>
          </a:xfrm>
          <a:prstGeom prst="rect">
            <a:avLst/>
          </a:prstGeom>
          <a:noFill/>
        </p:spPr>
        <p:txBody>
          <a:bodyPr wrap="square" rtlCol="0">
            <a:spAutoFit/>
          </a:bodyPr>
          <a:lstStyle/>
          <a:p>
            <a:r>
              <a:rPr lang="en-US" sz="2000" b="1" dirty="0" smtClean="0">
                <a:solidFill>
                  <a:srgbClr val="FFFF00"/>
                </a:solidFill>
              </a:rPr>
              <a:t>Match the words in English and in Russian</a:t>
            </a:r>
            <a:endParaRPr lang="ru-RU" sz="2000" b="1" dirty="0">
              <a:solidFill>
                <a:srgbClr val="FFFF00"/>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20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20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20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20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20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20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20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20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20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2000"/>
                                        <p:tgtEl>
                                          <p:spTgt spid="2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2000"/>
                                        <p:tgtEl>
                                          <p:spTgt spid="2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2000"/>
                                        <p:tgtEl>
                                          <p:spTgt spid="2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2000"/>
                                        <p:tgtEl>
                                          <p:spTgt spid="3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2000"/>
                                        <p:tgtEl>
                                          <p:spTgt spid="3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2000"/>
                                        <p:tgtEl>
                                          <p:spTgt spid="3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2000"/>
                                        <p:tgtEl>
                                          <p:spTgt spid="3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2000"/>
                                        <p:tgtEl>
                                          <p:spTgt spid="3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2000"/>
                                        <p:tgtEl>
                                          <p:spTgt spid="3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2000"/>
                                        <p:tgtEl>
                                          <p:spTgt spid="3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2000"/>
                                        <p:tgtEl>
                                          <p:spTgt spid="3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2000"/>
                                        <p:tgtEl>
                                          <p:spTgt spid="3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2000"/>
                                        <p:tgtEl>
                                          <p:spTgt spid="3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fade">
                                      <p:cBhvr>
                                        <p:cTn id="73" dur="2000"/>
                                        <p:tgtEl>
                                          <p:spTgt spid="4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fade">
                                      <p:cBhvr>
                                        <p:cTn id="76" dur="2000"/>
                                        <p:tgtEl>
                                          <p:spTgt spid="4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2000"/>
                                        <p:tgtEl>
                                          <p:spTgt spid="4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fade">
                                      <p:cBhvr>
                                        <p:cTn id="82" dur="2000"/>
                                        <p:tgtEl>
                                          <p:spTgt spid="4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fade">
                                      <p:cBhvr>
                                        <p:cTn id="85" dur="2000"/>
                                        <p:tgtEl>
                                          <p:spTgt spid="44"/>
                                        </p:tgtEl>
                                      </p:cBhvr>
                                    </p:animEffect>
                                  </p:childTnLst>
                                </p:cTn>
                              </p:par>
                              <p:par>
                                <p:cTn id="86" presetID="10" presetClass="entr" presetSubtype="0" fill="hold" nodeType="withEffect">
                                  <p:stCondLst>
                                    <p:cond delay="0"/>
                                  </p:stCondLst>
                                  <p:childTnLst>
                                    <p:set>
                                      <p:cBhvr>
                                        <p:cTn id="87" dur="1" fill="hold">
                                          <p:stCondLst>
                                            <p:cond delay="0"/>
                                          </p:stCondLst>
                                        </p:cTn>
                                        <p:tgtEl>
                                          <p:spTgt spid="1027"/>
                                        </p:tgtEl>
                                        <p:attrNameLst>
                                          <p:attrName>style.visibility</p:attrName>
                                        </p:attrNameLst>
                                      </p:cBhvr>
                                      <p:to>
                                        <p:strVal val="visible"/>
                                      </p:to>
                                    </p:set>
                                    <p:animEffect transition="in" filter="fade">
                                      <p:cBhvr>
                                        <p:cTn id="88"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5" grpId="0"/>
      <p:bldP spid="26"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387424"/>
            <a:ext cx="7467600" cy="1143000"/>
          </a:xfrm>
        </p:spPr>
        <p:txBody>
          <a:bodyPr/>
          <a:lstStyle/>
          <a:p>
            <a:r>
              <a:rPr lang="en-US" dirty="0" smtClean="0"/>
              <a:t>Keys</a:t>
            </a:r>
            <a:endParaRPr lang="ru-RU" dirty="0"/>
          </a:p>
        </p:txBody>
      </p:sp>
      <p:sp>
        <p:nvSpPr>
          <p:cNvPr id="5" name="TextBox 4"/>
          <p:cNvSpPr txBox="1"/>
          <p:nvPr/>
        </p:nvSpPr>
        <p:spPr>
          <a:xfrm>
            <a:off x="1187624" y="548680"/>
            <a:ext cx="3168352" cy="400110"/>
          </a:xfrm>
          <a:prstGeom prst="rect">
            <a:avLst/>
          </a:prstGeom>
          <a:noFill/>
        </p:spPr>
        <p:txBody>
          <a:bodyPr wrap="square" rtlCol="0">
            <a:spAutoFit/>
          </a:bodyPr>
          <a:lstStyle/>
          <a:p>
            <a:r>
              <a:rPr lang="en-US" sz="2000" dirty="0" smtClean="0"/>
              <a:t>1</a:t>
            </a:r>
            <a:r>
              <a:rPr lang="ru-RU" sz="2000" dirty="0" smtClean="0"/>
              <a:t>. </a:t>
            </a:r>
            <a:r>
              <a:rPr lang="en-US" sz="2000" dirty="0" smtClean="0"/>
              <a:t>Roller-skating</a:t>
            </a:r>
            <a:endParaRPr lang="ru-RU" sz="2000" dirty="0"/>
          </a:p>
        </p:txBody>
      </p:sp>
      <p:sp>
        <p:nvSpPr>
          <p:cNvPr id="6" name="TextBox 5"/>
          <p:cNvSpPr txBox="1"/>
          <p:nvPr/>
        </p:nvSpPr>
        <p:spPr>
          <a:xfrm>
            <a:off x="1187624" y="908720"/>
            <a:ext cx="1944216" cy="400110"/>
          </a:xfrm>
          <a:prstGeom prst="rect">
            <a:avLst/>
          </a:prstGeom>
          <a:noFill/>
        </p:spPr>
        <p:txBody>
          <a:bodyPr wrap="square" rtlCol="0">
            <a:spAutoFit/>
          </a:bodyPr>
          <a:lstStyle/>
          <a:p>
            <a:r>
              <a:rPr lang="ru-RU" sz="2000" dirty="0" smtClean="0"/>
              <a:t>2. </a:t>
            </a:r>
            <a:r>
              <a:rPr lang="en-US" sz="2000" dirty="0" smtClean="0"/>
              <a:t>Skiing </a:t>
            </a:r>
            <a:endParaRPr lang="ru-RU" sz="2000" dirty="0"/>
          </a:p>
        </p:txBody>
      </p:sp>
      <p:sp>
        <p:nvSpPr>
          <p:cNvPr id="7" name="TextBox 6"/>
          <p:cNvSpPr txBox="1"/>
          <p:nvPr/>
        </p:nvSpPr>
        <p:spPr>
          <a:xfrm>
            <a:off x="1187624" y="1268760"/>
            <a:ext cx="2088232" cy="400110"/>
          </a:xfrm>
          <a:prstGeom prst="rect">
            <a:avLst/>
          </a:prstGeom>
          <a:noFill/>
        </p:spPr>
        <p:txBody>
          <a:bodyPr wrap="square" rtlCol="0">
            <a:spAutoFit/>
          </a:bodyPr>
          <a:lstStyle/>
          <a:p>
            <a:r>
              <a:rPr lang="ru-RU" sz="2000" dirty="0" smtClean="0"/>
              <a:t>3. </a:t>
            </a:r>
            <a:r>
              <a:rPr lang="en-US" sz="2000" dirty="0" smtClean="0"/>
              <a:t>Swimming </a:t>
            </a:r>
            <a:endParaRPr lang="ru-RU" sz="2000" dirty="0"/>
          </a:p>
        </p:txBody>
      </p:sp>
      <p:sp>
        <p:nvSpPr>
          <p:cNvPr id="8" name="TextBox 7"/>
          <p:cNvSpPr txBox="1"/>
          <p:nvPr/>
        </p:nvSpPr>
        <p:spPr>
          <a:xfrm>
            <a:off x="1187624" y="1628800"/>
            <a:ext cx="2160240" cy="400110"/>
          </a:xfrm>
          <a:prstGeom prst="rect">
            <a:avLst/>
          </a:prstGeom>
          <a:noFill/>
        </p:spPr>
        <p:txBody>
          <a:bodyPr wrap="square" rtlCol="0">
            <a:spAutoFit/>
          </a:bodyPr>
          <a:lstStyle/>
          <a:p>
            <a:r>
              <a:rPr lang="ru-RU" sz="2000" dirty="0" smtClean="0"/>
              <a:t>4. </a:t>
            </a:r>
            <a:r>
              <a:rPr lang="en-US" sz="2000" dirty="0" smtClean="0"/>
              <a:t>Hiking </a:t>
            </a:r>
            <a:endParaRPr lang="ru-RU" sz="2000" dirty="0"/>
          </a:p>
        </p:txBody>
      </p:sp>
      <p:sp>
        <p:nvSpPr>
          <p:cNvPr id="9" name="TextBox 8"/>
          <p:cNvSpPr txBox="1"/>
          <p:nvPr/>
        </p:nvSpPr>
        <p:spPr>
          <a:xfrm>
            <a:off x="1187624" y="2060848"/>
            <a:ext cx="2160240" cy="400110"/>
          </a:xfrm>
          <a:prstGeom prst="rect">
            <a:avLst/>
          </a:prstGeom>
          <a:noFill/>
        </p:spPr>
        <p:txBody>
          <a:bodyPr wrap="square" rtlCol="0">
            <a:spAutoFit/>
          </a:bodyPr>
          <a:lstStyle/>
          <a:p>
            <a:r>
              <a:rPr lang="ru-RU" sz="2000" dirty="0" smtClean="0"/>
              <a:t>5. </a:t>
            </a:r>
            <a:r>
              <a:rPr lang="en-US" sz="2000" dirty="0" smtClean="0"/>
              <a:t>Cycling </a:t>
            </a:r>
            <a:endParaRPr lang="ru-RU" sz="2000" dirty="0"/>
          </a:p>
        </p:txBody>
      </p:sp>
      <p:sp>
        <p:nvSpPr>
          <p:cNvPr id="10" name="TextBox 9"/>
          <p:cNvSpPr txBox="1"/>
          <p:nvPr/>
        </p:nvSpPr>
        <p:spPr>
          <a:xfrm>
            <a:off x="1187624" y="2564904"/>
            <a:ext cx="2304256" cy="400110"/>
          </a:xfrm>
          <a:prstGeom prst="rect">
            <a:avLst/>
          </a:prstGeom>
          <a:noFill/>
        </p:spPr>
        <p:txBody>
          <a:bodyPr wrap="square" rtlCol="0">
            <a:spAutoFit/>
          </a:bodyPr>
          <a:lstStyle/>
          <a:p>
            <a:r>
              <a:rPr lang="ru-RU" sz="2000" dirty="0" smtClean="0"/>
              <a:t>6. </a:t>
            </a:r>
            <a:r>
              <a:rPr lang="en-US" sz="2000" dirty="0" smtClean="0"/>
              <a:t>Skating </a:t>
            </a:r>
            <a:endParaRPr lang="ru-RU" sz="2000" dirty="0"/>
          </a:p>
        </p:txBody>
      </p:sp>
      <p:sp>
        <p:nvSpPr>
          <p:cNvPr id="11" name="TextBox 10"/>
          <p:cNvSpPr txBox="1"/>
          <p:nvPr/>
        </p:nvSpPr>
        <p:spPr>
          <a:xfrm>
            <a:off x="1187624" y="3068960"/>
            <a:ext cx="1944216" cy="400110"/>
          </a:xfrm>
          <a:prstGeom prst="rect">
            <a:avLst/>
          </a:prstGeom>
          <a:noFill/>
        </p:spPr>
        <p:txBody>
          <a:bodyPr wrap="square" rtlCol="0">
            <a:spAutoFit/>
          </a:bodyPr>
          <a:lstStyle/>
          <a:p>
            <a:r>
              <a:rPr lang="ru-RU" sz="2000" dirty="0" smtClean="0"/>
              <a:t>7. </a:t>
            </a:r>
            <a:r>
              <a:rPr lang="en-US" sz="2000" dirty="0" smtClean="0"/>
              <a:t>Tournament </a:t>
            </a:r>
            <a:endParaRPr lang="ru-RU" sz="2000" dirty="0"/>
          </a:p>
        </p:txBody>
      </p:sp>
      <p:sp>
        <p:nvSpPr>
          <p:cNvPr id="12" name="TextBox 11"/>
          <p:cNvSpPr txBox="1"/>
          <p:nvPr/>
        </p:nvSpPr>
        <p:spPr>
          <a:xfrm>
            <a:off x="1187624" y="3501008"/>
            <a:ext cx="2016224" cy="400110"/>
          </a:xfrm>
          <a:prstGeom prst="rect">
            <a:avLst/>
          </a:prstGeom>
          <a:noFill/>
        </p:spPr>
        <p:txBody>
          <a:bodyPr wrap="square" rtlCol="0">
            <a:spAutoFit/>
          </a:bodyPr>
          <a:lstStyle/>
          <a:p>
            <a:r>
              <a:rPr lang="ru-RU" sz="2000" dirty="0" smtClean="0"/>
              <a:t>8. </a:t>
            </a:r>
            <a:r>
              <a:rPr lang="en-US" sz="2000" dirty="0" smtClean="0"/>
              <a:t>Suddenly </a:t>
            </a:r>
            <a:endParaRPr lang="ru-RU" sz="2000" dirty="0"/>
          </a:p>
        </p:txBody>
      </p:sp>
      <p:sp>
        <p:nvSpPr>
          <p:cNvPr id="13" name="TextBox 12"/>
          <p:cNvSpPr txBox="1"/>
          <p:nvPr/>
        </p:nvSpPr>
        <p:spPr>
          <a:xfrm>
            <a:off x="1187624" y="3933056"/>
            <a:ext cx="2376264" cy="400110"/>
          </a:xfrm>
          <a:prstGeom prst="rect">
            <a:avLst/>
          </a:prstGeom>
          <a:noFill/>
        </p:spPr>
        <p:txBody>
          <a:bodyPr wrap="square" rtlCol="0">
            <a:spAutoFit/>
          </a:bodyPr>
          <a:lstStyle/>
          <a:p>
            <a:r>
              <a:rPr lang="ru-RU" sz="2000" dirty="0" smtClean="0"/>
              <a:t>9. </a:t>
            </a:r>
            <a:r>
              <a:rPr lang="en-US" sz="2000" dirty="0" smtClean="0"/>
              <a:t>Improve</a:t>
            </a:r>
            <a:endParaRPr lang="ru-RU" sz="2000" dirty="0"/>
          </a:p>
        </p:txBody>
      </p:sp>
      <p:sp>
        <p:nvSpPr>
          <p:cNvPr id="14" name="TextBox 13"/>
          <p:cNvSpPr txBox="1"/>
          <p:nvPr/>
        </p:nvSpPr>
        <p:spPr>
          <a:xfrm>
            <a:off x="1187624" y="4365104"/>
            <a:ext cx="2880320" cy="400110"/>
          </a:xfrm>
          <a:prstGeom prst="rect">
            <a:avLst/>
          </a:prstGeom>
          <a:noFill/>
        </p:spPr>
        <p:txBody>
          <a:bodyPr wrap="square" rtlCol="0">
            <a:spAutoFit/>
          </a:bodyPr>
          <a:lstStyle/>
          <a:p>
            <a:r>
              <a:rPr lang="ru-RU" sz="2000" dirty="0" smtClean="0"/>
              <a:t>10. </a:t>
            </a:r>
            <a:r>
              <a:rPr lang="en-US" sz="2000" dirty="0" smtClean="0"/>
              <a:t>Keep fit</a:t>
            </a:r>
            <a:endParaRPr lang="ru-RU" sz="2000" dirty="0"/>
          </a:p>
        </p:txBody>
      </p:sp>
      <p:sp>
        <p:nvSpPr>
          <p:cNvPr id="15" name="TextBox 14"/>
          <p:cNvSpPr txBox="1"/>
          <p:nvPr/>
        </p:nvSpPr>
        <p:spPr>
          <a:xfrm>
            <a:off x="1187624" y="4797152"/>
            <a:ext cx="2952328" cy="400110"/>
          </a:xfrm>
          <a:prstGeom prst="rect">
            <a:avLst/>
          </a:prstGeom>
          <a:noFill/>
        </p:spPr>
        <p:txBody>
          <a:bodyPr wrap="square" rtlCol="0">
            <a:spAutoFit/>
          </a:bodyPr>
          <a:lstStyle/>
          <a:p>
            <a:r>
              <a:rPr lang="ru-RU" sz="2000" dirty="0" smtClean="0"/>
              <a:t>11. </a:t>
            </a:r>
            <a:r>
              <a:rPr lang="en-US" sz="2000" dirty="0" smtClean="0"/>
              <a:t>Muscles </a:t>
            </a:r>
            <a:endParaRPr lang="ru-RU" sz="2000" dirty="0"/>
          </a:p>
        </p:txBody>
      </p:sp>
      <p:sp>
        <p:nvSpPr>
          <p:cNvPr id="16" name="TextBox 15"/>
          <p:cNvSpPr txBox="1"/>
          <p:nvPr/>
        </p:nvSpPr>
        <p:spPr>
          <a:xfrm>
            <a:off x="1187624" y="5157192"/>
            <a:ext cx="2808312" cy="400110"/>
          </a:xfrm>
          <a:prstGeom prst="rect">
            <a:avLst/>
          </a:prstGeom>
          <a:noFill/>
        </p:spPr>
        <p:txBody>
          <a:bodyPr wrap="square" rtlCol="0">
            <a:spAutoFit/>
          </a:bodyPr>
          <a:lstStyle/>
          <a:p>
            <a:r>
              <a:rPr lang="ru-RU" sz="2000" dirty="0" smtClean="0"/>
              <a:t>12. </a:t>
            </a:r>
            <a:r>
              <a:rPr lang="en-US" sz="2000" dirty="0" smtClean="0"/>
              <a:t>Flexible </a:t>
            </a:r>
            <a:endParaRPr lang="ru-RU" sz="2000" dirty="0"/>
          </a:p>
        </p:txBody>
      </p:sp>
      <p:sp>
        <p:nvSpPr>
          <p:cNvPr id="17" name="TextBox 16"/>
          <p:cNvSpPr txBox="1"/>
          <p:nvPr/>
        </p:nvSpPr>
        <p:spPr>
          <a:xfrm>
            <a:off x="1187624" y="5517232"/>
            <a:ext cx="3096344" cy="400110"/>
          </a:xfrm>
          <a:prstGeom prst="rect">
            <a:avLst/>
          </a:prstGeom>
          <a:noFill/>
        </p:spPr>
        <p:txBody>
          <a:bodyPr wrap="square" rtlCol="0">
            <a:spAutoFit/>
          </a:bodyPr>
          <a:lstStyle/>
          <a:p>
            <a:r>
              <a:rPr lang="ru-RU" sz="2000" dirty="0" smtClean="0"/>
              <a:t>13. </a:t>
            </a:r>
            <a:r>
              <a:rPr lang="en-US" sz="2000" dirty="0" smtClean="0"/>
              <a:t>Probably </a:t>
            </a:r>
            <a:endParaRPr lang="ru-RU" sz="2000" dirty="0"/>
          </a:p>
        </p:txBody>
      </p:sp>
      <p:sp>
        <p:nvSpPr>
          <p:cNvPr id="19" name="TextBox 18"/>
          <p:cNvSpPr txBox="1"/>
          <p:nvPr/>
        </p:nvSpPr>
        <p:spPr>
          <a:xfrm>
            <a:off x="3671392" y="548680"/>
            <a:ext cx="3024336" cy="400110"/>
          </a:xfrm>
          <a:prstGeom prst="rect">
            <a:avLst/>
          </a:prstGeom>
          <a:noFill/>
        </p:spPr>
        <p:txBody>
          <a:bodyPr wrap="square" rtlCol="0">
            <a:spAutoFit/>
          </a:bodyPr>
          <a:lstStyle/>
          <a:p>
            <a:r>
              <a:rPr lang="ru-RU" sz="2000" dirty="0" smtClean="0"/>
              <a:t>Катание на роликах </a:t>
            </a:r>
            <a:endParaRPr lang="ru-RU" sz="2000" dirty="0"/>
          </a:p>
        </p:txBody>
      </p:sp>
      <p:sp>
        <p:nvSpPr>
          <p:cNvPr id="20" name="TextBox 19"/>
          <p:cNvSpPr txBox="1"/>
          <p:nvPr/>
        </p:nvSpPr>
        <p:spPr>
          <a:xfrm>
            <a:off x="3671392" y="1340768"/>
            <a:ext cx="3024336" cy="400110"/>
          </a:xfrm>
          <a:prstGeom prst="rect">
            <a:avLst/>
          </a:prstGeom>
          <a:noFill/>
        </p:spPr>
        <p:txBody>
          <a:bodyPr wrap="square" rtlCol="0">
            <a:spAutoFit/>
          </a:bodyPr>
          <a:lstStyle/>
          <a:p>
            <a:r>
              <a:rPr lang="ru-RU" sz="2000" dirty="0" smtClean="0"/>
              <a:t>Плавание</a:t>
            </a:r>
            <a:r>
              <a:rPr lang="en-US" sz="2000" dirty="0" smtClean="0"/>
              <a:t> </a:t>
            </a:r>
            <a:r>
              <a:rPr lang="ru-RU" sz="2000" dirty="0" smtClean="0"/>
              <a:t> </a:t>
            </a:r>
            <a:endParaRPr lang="ru-RU" sz="2000" dirty="0"/>
          </a:p>
        </p:txBody>
      </p:sp>
      <p:sp>
        <p:nvSpPr>
          <p:cNvPr id="21" name="TextBox 20"/>
          <p:cNvSpPr txBox="1"/>
          <p:nvPr/>
        </p:nvSpPr>
        <p:spPr>
          <a:xfrm>
            <a:off x="3743400" y="5517232"/>
            <a:ext cx="3096344" cy="400110"/>
          </a:xfrm>
          <a:prstGeom prst="rect">
            <a:avLst/>
          </a:prstGeom>
          <a:noFill/>
        </p:spPr>
        <p:txBody>
          <a:bodyPr wrap="square" rtlCol="0">
            <a:spAutoFit/>
          </a:bodyPr>
          <a:lstStyle/>
          <a:p>
            <a:r>
              <a:rPr lang="ru-RU" sz="2000" dirty="0" smtClean="0"/>
              <a:t>Вероятно</a:t>
            </a:r>
            <a:r>
              <a:rPr lang="en-US" sz="2000" dirty="0" smtClean="0"/>
              <a:t> </a:t>
            </a:r>
            <a:r>
              <a:rPr lang="ru-RU" sz="2000" dirty="0" smtClean="0"/>
              <a:t> </a:t>
            </a:r>
            <a:endParaRPr lang="ru-RU" sz="2000" dirty="0"/>
          </a:p>
        </p:txBody>
      </p:sp>
      <p:sp>
        <p:nvSpPr>
          <p:cNvPr id="22" name="TextBox 21"/>
          <p:cNvSpPr txBox="1"/>
          <p:nvPr/>
        </p:nvSpPr>
        <p:spPr>
          <a:xfrm>
            <a:off x="3815408" y="5157192"/>
            <a:ext cx="3024336" cy="400110"/>
          </a:xfrm>
          <a:prstGeom prst="rect">
            <a:avLst/>
          </a:prstGeom>
          <a:noFill/>
        </p:spPr>
        <p:txBody>
          <a:bodyPr wrap="square" rtlCol="0">
            <a:spAutoFit/>
          </a:bodyPr>
          <a:lstStyle/>
          <a:p>
            <a:r>
              <a:rPr lang="ru-RU" sz="2000" dirty="0" smtClean="0"/>
              <a:t>Гибкий</a:t>
            </a:r>
            <a:r>
              <a:rPr lang="en-US" sz="2000" dirty="0" smtClean="0"/>
              <a:t> </a:t>
            </a:r>
            <a:r>
              <a:rPr lang="ru-RU" sz="2000" dirty="0" smtClean="0"/>
              <a:t> </a:t>
            </a:r>
            <a:endParaRPr lang="ru-RU" sz="2000" dirty="0"/>
          </a:p>
        </p:txBody>
      </p:sp>
      <p:sp>
        <p:nvSpPr>
          <p:cNvPr id="23" name="TextBox 22"/>
          <p:cNvSpPr txBox="1"/>
          <p:nvPr/>
        </p:nvSpPr>
        <p:spPr>
          <a:xfrm>
            <a:off x="3671392" y="2132856"/>
            <a:ext cx="2952328" cy="400110"/>
          </a:xfrm>
          <a:prstGeom prst="rect">
            <a:avLst/>
          </a:prstGeom>
          <a:noFill/>
        </p:spPr>
        <p:txBody>
          <a:bodyPr wrap="square" rtlCol="0">
            <a:spAutoFit/>
          </a:bodyPr>
          <a:lstStyle/>
          <a:p>
            <a:r>
              <a:rPr lang="ru-RU" sz="2000" dirty="0" smtClean="0"/>
              <a:t>Велоспорт</a:t>
            </a:r>
            <a:r>
              <a:rPr lang="en-US" sz="2000" dirty="0" smtClean="0"/>
              <a:t> </a:t>
            </a:r>
            <a:r>
              <a:rPr lang="ru-RU" sz="2000" dirty="0" smtClean="0"/>
              <a:t> </a:t>
            </a:r>
            <a:endParaRPr lang="ru-RU" sz="2000" dirty="0"/>
          </a:p>
        </p:txBody>
      </p:sp>
      <p:sp>
        <p:nvSpPr>
          <p:cNvPr id="24" name="TextBox 23"/>
          <p:cNvSpPr txBox="1"/>
          <p:nvPr/>
        </p:nvSpPr>
        <p:spPr>
          <a:xfrm>
            <a:off x="3671392" y="2564904"/>
            <a:ext cx="2952328" cy="400110"/>
          </a:xfrm>
          <a:prstGeom prst="rect">
            <a:avLst/>
          </a:prstGeom>
          <a:noFill/>
        </p:spPr>
        <p:txBody>
          <a:bodyPr wrap="square" rtlCol="0">
            <a:spAutoFit/>
          </a:bodyPr>
          <a:lstStyle/>
          <a:p>
            <a:r>
              <a:rPr lang="ru-RU" sz="2000" dirty="0" smtClean="0"/>
              <a:t>Катание на коньках</a:t>
            </a:r>
            <a:r>
              <a:rPr lang="en-US" sz="2000" dirty="0" smtClean="0"/>
              <a:t> </a:t>
            </a:r>
            <a:r>
              <a:rPr lang="ru-RU" sz="2000" dirty="0" smtClean="0"/>
              <a:t> </a:t>
            </a:r>
            <a:endParaRPr lang="ru-RU" sz="2000" dirty="0"/>
          </a:p>
        </p:txBody>
      </p:sp>
      <p:sp>
        <p:nvSpPr>
          <p:cNvPr id="25" name="TextBox 24"/>
          <p:cNvSpPr txBox="1"/>
          <p:nvPr/>
        </p:nvSpPr>
        <p:spPr>
          <a:xfrm>
            <a:off x="3671392" y="908720"/>
            <a:ext cx="3096344" cy="400110"/>
          </a:xfrm>
          <a:prstGeom prst="rect">
            <a:avLst/>
          </a:prstGeom>
          <a:noFill/>
        </p:spPr>
        <p:txBody>
          <a:bodyPr wrap="square" rtlCol="0">
            <a:spAutoFit/>
          </a:bodyPr>
          <a:lstStyle/>
          <a:p>
            <a:r>
              <a:rPr lang="ru-RU" sz="2000" dirty="0" smtClean="0"/>
              <a:t>Катание на лыжах</a:t>
            </a:r>
            <a:r>
              <a:rPr lang="en-US" sz="2000" dirty="0" smtClean="0"/>
              <a:t> </a:t>
            </a:r>
            <a:r>
              <a:rPr lang="ru-RU" sz="2000" dirty="0" smtClean="0"/>
              <a:t> </a:t>
            </a:r>
            <a:endParaRPr lang="ru-RU" sz="2000" dirty="0"/>
          </a:p>
        </p:txBody>
      </p:sp>
      <p:sp>
        <p:nvSpPr>
          <p:cNvPr id="26" name="TextBox 25"/>
          <p:cNvSpPr txBox="1"/>
          <p:nvPr/>
        </p:nvSpPr>
        <p:spPr>
          <a:xfrm>
            <a:off x="3671392" y="1700808"/>
            <a:ext cx="2808312" cy="400110"/>
          </a:xfrm>
          <a:prstGeom prst="rect">
            <a:avLst/>
          </a:prstGeom>
          <a:noFill/>
        </p:spPr>
        <p:txBody>
          <a:bodyPr wrap="square" rtlCol="0">
            <a:spAutoFit/>
          </a:bodyPr>
          <a:lstStyle/>
          <a:p>
            <a:r>
              <a:rPr lang="ru-RU" sz="2000" dirty="0" smtClean="0"/>
              <a:t>Горный туризм</a:t>
            </a:r>
            <a:r>
              <a:rPr lang="en-US" sz="2000" dirty="0" smtClean="0"/>
              <a:t> </a:t>
            </a:r>
            <a:endParaRPr lang="ru-RU" sz="2000" dirty="0"/>
          </a:p>
        </p:txBody>
      </p:sp>
      <p:sp>
        <p:nvSpPr>
          <p:cNvPr id="27" name="TextBox 26"/>
          <p:cNvSpPr txBox="1"/>
          <p:nvPr/>
        </p:nvSpPr>
        <p:spPr>
          <a:xfrm>
            <a:off x="3743400" y="4797152"/>
            <a:ext cx="1800200" cy="400110"/>
          </a:xfrm>
          <a:prstGeom prst="rect">
            <a:avLst/>
          </a:prstGeom>
          <a:noFill/>
        </p:spPr>
        <p:txBody>
          <a:bodyPr wrap="square" rtlCol="0">
            <a:spAutoFit/>
          </a:bodyPr>
          <a:lstStyle/>
          <a:p>
            <a:r>
              <a:rPr lang="ru-RU" sz="2000" dirty="0" smtClean="0"/>
              <a:t>Мускулы</a:t>
            </a:r>
            <a:r>
              <a:rPr lang="en-US" sz="2000" dirty="0" smtClean="0"/>
              <a:t> </a:t>
            </a:r>
            <a:r>
              <a:rPr lang="ru-RU" sz="2000" dirty="0" smtClean="0"/>
              <a:t> </a:t>
            </a:r>
            <a:endParaRPr lang="ru-RU" sz="2000" dirty="0"/>
          </a:p>
        </p:txBody>
      </p:sp>
      <p:sp>
        <p:nvSpPr>
          <p:cNvPr id="28" name="TextBox 27"/>
          <p:cNvSpPr txBox="1"/>
          <p:nvPr/>
        </p:nvSpPr>
        <p:spPr>
          <a:xfrm>
            <a:off x="3743400" y="3933056"/>
            <a:ext cx="1944216" cy="400110"/>
          </a:xfrm>
          <a:prstGeom prst="rect">
            <a:avLst/>
          </a:prstGeom>
          <a:noFill/>
        </p:spPr>
        <p:txBody>
          <a:bodyPr wrap="square" rtlCol="0">
            <a:spAutoFit/>
          </a:bodyPr>
          <a:lstStyle/>
          <a:p>
            <a:r>
              <a:rPr lang="ru-RU" sz="2000" dirty="0" smtClean="0"/>
              <a:t>Улучшать</a:t>
            </a:r>
            <a:r>
              <a:rPr lang="en-US" sz="2000" dirty="0" smtClean="0"/>
              <a:t> </a:t>
            </a:r>
            <a:r>
              <a:rPr lang="ru-RU" sz="2000" dirty="0" smtClean="0"/>
              <a:t> </a:t>
            </a:r>
            <a:endParaRPr lang="ru-RU" sz="2000" dirty="0"/>
          </a:p>
        </p:txBody>
      </p:sp>
      <p:sp>
        <p:nvSpPr>
          <p:cNvPr id="29" name="TextBox 28"/>
          <p:cNvSpPr txBox="1"/>
          <p:nvPr/>
        </p:nvSpPr>
        <p:spPr>
          <a:xfrm>
            <a:off x="3671392" y="2996952"/>
            <a:ext cx="1872208" cy="400110"/>
          </a:xfrm>
          <a:prstGeom prst="rect">
            <a:avLst/>
          </a:prstGeom>
          <a:noFill/>
        </p:spPr>
        <p:txBody>
          <a:bodyPr wrap="square" rtlCol="0">
            <a:spAutoFit/>
          </a:bodyPr>
          <a:lstStyle/>
          <a:p>
            <a:r>
              <a:rPr lang="ru-RU" sz="2000" dirty="0" smtClean="0"/>
              <a:t>Турнир</a:t>
            </a:r>
            <a:r>
              <a:rPr lang="en-US" sz="2000" dirty="0" smtClean="0"/>
              <a:t> </a:t>
            </a:r>
            <a:r>
              <a:rPr lang="ru-RU" sz="2000" dirty="0" smtClean="0"/>
              <a:t> </a:t>
            </a:r>
            <a:endParaRPr lang="ru-RU" sz="2000" dirty="0"/>
          </a:p>
        </p:txBody>
      </p:sp>
      <p:sp>
        <p:nvSpPr>
          <p:cNvPr id="30" name="TextBox 29"/>
          <p:cNvSpPr txBox="1"/>
          <p:nvPr/>
        </p:nvSpPr>
        <p:spPr>
          <a:xfrm>
            <a:off x="3743400" y="3501008"/>
            <a:ext cx="1944216" cy="400110"/>
          </a:xfrm>
          <a:prstGeom prst="rect">
            <a:avLst/>
          </a:prstGeom>
          <a:noFill/>
        </p:spPr>
        <p:txBody>
          <a:bodyPr wrap="square" rtlCol="0">
            <a:spAutoFit/>
          </a:bodyPr>
          <a:lstStyle/>
          <a:p>
            <a:r>
              <a:rPr lang="ru-RU" sz="2000" dirty="0" smtClean="0"/>
              <a:t>Внезапно</a:t>
            </a:r>
            <a:r>
              <a:rPr lang="en-US" sz="2000" dirty="0" smtClean="0"/>
              <a:t> </a:t>
            </a:r>
            <a:r>
              <a:rPr lang="ru-RU" sz="2000" dirty="0" smtClean="0"/>
              <a:t> </a:t>
            </a:r>
            <a:endParaRPr lang="ru-RU" sz="2000" dirty="0"/>
          </a:p>
        </p:txBody>
      </p:sp>
      <p:sp>
        <p:nvSpPr>
          <p:cNvPr id="31" name="TextBox 30"/>
          <p:cNvSpPr txBox="1"/>
          <p:nvPr/>
        </p:nvSpPr>
        <p:spPr>
          <a:xfrm>
            <a:off x="3743400" y="4365104"/>
            <a:ext cx="3024336" cy="400110"/>
          </a:xfrm>
          <a:prstGeom prst="rect">
            <a:avLst/>
          </a:prstGeom>
          <a:noFill/>
        </p:spPr>
        <p:txBody>
          <a:bodyPr wrap="square" rtlCol="0">
            <a:spAutoFit/>
          </a:bodyPr>
          <a:lstStyle/>
          <a:p>
            <a:r>
              <a:rPr lang="ru-RU" sz="2000" dirty="0" smtClean="0"/>
              <a:t>Быть в хорошей форме</a:t>
            </a:r>
            <a:r>
              <a:rPr lang="en-US" sz="2000" dirty="0" smtClean="0"/>
              <a:t> </a:t>
            </a:r>
            <a:endParaRPr lang="ru-RU" sz="20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0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0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20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20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20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20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2000"/>
                                        <p:tgtEl>
                                          <p:spTgt spid="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2000"/>
                                        <p:tgtEl>
                                          <p:spTgt spid="1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2000"/>
                                        <p:tgtEl>
                                          <p:spTgt spid="2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2000"/>
                                        <p:tgtEl>
                                          <p:spTgt spid="2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2000"/>
                                        <p:tgtEl>
                                          <p:spTgt spid="2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2000"/>
                                        <p:tgtEl>
                                          <p:spTgt spid="2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2000"/>
                                        <p:tgtEl>
                                          <p:spTgt spid="2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2000"/>
                                        <p:tgtEl>
                                          <p:spTgt spid="2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2000"/>
                                        <p:tgtEl>
                                          <p:spTgt spid="2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2000"/>
                                        <p:tgtEl>
                                          <p:spTgt spid="2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2000"/>
                                        <p:tgtEl>
                                          <p:spTgt spid="2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2000"/>
                                        <p:tgtEl>
                                          <p:spTgt spid="2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2000"/>
                                        <p:tgtEl>
                                          <p:spTgt spid="30"/>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p:bldP spid="11" grpId="0"/>
      <p:bldP spid="12" grpId="0"/>
      <p:bldP spid="13" grpId="0"/>
      <p:bldP spid="14" grpId="0"/>
      <p:bldP spid="15" grpId="0"/>
      <p:bldP spid="16" grpId="0"/>
      <p:bldP spid="17" grpId="0"/>
      <p:bldP spid="19" grpId="0"/>
      <p:bldP spid="20" grpId="0"/>
      <p:bldP spid="21" grpId="0"/>
      <p:bldP spid="22" grpId="0"/>
      <p:bldP spid="23" grpId="0"/>
      <p:bldP spid="24" grpId="0"/>
      <p:bldP spid="25" grpId="0"/>
      <p:bldP spid="26" grpId="0"/>
      <p:bldP spid="27" grpId="0"/>
      <p:bldP spid="28" grpId="0"/>
      <p:bldP spid="29" grpId="0"/>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r>
              <a:rPr lang="en-US" sz="8800" b="1" i="1" dirty="0" smtClean="0"/>
              <a:t>Guess what sport or game it is.</a:t>
            </a:r>
            <a:endParaRPr lang="ru-RU" sz="8800" b="1" i="1" dirty="0" smtClean="0"/>
          </a:p>
          <a:p>
            <a:endParaRPr lang="ru-RU" sz="6000" b="1" i="1" dirty="0" smtClean="0"/>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Техническа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277</TotalTime>
  <Words>705</Words>
  <Application>Microsoft Office PowerPoint</Application>
  <PresentationFormat>Экран (4:3)</PresentationFormat>
  <Paragraphs>196</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Техническая</vt:lpstr>
      <vt:lpstr>Sports for everybody</vt:lpstr>
      <vt:lpstr>Ball games </vt:lpstr>
      <vt:lpstr>Презентация PowerPoint</vt:lpstr>
      <vt:lpstr>Group these activities into indoor and outdoor sports</vt:lpstr>
      <vt:lpstr>Презентация PowerPoint</vt:lpstr>
      <vt:lpstr>Презентация PowerPoint</vt:lpstr>
      <vt:lpstr>Презентация PowerPoint</vt:lpstr>
      <vt:lpstr>Keys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Read the text and fill in the gaps. Choose the words from the box.</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Sports for everybody</dc:title>
  <dc:creator>ф</dc:creator>
  <cp:lastModifiedBy>Home</cp:lastModifiedBy>
  <cp:revision>38</cp:revision>
  <dcterms:created xsi:type="dcterms:W3CDTF">2011-04-26T04:34:28Z</dcterms:created>
  <dcterms:modified xsi:type="dcterms:W3CDTF">2017-01-14T13:46:30Z</dcterms:modified>
</cp:coreProperties>
</file>