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544" r:id="rId2"/>
    <p:sldId id="532" r:id="rId3"/>
    <p:sldId id="543" r:id="rId4"/>
    <p:sldId id="523" r:id="rId5"/>
    <p:sldId id="542" r:id="rId6"/>
    <p:sldId id="524" r:id="rId7"/>
    <p:sldId id="525" r:id="rId8"/>
    <p:sldId id="526" r:id="rId9"/>
    <p:sldId id="527" r:id="rId10"/>
    <p:sldId id="528" r:id="rId11"/>
    <p:sldId id="529" r:id="rId12"/>
    <p:sldId id="531" r:id="rId13"/>
    <p:sldId id="530" r:id="rId14"/>
    <p:sldId id="536" r:id="rId15"/>
    <p:sldId id="545" r:id="rId16"/>
    <p:sldId id="454" r:id="rId17"/>
    <p:sldId id="455" r:id="rId18"/>
    <p:sldId id="386" r:id="rId19"/>
    <p:sldId id="551" r:id="rId20"/>
    <p:sldId id="552" r:id="rId21"/>
    <p:sldId id="534" r:id="rId22"/>
    <p:sldId id="533" r:id="rId23"/>
    <p:sldId id="535" r:id="rId24"/>
    <p:sldId id="546" r:id="rId25"/>
    <p:sldId id="539" r:id="rId26"/>
    <p:sldId id="537" r:id="rId27"/>
    <p:sldId id="540" r:id="rId28"/>
    <p:sldId id="541" r:id="rId29"/>
    <p:sldId id="547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6699"/>
    <a:srgbClr val="CCFFFF"/>
    <a:srgbClr val="009900"/>
    <a:srgbClr val="0000FF"/>
    <a:srgbClr val="CCFF99"/>
    <a:srgbClr val="E2DAB6"/>
    <a:srgbClr val="008000"/>
    <a:srgbClr val="99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326" y="-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8B63B-A10B-46C5-B4B6-9B37C759D996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BD47A-1DBB-4317-A555-CAC5B6BE6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14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DCF38D-4E5B-44D6-8383-F63811F95C2C}" type="datetime1">
              <a:rPr lang="ru-RU" smtClean="0"/>
              <a:t>07.01.2017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1A7EED-C43E-4ADC-B85E-B632173262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55F7DE-09A7-49E8-8D72-CBD5E45A1C5A}" type="datetime1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DE0C0-D42D-43AC-9B4E-A29218FDF3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860852-082F-4253-85DA-E74733F02C79}" type="datetime1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305D9-D4BE-4762-9ED2-BF5E298F97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485CAD-C077-4477-99A5-60143A930425}" type="datetime1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B1854-B06D-4348-9DCF-DF9F90B253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19AFDD-ADB7-4BEF-8B63-E4D5B79FF0EB}" type="datetime1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81955847-92E4-43DD-8CCD-9691E27D0F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CCAC4-1666-4014-B440-FEE473D6FB31}" type="datetime1">
              <a:rPr lang="ru-RU" smtClean="0"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DD5DD-F740-4E91-B7FF-1CAC51ABFB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E7F607-6AC2-4693-943D-723357A11073}" type="datetime1">
              <a:rPr lang="ru-RU" smtClean="0"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34AD8-B94A-4CC0-AE41-B684BFB43B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8E4395-89E0-4B8B-B8F9-1C468224AD71}" type="datetime1">
              <a:rPr lang="ru-RU" smtClean="0"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5FC9-9F8C-4760-8ED9-878FE86DE6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868363-BE5A-43B4-B230-7FEF6AB89ED4}" type="datetime1">
              <a:rPr lang="ru-RU" smtClean="0"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A7F33-09E5-4358-A6EF-E7C8C576EF8D}" type="datetime1">
              <a:rPr lang="ru-RU" smtClean="0"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65352-122D-43DD-B5A5-4A9BC3379D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8799A-7E86-4FB4-8544-DB6139ED2415}" type="datetime1">
              <a:rPr lang="ru-RU" smtClean="0"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2E9B4DA4-E0B2-4959-AF60-4DE40F3E4A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BAEEE2-4898-42D1-B391-95A980407316}" type="datetime1">
              <a:rPr lang="ru-RU" smtClean="0"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A139A9BF-A7E0-40CC-8176-E39FBF2BE4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jpeg"/><Relationship Id="rId5" Type="http://schemas.openxmlformats.org/officeDocument/2006/relationships/hyperlink" Target="http://gorod-chaikovskiy.ru/uploads/posts/2011-09/thumbs/1317195954_3020652.jpg" TargetMode="External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slide" Target="slide14.xml"/><Relationship Id="rId9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13345"/>
              </p:ext>
            </p:extLst>
          </p:nvPr>
        </p:nvGraphicFramePr>
        <p:xfrm>
          <a:off x="2267744" y="2132856"/>
          <a:ext cx="4241909" cy="3276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595"/>
                <a:gridCol w="2061314"/>
              </a:tblGrid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3491880" y="3202682"/>
            <a:ext cx="1800200" cy="11521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endParaRPr lang="ru-RU" sz="7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6148" y="4209064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2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6148" y="2343833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3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51939" y="4115699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1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2420888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4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572000" y="4436690"/>
            <a:ext cx="0" cy="12245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ttp://900igr.net/datai/pedagogika/Differentsiatsija-i-individualizatsija-obuchenija/0004-005-Iskhodnaja-raznost-starta-pri-standartizatsii-trebovanij-k-konechnom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158"/>
            <a:ext cx="2746636" cy="2056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6948264" y="2863988"/>
            <a:ext cx="0" cy="171714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309524" y="1691238"/>
            <a:ext cx="1982556" cy="1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mages.freeimages.com/images/previews/c0f/shaking-hands-1238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 t="14741" r="16560" b="10043"/>
          <a:stretch/>
        </p:blipFill>
        <p:spPr bwMode="auto">
          <a:xfrm>
            <a:off x="6948264" y="481262"/>
            <a:ext cx="1839743" cy="1576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а 11 из 1769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143">
            <a:off x="4349212" y="4711169"/>
            <a:ext cx="2392933" cy="179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1103" y="260648"/>
            <a:ext cx="41654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ТРУД  ЛЮДЕЙ</a:t>
            </a:r>
            <a:endParaRPr lang="ru-RU" sz="48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098" name="Picture 2" descr="http://foto.lida24.by/wp-content/uploads/2015/07/bmwyjcmn93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901">
            <a:off x="1096722" y="3150722"/>
            <a:ext cx="2712643" cy="185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visotatour.ru/upload/iblock/e55/e557c1b3113f1bdf20ec847b8918717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0" y="4768371"/>
            <a:ext cx="2550963" cy="175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 rot="8719294">
            <a:off x="1996909" y="1294619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8248" y="1495546"/>
            <a:ext cx="269599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фабрики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заводы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32953">
            <a:off x="5999584" y="1310876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94117" y="1628800"/>
            <a:ext cx="48435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животноводство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" name="Picture 4" descr="Картинка 108 из 18208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/>
          <a:stretch/>
        </p:blipFill>
        <p:spPr bwMode="auto">
          <a:xfrm rot="307910">
            <a:off x="6598945" y="3577597"/>
            <a:ext cx="2406236" cy="196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88786" y="2459797"/>
            <a:ext cx="347563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земледелие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Стрелка вправо 13">
            <a:hlinkClick r:id="rId6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27323" y="5675991"/>
            <a:ext cx="233275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разводят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выращивают</a:t>
            </a:r>
            <a:endParaRPr lang="ru-RU" sz="2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Картинка 9 из 15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527">
            <a:off x="2208916" y="2825708"/>
            <a:ext cx="2848134" cy="213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25199" y="260648"/>
            <a:ext cx="303730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ПРИРОДА</a:t>
            </a:r>
            <a:endParaRPr lang="ru-RU" sz="48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19294">
            <a:off x="2359469" y="1327718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8200" y="1412482"/>
            <a:ext cx="221246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парки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скверы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32953">
            <a:off x="5999584" y="1310876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51647" y="1489595"/>
            <a:ext cx="1532792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поля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леса</a:t>
            </a:r>
            <a:endParaRPr lang="ru-RU" sz="48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луга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Стрелка вправо 13">
            <a:hlinkClick r:id="rId3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cl71589.tmweb.ru/upload/iblock/3c9/grand_kremlin_public_garde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017">
            <a:off x="190712" y="4469434"/>
            <a:ext cx="2851063" cy="213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а 52 из 150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63" y="3891892"/>
            <a:ext cx="3367358" cy="1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7990" y="260648"/>
            <a:ext cx="373172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ТРАНСПОРТ</a:t>
            </a:r>
            <a:endParaRPr lang="ru-RU" sz="48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19294">
            <a:off x="2359469" y="1327718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628800"/>
            <a:ext cx="457484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разнообразный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32953">
            <a:off x="5999584" y="1310876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690495" y="1489595"/>
            <a:ext cx="105509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с/х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Стрелка вправо 13">
            <a:hlinkClick r:id="rId2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://v.900igr.net:10/datai/okruzhajuschij-mir/Beregis-avtomobilja/0010-013-Beregis-avtomobil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4" y="2582573"/>
            <a:ext cx="2264569" cy="13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olga23.ucoz.ru/_si/0/21406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4" y="4077072"/>
            <a:ext cx="4413771" cy="2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m.novayagazeta-ug.ru/sites/default/files/news/01-2014/metro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21993" r="3492" b="8676"/>
          <a:stretch/>
        </p:blipFill>
        <p:spPr bwMode="auto">
          <a:xfrm>
            <a:off x="3046128" y="2544119"/>
            <a:ext cx="2160241" cy="139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blog.cpc.kz/wp-content/uploads/2015/06/1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17475" r="11096" b="16079"/>
          <a:stretch/>
        </p:blipFill>
        <p:spPr bwMode="auto">
          <a:xfrm>
            <a:off x="5925663" y="3159120"/>
            <a:ext cx="2894809" cy="156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deere.ua/common/media/images/product/equipment/combines/t_series/r2/hero/pg_16_02_11_1_r2b005700_762x4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4941168"/>
            <a:ext cx="2748173" cy="165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3752" y="260648"/>
            <a:ext cx="262020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ДОРОГИ</a:t>
            </a:r>
            <a:endParaRPr lang="ru-RU" sz="48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19294">
            <a:off x="2359469" y="1327718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095" y="1628800"/>
            <a:ext cx="46711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асфальтированные</a:t>
            </a:r>
            <a:endParaRPr lang="ru-RU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32953">
            <a:off x="5999584" y="1310876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5807" y="1615266"/>
            <a:ext cx="31911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грунтовые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Стрелка вправо 13">
            <a:hlinkClick r:id="rId2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 descr="http://world.lib.ru/img/i/i_p_k/100820_zveni_dorogi/100820_zveni_dorogi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8" y="2564904"/>
            <a:ext cx="4061893" cy="304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selivanovka.ru/s_proselki/doroga1/Images/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84" y="2780928"/>
            <a:ext cx="3876642" cy="214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3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2111" y="260648"/>
            <a:ext cx="314348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КУЛЬТУРА</a:t>
            </a:r>
            <a:endParaRPr lang="ru-RU" sz="48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19294">
            <a:off x="2359469" y="1327718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122" y="1675365"/>
            <a:ext cx="52028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театры</a:t>
            </a: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, музеи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концертные залы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32953">
            <a:off x="5999584" y="1310876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53641" y="1615266"/>
            <a:ext cx="197554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клубы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Стрелка вправо 13">
            <a:hlinkClick r:id="rId2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 descr="http://kvobzor.ru/u/news/2861d51e6ed0f0521856662a82e0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444" y="2903076"/>
            <a:ext cx="2945180" cy="220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gazprom.ru/preview/f/posts/51/844918/w500_1(0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5" t="25699"/>
          <a:stretch/>
        </p:blipFill>
        <p:spPr bwMode="auto">
          <a:xfrm rot="291884">
            <a:off x="2268436" y="4667596"/>
            <a:ext cx="2731872" cy="208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trani.ru/wp-content/uploads/2012/04/%D0%A0%D0%BE%D1%81%D1%81%D0%B8%D1%8F.-%D0%9C%D0%BE%D1%81%D0%BA%D0%B2%D0%B0.-%D0%91%D0%BE%D0%BB%D1%8C%D1%88%D0%BE%D0%B9-%D1%82%D0%B5%D0%B0%D1%82%D1%80-%D0%9E2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251">
            <a:off x="317093" y="3277493"/>
            <a:ext cx="3033488" cy="212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79199" y="260648"/>
            <a:ext cx="452931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ОБРАЗОВАНИЕ</a:t>
            </a:r>
            <a:endParaRPr lang="ru-RU" sz="48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19294">
            <a:off x="3233836" y="1273369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5976" y="1061268"/>
            <a:ext cx="3538661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школы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институты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университеты</a:t>
            </a:r>
            <a:endParaRPr lang="ru-RU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32953">
            <a:off x="5999584" y="1310876"/>
            <a:ext cx="776927" cy="203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873139" y="1615266"/>
            <a:ext cx="213654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школы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Стрелка вправо 13">
            <a:hlinkClick r:id="rId2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funlib.ru/cimg/2014/102208/22267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12456" r="8628" b="13635"/>
          <a:stretch/>
        </p:blipFill>
        <p:spPr bwMode="auto">
          <a:xfrm>
            <a:off x="5513089" y="2511673"/>
            <a:ext cx="3307383" cy="207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3.proshkolu.ru/content/media/pic/std/1000000/396000/395281-78477744b848aef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7841" r="10149" b="29703"/>
          <a:stretch/>
        </p:blipFill>
        <p:spPr bwMode="auto">
          <a:xfrm rot="21240221">
            <a:off x="417828" y="4877242"/>
            <a:ext cx="3204471" cy="175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to.spbland.ru/data/media/3/lrg_87583_14.04.2006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251">
            <a:off x="2192059" y="3144477"/>
            <a:ext cx="2709112" cy="203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201992"/>
              </p:ext>
            </p:extLst>
          </p:nvPr>
        </p:nvGraphicFramePr>
        <p:xfrm>
          <a:off x="2267744" y="2132856"/>
          <a:ext cx="4241909" cy="3276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595"/>
                <a:gridCol w="2061314"/>
              </a:tblGrid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63702" y="144409"/>
            <a:ext cx="4416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напарник</a:t>
            </a:r>
            <a:r>
              <a:rPr lang="ru-RU" sz="40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по плечу</a:t>
            </a:r>
            <a:endParaRPr lang="ru-RU" sz="40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91880" y="3202682"/>
            <a:ext cx="1800200" cy="11521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endParaRPr lang="ru-RU" sz="7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3693" y="3993591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2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6148" y="2343833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3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51939" y="4115699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1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2420888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4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572000" y="4436690"/>
            <a:ext cx="0" cy="12245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524328" y="3019941"/>
            <a:ext cx="0" cy="1467015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нутый угол 8"/>
          <p:cNvSpPr/>
          <p:nvPr/>
        </p:nvSpPr>
        <p:spPr>
          <a:xfrm>
            <a:off x="6012160" y="4988088"/>
            <a:ext cx="2376264" cy="657944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вопросы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5874629" y="2007996"/>
            <a:ext cx="2121048" cy="657944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ответы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1267980" y="2974886"/>
            <a:ext cx="0" cy="1572703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нутый угол 16"/>
          <p:cNvSpPr/>
          <p:nvPr/>
        </p:nvSpPr>
        <p:spPr>
          <a:xfrm>
            <a:off x="416917" y="2023979"/>
            <a:ext cx="2376264" cy="657944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вопросы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131472" y="5008781"/>
            <a:ext cx="2121048" cy="657944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ответы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76537" y="5749172"/>
            <a:ext cx="4006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читает - отвечает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69187" y="1184558"/>
            <a:ext cx="1865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сверяет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1154276"/>
            <a:ext cx="4006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читает - отвечает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65407" y="5733256"/>
            <a:ext cx="1865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сверяет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pic>
        <p:nvPicPr>
          <p:cNvPr id="24" name="Picture 3" descr="http://t2.ftcdn.net/jpg/00/09/74/73/400_F_9747395_GtHEnSko2aAfTnfQtAqG6VVSRK7FMfj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98" y="1905218"/>
            <a:ext cx="917386" cy="9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http://t2.ftcdn.net/jpg/00/09/74/73/400_F_9747395_GtHEnSko2aAfTnfQtAqG6VVSRK7FMfj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01808"/>
            <a:ext cx="871890" cy="8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readington.k12.nj.us/cms/lib07/NJ01000244/Centricity/Domain/195/Alarm_clock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7194"/>
            <a:ext cx="1230263" cy="12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35388"/>
              </p:ext>
            </p:extLst>
          </p:nvPr>
        </p:nvGraphicFramePr>
        <p:xfrm>
          <a:off x="2267744" y="2132856"/>
          <a:ext cx="4241909" cy="3276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595"/>
                <a:gridCol w="2061314"/>
              </a:tblGrid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71649" y="144409"/>
            <a:ext cx="42007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напарник</a:t>
            </a:r>
            <a:r>
              <a:rPr lang="ru-RU" sz="40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по лицу</a:t>
            </a:r>
            <a:endParaRPr lang="ru-RU" sz="40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91880" y="3202682"/>
            <a:ext cx="1800200" cy="11521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endParaRPr lang="ru-RU" sz="7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6148" y="4209064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2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0358" y="2343833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3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97276" y="4115699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1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2420888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4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572000" y="4436690"/>
            <a:ext cx="0" cy="12245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814478" y="5747249"/>
            <a:ext cx="1515043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нутый угол 8"/>
          <p:cNvSpPr/>
          <p:nvPr/>
        </p:nvSpPr>
        <p:spPr>
          <a:xfrm>
            <a:off x="5937277" y="5003304"/>
            <a:ext cx="2091359" cy="657944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ответы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6117238" y="2105742"/>
            <a:ext cx="2376264" cy="657944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вопросы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054898" y="1706137"/>
            <a:ext cx="1798718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нутый угол 16"/>
          <p:cNvSpPr/>
          <p:nvPr/>
        </p:nvSpPr>
        <p:spPr>
          <a:xfrm>
            <a:off x="1092753" y="2105742"/>
            <a:ext cx="2037605" cy="657944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ответы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416917" y="5008781"/>
            <a:ext cx="2376264" cy="657944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вопросы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68062" y="1352194"/>
            <a:ext cx="4006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читает - отвечает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24923" y="5666725"/>
            <a:ext cx="1865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сверяет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5537" y="5747249"/>
            <a:ext cx="4006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читает - отвечает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7398" y="1318660"/>
            <a:ext cx="1865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</a:rPr>
              <a:t>сверяет</a:t>
            </a:r>
            <a:endParaRPr lang="ru-RU" sz="4000" cap="none" spc="0" dirty="0">
              <a:ln w="18415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pic>
        <p:nvPicPr>
          <p:cNvPr id="24" name="Picture 3" descr="http://t2.ftcdn.net/jpg/00/09/74/73/400_F_9747395_GtHEnSko2aAfTnfQtAqG6VVSRK7FMfj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19" y="4829863"/>
            <a:ext cx="917386" cy="9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http://t2.ftcdn.net/jpg/00/09/74/73/400_F_9747395_GtHEnSko2aAfTnfQtAqG6VVSRK7FMfj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0" y="2091916"/>
            <a:ext cx="917386" cy="9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164868" y="655409"/>
            <a:ext cx="47400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Обмен карточками!</a:t>
            </a:r>
            <a:endParaRPr lang="ru-RU" sz="4000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6" name="Picture 2" descr="http://www.readington.k12.nj.us/cms/lib07/NJ01000244/Centricity/Domain/195/Alarm_clock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7194"/>
            <a:ext cx="1230263" cy="12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2182"/>
            <a:ext cx="582840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 И СЕЛО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508" name="Прямоугольник 2"/>
          <p:cNvSpPr>
            <a:spLocks noChangeArrowheads="1"/>
          </p:cNvSpPr>
          <p:nvPr/>
        </p:nvSpPr>
        <p:spPr bwMode="auto">
          <a:xfrm>
            <a:off x="174447" y="732226"/>
            <a:ext cx="869469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latin typeface="Bookman Old Style" pitchFamily="18" charset="0"/>
                <a:cs typeface="Arial" pitchFamily="34" charset="0"/>
              </a:rPr>
              <a:t>1.Чем отличается городское и сельское жильё</a:t>
            </a:r>
            <a:r>
              <a:rPr lang="en-US" sz="3200" dirty="0" smtClean="0">
                <a:latin typeface="Bookman Old Style" pitchFamily="18" charset="0"/>
                <a:cs typeface="Arial" pitchFamily="34" charset="0"/>
              </a:rPr>
              <a:t>?</a:t>
            </a:r>
            <a:endParaRPr lang="ru-RU" sz="3200" dirty="0"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3200" dirty="0" smtClean="0">
                <a:latin typeface="Bookman Old Style" pitchFamily="18" charset="0"/>
                <a:cs typeface="Arial" pitchFamily="34" charset="0"/>
              </a:rPr>
              <a:t>2.Как связываются люди друг с другом</a:t>
            </a:r>
            <a:r>
              <a:rPr lang="en-US" sz="3200" dirty="0" smtClean="0">
                <a:latin typeface="Bookman Old Style" pitchFamily="18" charset="0"/>
                <a:cs typeface="Arial" pitchFamily="34" charset="0"/>
              </a:rPr>
              <a:t>?</a:t>
            </a:r>
            <a:endParaRPr lang="ru-RU" sz="3200" dirty="0"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3200" dirty="0" smtClean="0">
                <a:latin typeface="Bookman Old Style" pitchFamily="18" charset="0"/>
                <a:cs typeface="Arial" pitchFamily="34" charset="0"/>
              </a:rPr>
              <a:t>3.Где трудятся горожане и селяне</a:t>
            </a:r>
            <a:r>
              <a:rPr lang="en-US" sz="3200" dirty="0" smtClean="0">
                <a:latin typeface="Bookman Old Style" pitchFamily="18" charset="0"/>
                <a:cs typeface="Arial" pitchFamily="34" charset="0"/>
              </a:rPr>
              <a:t>?</a:t>
            </a:r>
            <a:endParaRPr lang="ru-RU" sz="3200" dirty="0"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3200" dirty="0">
                <a:latin typeface="Bookman Old Style" pitchFamily="18" charset="0"/>
                <a:cs typeface="Arial" pitchFamily="34" charset="0"/>
              </a:rPr>
              <a:t>4</a:t>
            </a:r>
            <a:r>
              <a:rPr lang="ru-RU" sz="3200" dirty="0" smtClean="0">
                <a:latin typeface="Bookman Old Style" pitchFamily="18" charset="0"/>
                <a:cs typeface="Arial" pitchFamily="34" charset="0"/>
              </a:rPr>
              <a:t>. Каким транспортом пользуются</a:t>
            </a:r>
            <a:r>
              <a:rPr lang="en-US" sz="3200" dirty="0" smtClean="0">
                <a:latin typeface="Bookman Old Style" pitchFamily="18" charset="0"/>
                <a:cs typeface="Arial" pitchFamily="34" charset="0"/>
              </a:rPr>
              <a:t>?</a:t>
            </a:r>
            <a:endParaRPr lang="ru-RU" sz="3200" dirty="0"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3200" dirty="0" smtClean="0">
                <a:latin typeface="Bookman Old Style" pitchFamily="18" charset="0"/>
                <a:cs typeface="Arial" pitchFamily="34" charset="0"/>
              </a:rPr>
              <a:t>5. Какие дороги в городе и селе</a:t>
            </a:r>
            <a:r>
              <a:rPr lang="en-US" sz="3200" dirty="0" smtClean="0">
                <a:latin typeface="Bookman Old Style" pitchFamily="18" charset="0"/>
                <a:cs typeface="Arial" pitchFamily="34" charset="0"/>
              </a:rPr>
              <a:t>?</a:t>
            </a:r>
            <a:endParaRPr lang="ru-RU" sz="3200" dirty="0"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3200" dirty="0" smtClean="0">
                <a:latin typeface="Bookman Old Style" pitchFamily="18" charset="0"/>
                <a:cs typeface="Arial" pitchFamily="34" charset="0"/>
              </a:rPr>
              <a:t>6. Как природа помогает людям</a:t>
            </a:r>
            <a:r>
              <a:rPr lang="en-US" sz="3200" dirty="0" smtClean="0">
                <a:latin typeface="Bookman Old Style" pitchFamily="18" charset="0"/>
                <a:cs typeface="Arial" pitchFamily="34" charset="0"/>
              </a:rPr>
              <a:t>?</a:t>
            </a:r>
            <a:endParaRPr lang="ru-RU" sz="3200" b="1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8194" name="Picture 2" descr="http://russights.ru/img/selo_yb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41018"/>
            <a:ext cx="3222724" cy="241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ycityminsk.narod.ru/panara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72175"/>
            <a:ext cx="3240360" cy="238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1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5556" y="978253"/>
            <a:ext cx="792088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/>
              <a:t> </a:t>
            </a:r>
            <a:r>
              <a:rPr lang="ru-RU" sz="4400" dirty="0" smtClean="0"/>
              <a:t>- </a:t>
            </a:r>
            <a:r>
              <a:rPr lang="ru-RU" sz="4400" dirty="0"/>
              <a:t>крупный населённый пункт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2941" y="129406"/>
            <a:ext cx="22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http://waymade.ru/uploads/uploads/2015/10/29/vl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80" y="2639665"/>
            <a:ext cx="3225780" cy="213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743122"/>
            <a:ext cx="6389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где много </a:t>
            </a:r>
            <a:r>
              <a:rPr lang="ru-RU" sz="2800" dirty="0"/>
              <a:t>архитектурных и инженерных </a:t>
            </a:r>
            <a:r>
              <a:rPr lang="ru-RU" sz="2800" dirty="0" smtClean="0"/>
              <a:t>сооружений, с развитой экономикой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4755236"/>
            <a:ext cx="7812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где </a:t>
            </a:r>
            <a:r>
              <a:rPr lang="ru-RU" sz="4000" b="1" u="sng" dirty="0" smtClean="0"/>
              <a:t>дома</a:t>
            </a:r>
            <a:r>
              <a:rPr lang="ru-RU" sz="4000" dirty="0" smtClean="0"/>
              <a:t>  …, много … </a:t>
            </a:r>
            <a:r>
              <a:rPr lang="ru-RU" sz="4000" b="1" u="sng" dirty="0" smtClean="0"/>
              <a:t>транспорта</a:t>
            </a:r>
            <a:r>
              <a:rPr lang="ru-RU" sz="4000" dirty="0" smtClean="0"/>
              <a:t>, </a:t>
            </a:r>
          </a:p>
          <a:p>
            <a:pPr algn="ctr"/>
            <a:r>
              <a:rPr lang="ru-RU" sz="4000" dirty="0" smtClean="0"/>
              <a:t>… </a:t>
            </a:r>
            <a:r>
              <a:rPr lang="ru-RU" sz="4000" b="1" u="sng" dirty="0" smtClean="0"/>
              <a:t>дороги</a:t>
            </a:r>
            <a:r>
              <a:rPr lang="ru-RU" sz="4000" dirty="0" smtClean="0"/>
              <a:t>, много </a:t>
            </a:r>
            <a:r>
              <a:rPr lang="ru-RU" sz="4000" b="1" u="sng" dirty="0" smtClean="0"/>
              <a:t>театров</a:t>
            </a:r>
            <a:r>
              <a:rPr lang="ru-RU" sz="4000" dirty="0" smtClean="0"/>
              <a:t>, …, </a:t>
            </a:r>
          </a:p>
          <a:p>
            <a:pPr algn="ctr"/>
            <a:r>
              <a:rPr lang="ru-RU" sz="4000" b="1" u="sng" dirty="0" smtClean="0"/>
              <a:t>люди</a:t>
            </a:r>
            <a:r>
              <a:rPr lang="ru-RU" sz="4000" dirty="0" smtClean="0"/>
              <a:t> занимаются… </a:t>
            </a:r>
            <a:endParaRPr lang="ru-RU" sz="40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3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ppealcouponsxyz.com/data/56b46732b6d7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08512" cy="4824536"/>
          </a:xfrm>
          <a:prstGeom prst="rect">
            <a:avLst/>
          </a:prstGeom>
          <a:noFill/>
          <a:extLst/>
        </p:spPr>
      </p:pic>
      <p:cxnSp>
        <p:nvCxnSpPr>
          <p:cNvPr id="7" name="Прямая со стрелкой 6"/>
          <p:cNvCxnSpPr/>
          <p:nvPr/>
        </p:nvCxnSpPr>
        <p:spPr>
          <a:xfrm>
            <a:off x="2699792" y="2816932"/>
            <a:ext cx="172819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674524" y="1886311"/>
            <a:ext cx="1669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i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Боря</a:t>
            </a:r>
            <a:endParaRPr lang="ru-RU" sz="5400" b="0" i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9048" y="5587908"/>
            <a:ext cx="7537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«Встреча по времени»</a:t>
            </a:r>
            <a:endParaRPr lang="ru-RU" sz="5400" b="1" cap="none" spc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78253"/>
            <a:ext cx="871296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/>
              <a:t> </a:t>
            </a:r>
            <a:r>
              <a:rPr lang="ru-RU" sz="4400" dirty="0" smtClean="0"/>
              <a:t>- небольшой  </a:t>
            </a:r>
            <a:r>
              <a:rPr lang="ru-RU" sz="4400" dirty="0"/>
              <a:t>населённый пункт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8706" y="129406"/>
            <a:ext cx="1786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СЕЛО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www.airfotovideo.ru/images/photos/medium/d4168cc12eb57edec32479220f127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988838"/>
            <a:ext cx="7776864" cy="310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5224663"/>
            <a:ext cx="7145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где </a:t>
            </a:r>
            <a:r>
              <a:rPr lang="ru-RU" sz="4000" b="1" u="sng" dirty="0" smtClean="0"/>
              <a:t>дома</a:t>
            </a:r>
            <a:r>
              <a:rPr lang="ru-RU" sz="4000" dirty="0" smtClean="0"/>
              <a:t>  …, много … </a:t>
            </a:r>
            <a:r>
              <a:rPr lang="ru-RU" sz="4000" b="1" u="sng" dirty="0" smtClean="0"/>
              <a:t>техники </a:t>
            </a:r>
            <a:r>
              <a:rPr lang="ru-RU" sz="4000" dirty="0" smtClean="0"/>
              <a:t>, </a:t>
            </a:r>
          </a:p>
          <a:p>
            <a:r>
              <a:rPr lang="ru-RU" sz="4000" dirty="0" smtClean="0"/>
              <a:t>… </a:t>
            </a:r>
            <a:r>
              <a:rPr lang="ru-RU" sz="4000" b="1" u="sng" dirty="0" smtClean="0"/>
              <a:t>дороги</a:t>
            </a:r>
            <a:r>
              <a:rPr lang="ru-RU" sz="4000" dirty="0" smtClean="0"/>
              <a:t>,  </a:t>
            </a:r>
            <a:r>
              <a:rPr lang="ru-RU" sz="4000" b="1" u="sng" dirty="0" smtClean="0"/>
              <a:t>люди</a:t>
            </a:r>
            <a:r>
              <a:rPr lang="ru-RU" sz="4000" dirty="0" smtClean="0"/>
              <a:t> занимаются …</a:t>
            </a:r>
            <a:endParaRPr lang="ru-RU" sz="4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ppealcouponsxyz.com/data/56b46732b6d7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843862" cy="2881224"/>
          </a:xfrm>
          <a:prstGeom prst="rect">
            <a:avLst/>
          </a:prstGeom>
          <a:noFill/>
          <a:extLst/>
        </p:spPr>
      </p:pic>
      <p:cxnSp>
        <p:nvCxnSpPr>
          <p:cNvPr id="7" name="Прямая со стрелкой 6"/>
          <p:cNvCxnSpPr/>
          <p:nvPr/>
        </p:nvCxnSpPr>
        <p:spPr>
          <a:xfrm>
            <a:off x="1678169" y="1678739"/>
            <a:ext cx="99635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53091" y="1093964"/>
            <a:ext cx="1021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i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Боря</a:t>
            </a:r>
            <a:endParaRPr lang="ru-RU" sz="3200" b="0" i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9048" y="5587908"/>
            <a:ext cx="7537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«Встреча по времени»</a:t>
            </a:r>
            <a:endParaRPr lang="ru-RU" sz="5400" b="1" cap="none" spc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Picture 29" descr="http://2krota.ru/uploads/posts/2008-09/thumbs/1222100816_103497-dorr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86" y="1386351"/>
            <a:ext cx="2808312" cy="217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11348" y="4365104"/>
            <a:ext cx="26402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ГОРОЖАНИН</a:t>
            </a:r>
            <a:endParaRPr lang="ru-RU" sz="320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9" name="Прямая со стрелкой 8"/>
          <p:cNvCxnSpPr>
            <a:endCxn id="13" idx="0"/>
          </p:cNvCxnSpPr>
          <p:nvPr/>
        </p:nvCxnSpPr>
        <p:spPr>
          <a:xfrm flipH="1">
            <a:off x="4431486" y="3558259"/>
            <a:ext cx="716578" cy="8068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311121" y="4365104"/>
            <a:ext cx="20423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СЕЛЯНИН</a:t>
            </a:r>
            <a:endParaRPr lang="ru-RU" sz="320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15" name="Прямая со стрелкой 14"/>
          <p:cNvCxnSpPr>
            <a:endCxn id="14" idx="0"/>
          </p:cNvCxnSpPr>
          <p:nvPr/>
        </p:nvCxnSpPr>
        <p:spPr>
          <a:xfrm>
            <a:off x="6429302" y="3569572"/>
            <a:ext cx="902997" cy="7955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2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1.cosmopolitan.ru/upload/attach/e6d/e6d995f8a0f913dd6eed1b2d925776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9" r="11440"/>
          <a:stretch/>
        </p:blipFill>
        <p:spPr bwMode="auto">
          <a:xfrm>
            <a:off x="1043608" y="252629"/>
            <a:ext cx="2520280" cy="298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50.radikal.ru/i128/0910/77/0b844d646c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5035" r="17527"/>
          <a:stretch/>
        </p:blipFill>
        <p:spPr bwMode="auto">
          <a:xfrm>
            <a:off x="4934911" y="252629"/>
            <a:ext cx="3528392" cy="304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visotatour.ru/upload/iblock/e55/e557c1b3113f1bdf20ec847b8918717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r="11766"/>
          <a:stretch/>
        </p:blipFill>
        <p:spPr bwMode="auto">
          <a:xfrm>
            <a:off x="816550" y="3670158"/>
            <a:ext cx="3323402" cy="282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tankomobile.ru/media/catalog/product/cache/1/image/9df78eab33525d08d6e5fb8d27136e95/f/i/fiskars-bow-saw-124810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70158"/>
            <a:ext cx="3822167" cy="285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blog.cpc.kz/wp-content/uploads/2015/06/1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17475" r="11096" b="16079"/>
          <a:stretch/>
        </p:blipFill>
        <p:spPr bwMode="auto">
          <a:xfrm>
            <a:off x="4139952" y="332349"/>
            <a:ext cx="4719808" cy="255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translux.ru/wp-content/uploads/2016/02/d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630"/>
            <a:ext cx="3384376" cy="2659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а 178 из 1894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0" y="342900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ridus.ru/_ah/img/ZZCiyfhAzLKnNKQbUbyUj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8999"/>
            <a:ext cx="3816424" cy="259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.depositphotos.com/1000122/1272/i/950/depositphotos_12724034-Child-working-with-a-rak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/>
          <a:stretch/>
        </p:blipFill>
        <p:spPr bwMode="auto">
          <a:xfrm>
            <a:off x="4716016" y="228373"/>
            <a:ext cx="3808085" cy="299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3.proshkolu.ru/content/media/pic/std/2000000/1936000/1935117-fc00f6f1f70d3e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3"/>
          <a:stretch/>
        </p:blipFill>
        <p:spPr bwMode="auto">
          <a:xfrm>
            <a:off x="4745759" y="3429000"/>
            <a:ext cx="2880320" cy="314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edom.ru/img/adboard/service/936/936096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4" b="4488"/>
          <a:stretch/>
        </p:blipFill>
        <p:spPr bwMode="auto">
          <a:xfrm>
            <a:off x="395536" y="228373"/>
            <a:ext cx="3456384" cy="286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uzray.ru/upload/uploaded_image/2015-09-04/11_005df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5470" r="7330"/>
          <a:stretch/>
        </p:blipFill>
        <p:spPr bwMode="auto">
          <a:xfrm>
            <a:off x="467544" y="3429000"/>
            <a:ext cx="3384376" cy="31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8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40115" r="26816" b="21842"/>
          <a:stretch/>
        </p:blipFill>
        <p:spPr bwMode="auto">
          <a:xfrm rot="21332277">
            <a:off x="336477" y="3287542"/>
            <a:ext cx="4000977" cy="292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itv55.ru/upload/medialibrary/565/vdwvpqfq%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563">
            <a:off x="378147" y="649158"/>
            <a:ext cx="3620916" cy="24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2" t="40101" r="26815" b="22435"/>
          <a:stretch/>
        </p:blipFill>
        <p:spPr bwMode="auto">
          <a:xfrm rot="757834">
            <a:off x="4768179" y="3542029"/>
            <a:ext cx="4052946" cy="290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ttp://ic.pics.livejournal.com/politic_portnov/68742202/30599/30599_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995">
            <a:off x="5202523" y="462838"/>
            <a:ext cx="3710187" cy="278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5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50957"/>
              </p:ext>
            </p:extLst>
          </p:nvPr>
        </p:nvGraphicFramePr>
        <p:xfrm>
          <a:off x="2267744" y="2132856"/>
          <a:ext cx="4241909" cy="3276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595"/>
                <a:gridCol w="2061314"/>
              </a:tblGrid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  <a:tr h="1638212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483768" y="24526"/>
            <a:ext cx="43801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</a:rPr>
              <a:t>«Ответ по кругу»</a:t>
            </a:r>
            <a:endParaRPr lang="ru-RU" sz="40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91880" y="3202682"/>
            <a:ext cx="1800200" cy="11521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</a:t>
            </a:r>
            <a:endParaRPr lang="ru-RU" sz="7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6148" y="4209064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2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6148" y="2343833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3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51939" y="4115699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1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19417" y="2310020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+mn-lt"/>
              </a:rPr>
              <a:t>4</a:t>
            </a:r>
            <a:endParaRPr lang="ru-RU" sz="6600" b="0" cap="none" spc="0" dirty="0">
              <a:ln w="18415" cmpd="sng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572000" y="4436690"/>
            <a:ext cx="0" cy="12245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азвернутая стрелка 3"/>
          <p:cNvSpPr/>
          <p:nvPr/>
        </p:nvSpPr>
        <p:spPr>
          <a:xfrm>
            <a:off x="3252520" y="1628800"/>
            <a:ext cx="2525791" cy="432048"/>
          </a:xfrm>
          <a:prstGeom prst="uturnArrow">
            <a:avLst>
              <a:gd name="adj1" fmla="val 11197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2411760" y="2526845"/>
            <a:ext cx="514388" cy="55399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031989" y="2554851"/>
            <a:ext cx="514388" cy="55399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звернутая стрелка 15"/>
          <p:cNvSpPr/>
          <p:nvPr/>
        </p:nvSpPr>
        <p:spPr>
          <a:xfrm rot="5400000">
            <a:off x="5601045" y="3620160"/>
            <a:ext cx="2525791" cy="432048"/>
          </a:xfrm>
          <a:prstGeom prst="uturnArrow">
            <a:avLst>
              <a:gd name="adj1" fmla="val 11197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>
            <a:off x="5005029" y="4495277"/>
            <a:ext cx="514388" cy="55399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звернутая стрелка 17"/>
          <p:cNvSpPr/>
          <p:nvPr/>
        </p:nvSpPr>
        <p:spPr>
          <a:xfrm rot="10800000">
            <a:off x="3193690" y="5517232"/>
            <a:ext cx="2525791" cy="432048"/>
          </a:xfrm>
          <a:prstGeom prst="uturnArrow">
            <a:avLst>
              <a:gd name="adj1" fmla="val 11197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2387238" y="4495277"/>
            <a:ext cx="514388" cy="55399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звернутая стрелка 19"/>
          <p:cNvSpPr/>
          <p:nvPr/>
        </p:nvSpPr>
        <p:spPr>
          <a:xfrm rot="16200000">
            <a:off x="644810" y="3533193"/>
            <a:ext cx="2525791" cy="432048"/>
          </a:xfrm>
          <a:prstGeom prst="uturnArrow">
            <a:avLst>
              <a:gd name="adj1" fmla="val 11197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0892" y="732424"/>
            <a:ext cx="3445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</a:rPr>
              <a:t>назвать</a:t>
            </a:r>
            <a:r>
              <a:rPr lang="ru-RU" sz="3600" i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</a:rPr>
              <a:t> </a:t>
            </a:r>
            <a:r>
              <a:rPr lang="en-US" sz="3600" i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</a:rPr>
              <a:t>+</a:t>
            </a:r>
            <a:r>
              <a:rPr lang="ru-RU" sz="3600" i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</a:rPr>
              <a:t> или -</a:t>
            </a:r>
            <a:endParaRPr lang="ru-RU" sz="3600" i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32240" y="732424"/>
            <a:ext cx="21491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</a:rPr>
              <a:t>записать</a:t>
            </a:r>
            <a:endParaRPr lang="ru-RU" sz="5400" b="1" i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23" name="Picture 2" descr="http://www.readington.k12.nj.us/cms/lib07/NJ01000244/Centricity/Domain/195/Alarm_cloc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8" y="5317060"/>
            <a:ext cx="1350093" cy="132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40115" r="26816" b="42802"/>
          <a:stretch/>
        </p:blipFill>
        <p:spPr bwMode="auto">
          <a:xfrm rot="21332277">
            <a:off x="188116" y="5153061"/>
            <a:ext cx="4000977" cy="131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itv55.ru/upload/medialibrary/565/vdwvpqfq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563">
            <a:off x="279042" y="2137536"/>
            <a:ext cx="4136436" cy="275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2" t="40101" r="26815" b="42329"/>
          <a:stretch/>
        </p:blipFill>
        <p:spPr bwMode="auto">
          <a:xfrm rot="333818">
            <a:off x="4861108" y="5127546"/>
            <a:ext cx="4052946" cy="136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ttp://ic.pics.livejournal.com/politic_portnov/68742202/30599/30599_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995">
            <a:off x="5025015" y="2105085"/>
            <a:ext cx="3896092" cy="292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://t2.ftcdn.net/jpg/00/09/74/73/400_F_9747395_GtHEnSko2aAfTnfQtAqG6VVSRK7FMfj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3" y="220893"/>
            <a:ext cx="1608113" cy="16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900igr.net/datai/pedagogika/Differentsiatsija-i-individualizatsija-obuchenija/0004-005-Iskhodnaja-raznost-starta-pri-standartizatsii-trebovanij-k-konechno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2551501" cy="1910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21304215">
            <a:off x="1637176" y="1278914"/>
            <a:ext cx="1735324" cy="648072"/>
          </a:xfrm>
          <a:prstGeom prst="round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 rot="729277">
            <a:off x="6853023" y="1388106"/>
            <a:ext cx="1735324" cy="64807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9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s1.familyspace.ru/images/photo/83/8384/83848601/p_e8e504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4" y="188640"/>
            <a:ext cx="396737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а 103 из 18941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03" y="188640"/>
            <a:ext cx="427727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Картинка 99 из 2896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4" y="3481373"/>
            <a:ext cx="4123343" cy="302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rabotanadomu1.ru/data/infoimage/160331/160331123530edphz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805409"/>
            <a:ext cx="4219825" cy="237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" name="Приложение 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67.3312" end="131218.05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24744"/>
            <a:ext cx="7344816" cy="3454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96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СПАСИБО</a:t>
            </a:r>
          </a:p>
          <a:p>
            <a:pPr algn="ctr"/>
            <a:r>
              <a:rPr lang="ru-RU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ЗА  СОТРУДНИЧЕСТВО</a:t>
            </a:r>
          </a:p>
        </p:txBody>
      </p:sp>
      <p:pic>
        <p:nvPicPr>
          <p:cNvPr id="4" name="Picture 2" descr="Пожатие руки - вопрос этикета Красивые ру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5184576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3" name="Приложение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а 159 из 2286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7488" r="2507" b="4733"/>
          <a:stretch/>
        </p:blipFill>
        <p:spPr bwMode="auto">
          <a:xfrm>
            <a:off x="168442" y="661737"/>
            <a:ext cx="8590547" cy="565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0927" y="1760042"/>
            <a:ext cx="39608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Отечество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1763" y="476250"/>
            <a:ext cx="2024062" cy="100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22141" y="971681"/>
            <a:ext cx="302433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Родина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0294" y="117109"/>
            <a:ext cx="3024336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страна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551886"/>
            <a:ext cx="5020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,</a:t>
            </a:r>
            <a:endParaRPr lang="ru-RU" sz="96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9321" y="3381066"/>
            <a:ext cx="1099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ОД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7319" y="5013176"/>
            <a:ext cx="2361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ГОРОД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65022" y="2017676"/>
            <a:ext cx="5020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,</a:t>
            </a:r>
            <a:endParaRPr lang="ru-RU" sz="96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34299" y="3419256"/>
            <a:ext cx="665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О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70216" y="3419256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2427" y="4994413"/>
            <a:ext cx="195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СЕЛО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авая круглая скобка 10"/>
          <p:cNvSpPr/>
          <p:nvPr/>
        </p:nvSpPr>
        <p:spPr>
          <a:xfrm rot="5400000">
            <a:off x="1692209" y="5333561"/>
            <a:ext cx="373237" cy="1205889"/>
          </a:xfrm>
          <a:prstGeom prst="rightBracket">
            <a:avLst>
              <a:gd name="adj" fmla="val 14341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круглая скобка 11"/>
          <p:cNvSpPr/>
          <p:nvPr/>
        </p:nvSpPr>
        <p:spPr>
          <a:xfrm rot="5400000">
            <a:off x="6922537" y="5466194"/>
            <a:ext cx="373237" cy="954765"/>
          </a:xfrm>
          <a:prstGeom prst="rightBracket">
            <a:avLst>
              <a:gd name="adj" fmla="val 14341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78828" y="921494"/>
            <a:ext cx="4997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ОТГАДАЙ</a:t>
            </a:r>
            <a:endParaRPr lang="ru-RU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Picture 8" descr="http://cdn2.content.compendiumblog.com/uploads/user/ac97e8b0-feb4-4cb7-b28e-2bab58c062c4/b3036316-5edf-4f23-9d29-46802ffd28ce/Image/ea9cf290ea8688bb7e4a28c44f7c71d7/back_and_forth_questions_500_wht_815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19" y="332655"/>
            <a:ext cx="1603248" cy="2004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yl.ru/misc/i/ai/195364/8479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6" y="2847433"/>
            <a:ext cx="2590293" cy="1739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toline.cl131077.tmweb.ru/assets/images/products/Sazhency/xvojnye/e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12270"/>
          <a:stretch/>
        </p:blipFill>
        <p:spPr bwMode="auto">
          <a:xfrm>
            <a:off x="6152427" y="2413851"/>
            <a:ext cx="1648644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8249" y="908720"/>
            <a:ext cx="490948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населённый   пункт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6317" y="57398"/>
            <a:ext cx="22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http://waymade.ru/uploads/uploads/2015/10/29/vl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6" y="4032633"/>
            <a:ext cx="3795818" cy="250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378" y="2614265"/>
            <a:ext cx="4311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где много архитектурных </a:t>
            </a:r>
            <a:r>
              <a:rPr lang="ru-RU" sz="2800" dirty="0"/>
              <a:t>и инженерных </a:t>
            </a:r>
            <a:r>
              <a:rPr lang="ru-RU" sz="2800" dirty="0" smtClean="0"/>
              <a:t>сооружений, с развитой экономикой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57398"/>
            <a:ext cx="1786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СЕЛО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186595">
            <a:off x="469778" y="1685631"/>
            <a:ext cx="27003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крупный</a:t>
            </a:r>
            <a:endParaRPr lang="ru-RU" sz="4400" dirty="0"/>
          </a:p>
        </p:txBody>
      </p:sp>
      <p:pic>
        <p:nvPicPr>
          <p:cNvPr id="8" name="Picture 4" descr="http://www.airfotovideo.ru/images/photos/medium/d4168cc12eb57edec32479220f1279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r="21013"/>
          <a:stretch/>
        </p:blipFill>
        <p:spPr bwMode="auto">
          <a:xfrm>
            <a:off x="4692951" y="4020633"/>
            <a:ext cx="4234602" cy="256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54503">
            <a:off x="5709847" y="1787842"/>
            <a:ext cx="3235297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небольшой</a:t>
            </a:r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04614" y="2614265"/>
            <a:ext cx="44078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объединяло несколько деревень,</a:t>
            </a:r>
          </a:p>
          <a:p>
            <a:pPr algn="ctr"/>
            <a:r>
              <a:rPr lang="ru-RU" sz="2800" dirty="0" smtClean="0"/>
              <a:t>обязательно была церковь</a:t>
            </a:r>
            <a:endParaRPr lang="ru-RU" sz="28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721323"/>
            <a:ext cx="2361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ГОРОД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60761" y="5728750"/>
            <a:ext cx="195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СЕЛО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5225" y="4648456"/>
            <a:ext cx="419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ГОРОДСКОЙ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5" name="Picture 2" descr="Картинка 1 из 187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7962"/>
            <a:ext cx="3466468" cy="259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Картинка 132 из 379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13" y="248834"/>
            <a:ext cx="3652270" cy="242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57621" y="4648456"/>
            <a:ext cx="3791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СЕЛЬСКИЙ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Правая круглая скобка 17"/>
          <p:cNvSpPr/>
          <p:nvPr/>
        </p:nvSpPr>
        <p:spPr>
          <a:xfrm rot="16200000">
            <a:off x="1389164" y="4807652"/>
            <a:ext cx="275594" cy="2055981"/>
          </a:xfrm>
          <a:prstGeom prst="rightBracket">
            <a:avLst>
              <a:gd name="adj" fmla="val 275426"/>
            </a:avLst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авая круглая скобка 18"/>
          <p:cNvSpPr/>
          <p:nvPr/>
        </p:nvSpPr>
        <p:spPr>
          <a:xfrm rot="16200000">
            <a:off x="1407239" y="3751754"/>
            <a:ext cx="275594" cy="2055981"/>
          </a:xfrm>
          <a:prstGeom prst="rightBracket">
            <a:avLst>
              <a:gd name="adj" fmla="val 275426"/>
            </a:avLst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авая круглая скобка 19"/>
          <p:cNvSpPr/>
          <p:nvPr/>
        </p:nvSpPr>
        <p:spPr>
          <a:xfrm rot="16200000">
            <a:off x="5730147" y="5175831"/>
            <a:ext cx="299072" cy="1296145"/>
          </a:xfrm>
          <a:prstGeom prst="rightBracket">
            <a:avLst>
              <a:gd name="adj" fmla="val 275426"/>
            </a:avLst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авая круглая скобка 20"/>
          <p:cNvSpPr/>
          <p:nvPr/>
        </p:nvSpPr>
        <p:spPr>
          <a:xfrm rot="16200000">
            <a:off x="5770294" y="3958846"/>
            <a:ext cx="299072" cy="1527595"/>
          </a:xfrm>
          <a:prstGeom prst="rightBracket">
            <a:avLst>
              <a:gd name="adj" fmla="val 275426"/>
            </a:avLst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4006" y="3581644"/>
            <a:ext cx="3918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ГОРОЖАНЕ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3" name="Правая круглая скобка 22"/>
          <p:cNvSpPr/>
          <p:nvPr/>
        </p:nvSpPr>
        <p:spPr>
          <a:xfrm rot="16200000">
            <a:off x="1634503" y="2369097"/>
            <a:ext cx="248542" cy="2458101"/>
          </a:xfrm>
          <a:prstGeom prst="rightBracket">
            <a:avLst>
              <a:gd name="adj" fmla="val 275426"/>
            </a:avLst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994427" y="3576492"/>
            <a:ext cx="2844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СЕЛЯНЕ</a:t>
            </a:r>
            <a:endParaRPr lang="ru-RU" sz="54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5" name="Правая круглая скобка 24"/>
          <p:cNvSpPr/>
          <p:nvPr/>
        </p:nvSpPr>
        <p:spPr>
          <a:xfrm rot="16200000">
            <a:off x="5589516" y="3053780"/>
            <a:ext cx="299071" cy="1354800"/>
          </a:xfrm>
          <a:prstGeom prst="rightBracket">
            <a:avLst>
              <a:gd name="adj" fmla="val 275426"/>
            </a:avLst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http://globus-izh.myjino.ru/image/cache/data/Uchebniki/Garmonia/2%D0%9E%D0%BA%D1%80%D0%BC%D0%B8%D1%801-650x487.JPEG"/>
          <p:cNvPicPr>
            <a:picLocks noChangeAspect="1" noChangeArrowheads="1"/>
          </p:cNvPicPr>
          <p:nvPr/>
        </p:nvPicPr>
        <p:blipFill rotWithShape="1">
          <a:blip r:embed="rId4"/>
          <a:srcRect l="21667" r="22479"/>
          <a:stretch/>
        </p:blipFill>
        <p:spPr bwMode="auto">
          <a:xfrm rot="610539">
            <a:off x="3950886" y="1977928"/>
            <a:ext cx="1129958" cy="151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узел 1"/>
          <p:cNvSpPr/>
          <p:nvPr/>
        </p:nvSpPr>
        <p:spPr>
          <a:xfrm>
            <a:off x="3201482" y="2276872"/>
            <a:ext cx="2448272" cy="2448272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 rot="833991">
            <a:off x="5513280" y="3640257"/>
            <a:ext cx="3439217" cy="129614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ТРУД ЛЮДЕЙ</a:t>
            </a:r>
            <a:endParaRPr lang="ru-RU" sz="3600" b="1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 rot="3116940">
            <a:off x="4621175" y="4900566"/>
            <a:ext cx="2592288" cy="129614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СВЯЗЬ</a:t>
            </a:r>
            <a:endParaRPr lang="ru-RU" sz="3600" dirty="0"/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 rot="18352514">
            <a:off x="4453782" y="655309"/>
            <a:ext cx="3014397" cy="129614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КУЛЬТУРА</a:t>
            </a:r>
            <a:endParaRPr lang="ru-RU" sz="3600" dirty="0"/>
          </a:p>
        </p:txBody>
      </p:sp>
      <p:sp>
        <p:nvSpPr>
          <p:cNvPr id="7" name="Стрелка влево 6">
            <a:hlinkClick r:id="rId5" action="ppaction://hlinksldjump"/>
          </p:cNvPr>
          <p:cNvSpPr/>
          <p:nvPr/>
        </p:nvSpPr>
        <p:spPr>
          <a:xfrm rot="18320195">
            <a:off x="1623534" y="5038351"/>
            <a:ext cx="2664296" cy="122413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ПРИРОДА</a:t>
            </a:r>
            <a:endParaRPr lang="ru-RU" sz="3600" dirty="0"/>
          </a:p>
        </p:txBody>
      </p:sp>
      <p:sp>
        <p:nvSpPr>
          <p:cNvPr id="8" name="Стрелка влево 7">
            <a:hlinkClick r:id="rId6" action="ppaction://hlinksldjump"/>
          </p:cNvPr>
          <p:cNvSpPr/>
          <p:nvPr/>
        </p:nvSpPr>
        <p:spPr>
          <a:xfrm rot="20732795">
            <a:off x="121085" y="3704901"/>
            <a:ext cx="3186752" cy="122413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ТРАНСПОРТ</a:t>
            </a:r>
            <a:endParaRPr lang="ru-RU" sz="3600" dirty="0"/>
          </a:p>
        </p:txBody>
      </p:sp>
      <p:sp>
        <p:nvSpPr>
          <p:cNvPr id="9" name="Стрелка влево 8">
            <a:hlinkClick r:id="rId7" action="ppaction://hlinksldjump"/>
          </p:cNvPr>
          <p:cNvSpPr/>
          <p:nvPr/>
        </p:nvSpPr>
        <p:spPr>
          <a:xfrm rot="1326376">
            <a:off x="770977" y="1958101"/>
            <a:ext cx="2664296" cy="122413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ДОРОГИ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09970" y="2936407"/>
            <a:ext cx="163602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ГОРОД</a:t>
            </a:r>
            <a:endParaRPr lang="ru-RU" sz="48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10742" y="3616837"/>
            <a:ext cx="163602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СЕЛО</a:t>
            </a:r>
            <a:endParaRPr lang="ru-RU" sz="4800" b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" name="Стрелка влево 11">
            <a:hlinkClick r:id="rId8" action="ppaction://hlinksldjump"/>
          </p:cNvPr>
          <p:cNvSpPr/>
          <p:nvPr/>
        </p:nvSpPr>
        <p:spPr>
          <a:xfrm rot="3915716">
            <a:off x="2161609" y="739133"/>
            <a:ext cx="2276872" cy="122413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ЖИЛЬЁ</a:t>
            </a:r>
            <a:endParaRPr lang="ru-RU" sz="3600" dirty="0"/>
          </a:p>
        </p:txBody>
      </p:sp>
      <p:sp>
        <p:nvSpPr>
          <p:cNvPr id="13" name="Стрелка вправо 12">
            <a:hlinkClick r:id="rId9" action="ppaction://hlinksldjump"/>
          </p:cNvPr>
          <p:cNvSpPr/>
          <p:nvPr/>
        </p:nvSpPr>
        <p:spPr>
          <a:xfrm rot="20092165">
            <a:off x="5436834" y="1628800"/>
            <a:ext cx="3865055" cy="129614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ОБРАЗОВАНИЕ</a:t>
            </a:r>
            <a:endParaRPr lang="ru-RU" sz="3600" dirty="0"/>
          </a:p>
        </p:txBody>
      </p:sp>
      <p:sp>
        <p:nvSpPr>
          <p:cNvPr id="5" name="Стрелка вправо 4">
            <a:hlinkClick r:id="rId10" action="ppaction://hlinksldjump"/>
          </p:cNvPr>
          <p:cNvSpPr/>
          <p:nvPr/>
        </p:nvSpPr>
        <p:spPr>
          <a:xfrm>
            <a:off x="7092280" y="5877272"/>
            <a:ext cx="1872208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а 52 из 393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3" y="2888089"/>
            <a:ext cx="3578037" cy="267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Картинка 25 из 1097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30" y="2881733"/>
            <a:ext cx="4168907" cy="26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8774" y="320806"/>
            <a:ext cx="268054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ЖИЛЬЁ</a:t>
            </a:r>
            <a:endParaRPr lang="ru-RU" sz="54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18" y="2050735"/>
            <a:ext cx="44132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многоэтажный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7274" y="2050736"/>
            <a:ext cx="405168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одноэтажный</a:t>
            </a:r>
          </a:p>
        </p:txBody>
      </p:sp>
      <p:sp>
        <p:nvSpPr>
          <p:cNvPr id="3" name="Стрелка вправо 2"/>
          <p:cNvSpPr/>
          <p:nvPr/>
        </p:nvSpPr>
        <p:spPr>
          <a:xfrm rot="2165753">
            <a:off x="5232200" y="1716051"/>
            <a:ext cx="1150433" cy="165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8719294">
            <a:off x="2303755" y="1715760"/>
            <a:ext cx="1207766" cy="142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86295" y="5649324"/>
            <a:ext cx="255390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панельный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блочный</a:t>
            </a:r>
            <a:endParaRPr lang="ru-RU" sz="3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5568" y="5551657"/>
            <a:ext cx="284244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деревянный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кирпичный</a:t>
            </a:r>
            <a:endParaRPr lang="ru-RU" sz="3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Картинка 178 из 1894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0958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81472" y="204033"/>
            <a:ext cx="231666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n-lt"/>
              </a:rPr>
              <a:t>СВЯЗЬ</a:t>
            </a:r>
            <a:endParaRPr lang="ru-RU" sz="5400" b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2393563">
            <a:off x="5342546" y="1536233"/>
            <a:ext cx="894117" cy="165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8786852">
            <a:off x="2589724" y="1532142"/>
            <a:ext cx="1005404" cy="173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http://www.ridus.ru/_ah/img/ZZCiyfhAzLKnNKQbUbyUj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21" y="2764216"/>
            <a:ext cx="3417051" cy="232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softload.info/wp-content/uploads/2013/03/website-in-smartpho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-449" r="19569" b="449"/>
          <a:stretch/>
        </p:blipFill>
        <p:spPr bwMode="auto">
          <a:xfrm rot="21175532">
            <a:off x="2887340" y="4603805"/>
            <a:ext cx="1659940" cy="197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1150" y="1849961"/>
            <a:ext cx="354513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телефонная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68170" y="1849960"/>
            <a:ext cx="278050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почтовая</a:t>
            </a:r>
            <a:endParaRPr lang="ru-RU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" name="Стрелка вправо 11">
            <a:hlinkClick r:id="rId5" action="ppaction://hlinksldjump"/>
          </p:cNvPr>
          <p:cNvSpPr/>
          <p:nvPr/>
        </p:nvSpPr>
        <p:spPr>
          <a:xfrm>
            <a:off x="7524328" y="47667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6ABC1-905D-4082-BF4D-ED947804B56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290</Words>
  <Application>Microsoft Office PowerPoint</Application>
  <PresentationFormat>Экран (4:3)</PresentationFormat>
  <Paragraphs>170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126</cp:revision>
  <dcterms:created xsi:type="dcterms:W3CDTF">2012-03-10T07:14:52Z</dcterms:created>
  <dcterms:modified xsi:type="dcterms:W3CDTF">2017-01-07T09:27:56Z</dcterms:modified>
</cp:coreProperties>
</file>