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195F414-5DAE-4BEC-9CDE-413793AE402A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76C94D6-DE8F-41EB-B1B5-21E8972F038D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EB5DC9-C456-4F59-9CA9-9239B6B2899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A6DB88-3F8A-40F0-8004-627FE3860E9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7400" cy="5008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5008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07DDB2-BFCF-47ED-A31D-BFDC56B96FF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733D92-D994-489D-96B9-2019990F151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C46885-0EB5-48E4-AA97-CBA3E2F1CC4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3F2839-8996-49ED-9D77-B1A4BFCDC94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A23BA0-FA04-48FD-A78C-5752C43931A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DF90ED-558D-40C0-AFA2-1AA1D38F72C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9FB431-5AFD-4097-9B3E-99D165FF8BA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DE793D-23C0-4A7D-9CAD-F178F2059FE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E75043-7D26-4DCC-BEE4-74C6B7D5A5B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2239AE-3FAC-4420-8ADD-A1A6FA9A93D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8FB5EF-1DBD-4134-8DAA-B0020549093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BD2B88-4B53-4BB2-B23E-347E3399695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97E3B6-5DF8-430A-8EAA-1445C729D8DB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7458C4-A28D-4302-9C54-8BEEDB35E7A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6A9354-55B7-4AF5-8EE7-85F3BC4961C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22F478-4C8A-4CA7-A067-2294829B4A2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7AC5B6-EBFF-4B43-9AE1-DEB7B7E2E64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B7D783-3706-4352-B53B-7315B6445CC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66C3BB-CEBC-4824-AB36-271E219DE7A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A75AC3-5D99-43CF-A3C1-ECFEFCBDA20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8A3A0-DDF6-44DF-9241-D429610FD3C9}" type="datetime1">
              <a:rPr lang="ru-RU" smtClean="0"/>
              <a:pPr lvl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131211-608B-4812-83F2-55DD983F1DA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99" y="1122480"/>
            <a:ext cx="7772039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8C8A3A0-DDF6-44DF-9241-D429610FD3C9}" type="datetime1">
              <a:rPr lang="ru-RU"/>
              <a:pPr lvl="0"/>
              <a:t>08.02.2016</a:t>
            </a:fld>
            <a:endParaRPr lang="ru-RU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B6DBC82-BB08-45FE-99BA-03388EE40CB8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Lucida Sans Unicode" pitchFamily="2"/>
          <a:cs typeface="Mang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ru-RU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597E3B6-5DF8-430A-8EAA-1445C729D8DB}" type="datetime1">
              <a:rPr lang="ru-RU"/>
              <a:pPr lvl="0"/>
              <a:t>08.02.2016</a:t>
            </a:fld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7445747-AF15-455B-BB4B-7395AC85FA32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hangingPunct="1">
        <a:lnSpc>
          <a:spcPct val="90000"/>
        </a:lnSpc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cs typeface="Mang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ru-RU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0" y="0"/>
            <a:ext cx="913968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3335400" y="1297440"/>
            <a:ext cx="5360040" cy="277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Урок-квест </a:t>
            </a:r>
            <a:r>
              <a:rPr lang="ru-RU" sz="4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«Алгебраические уравнения»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(8 класс)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4894200" y="4929120"/>
            <a:ext cx="4438080" cy="91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Учитель математики СОГБОУИ «Лицей имени Кирилла и Мефодия»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Низохина М.П.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0"/>
          </a:gradFill>
          <a:ln w="0">
            <a:solidFill>
              <a:srgbClr val="9999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lang="ru-RU" sz="4000" b="1" dirty="0" smtClean="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Метод 5 пальцев</a:t>
            </a:r>
            <a:endParaRPr lang="ru-RU" sz="4000" b="1" i="0" u="none" strike="noStrike" kern="120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pic>
        <p:nvPicPr>
          <p:cNvPr id="37890" name="Picture 2" descr="https://upload.wikimedia.org/wikipedia/commons/thumb/2/2e/Hand_ru.svg/541px-Hand_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5703"/>
            <a:ext cx="6552728" cy="77518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0" y="0"/>
            <a:ext cx="9072000" cy="1430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Математическая разминка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0"/>
          </a:gradFill>
          <a:ln w="0">
            <a:solidFill>
              <a:srgbClr val="9999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Математическая разминка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772816"/>
            <a:ext cx="8964488" cy="68598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Times New Roman" pitchFamily="18"/>
                <a:ea typeface="Lucida Sans Unicode" pitchFamily="2"/>
                <a:cs typeface="Mangal" pitchFamily="2"/>
              </a:rPr>
              <a:t>Определите вид алгебраического уравнения, найдите его корни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999" y="2425680"/>
            <a:ext cx="2448000" cy="814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000" b="1" i="0" u="none" strike="noStrike" kern="1200" dirty="0">
                <a:ln>
                  <a:noFill/>
                </a:ln>
                <a:latin typeface="Times New Roman" pitchFamily="18"/>
                <a:ea typeface="Lucida Sans Unicode" pitchFamily="2"/>
                <a:cs typeface="Mangal" pitchFamily="2"/>
              </a:rPr>
              <a:t>1.   | х-3 | = 4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999" y="3024000"/>
            <a:ext cx="4608000" cy="952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000" b="1" i="0" u="none" strike="noStrike" kern="1200" dirty="0">
                <a:ln>
                  <a:noFill/>
                </a:ln>
                <a:latin typeface="Times New Roman" pitchFamily="18"/>
                <a:ea typeface="Lucida Sans Unicode" pitchFamily="2"/>
                <a:cs typeface="Mangal" pitchFamily="2"/>
              </a:rPr>
              <a:t>2.   | 2х + 8 |+12=0   </a:t>
            </a:r>
            <a:r>
              <a:rPr lang="ru-RU" sz="1600" b="1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1999" y="2458800"/>
            <a:ext cx="5184000" cy="5201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0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Times New Roman" pitchFamily="18"/>
                <a:ea typeface="Lucida Sans Unicode" pitchFamily="2"/>
                <a:cs typeface="Mangal" pitchFamily="2"/>
              </a:rPr>
              <a:t>Ответ:</a:t>
            </a:r>
            <a:r>
              <a:rPr lang="ru-RU" sz="3000" b="1" i="0" u="none" strike="noStrike" kern="1200" dirty="0">
                <a:ln>
                  <a:noFill/>
                </a:ln>
                <a:latin typeface="Times New Roman" pitchFamily="18"/>
                <a:ea typeface="Lucida Sans Unicode" pitchFamily="2"/>
                <a:cs typeface="Mangal" pitchFamily="2"/>
              </a:rPr>
              <a:t> </a:t>
            </a:r>
            <a:r>
              <a:rPr lang="ru-RU" sz="3000" b="1" i="0" u="none" strike="noStrike" kern="1200" dirty="0">
                <a:ln>
                  <a:noFill/>
                </a:ln>
                <a:solidFill>
                  <a:srgbClr val="CC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- 1;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1999" y="2979000"/>
            <a:ext cx="4752000" cy="95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>
                <a:latin typeface="Times New Roman" pitchFamily="18"/>
              </a:defRPr>
            </a:pPr>
            <a:r>
              <a:rPr lang="ru-RU" sz="3000" b="1" i="0" u="none" strike="noStrike" kern="1200" baseline="0" dirty="0">
                <a:ln>
                  <a:noFill/>
                </a:ln>
                <a:solidFill>
                  <a:srgbClr val="0000CC"/>
                </a:solidFill>
                <a:latin typeface="Times New Roman" pitchFamily="18"/>
                <a:ea typeface="Lucida Sans Unicode" pitchFamily="2"/>
                <a:cs typeface="Mangal" pitchFamily="2"/>
              </a:rPr>
              <a:t>Ответ</a:t>
            </a:r>
            <a:r>
              <a:rPr lang="ru-RU" sz="3000" b="1" i="0" u="none" strike="noStrike" kern="1200" baseline="0" dirty="0">
                <a:ln>
                  <a:noFill/>
                </a:ln>
                <a:latin typeface="Times New Roman" pitchFamily="18"/>
                <a:ea typeface="Lucida Sans Unicode" pitchFamily="2"/>
                <a:cs typeface="Mangal" pitchFamily="2"/>
              </a:rPr>
              <a:t>: </a:t>
            </a:r>
            <a:r>
              <a:rPr lang="ru-RU" sz="3000" b="1" i="0" u="none" strike="noStrike" kern="1200" baseline="0" dirty="0">
                <a:ln>
                  <a:noFill/>
                </a:ln>
                <a:solidFill>
                  <a:srgbClr val="CC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решений нет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2000" y="3240000"/>
            <a:ext cx="14400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645024"/>
            <a:ext cx="2538880" cy="5333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>
                <a:latin typeface="Times New Roman" pitchFamily="18"/>
              </a:defRPr>
            </a:pPr>
            <a:r>
              <a:rPr lang="ru-RU" sz="3000" b="1" i="0" u="none" strike="noStrike" kern="1200" dirty="0">
                <a:ln>
                  <a:noFill/>
                </a:ln>
                <a:latin typeface="Times New Roman" pitchFamily="18"/>
                <a:ea typeface="Lucida Sans Unicode" pitchFamily="2"/>
                <a:cs typeface="Mangal" pitchFamily="2"/>
              </a:rPr>
              <a:t>3. </a:t>
            </a:r>
            <a:r>
              <a:rPr lang="ru-RU" sz="3000" b="1" i="0" u="none" strike="noStrike" kern="1200" dirty="0" smtClean="0">
                <a:ln>
                  <a:noFill/>
                </a:ln>
                <a:latin typeface="Times New Roman" pitchFamily="18"/>
                <a:ea typeface="Lucida Sans Unicode" pitchFamily="2"/>
                <a:cs typeface="Mangal" pitchFamily="2"/>
              </a:rPr>
              <a:t>  </a:t>
            </a:r>
            <a:r>
              <a:rPr lang="ru-RU" sz="3000" b="1" i="0" u="none" strike="noStrike" kern="1200" dirty="0" err="1" smtClean="0">
                <a:ln>
                  <a:noFill/>
                </a:ln>
                <a:latin typeface="Times New Roman" pitchFamily="18"/>
                <a:ea typeface="Times New Roman" pitchFamily="18"/>
                <a:cs typeface="Mangal" pitchFamily="2"/>
              </a:rPr>
              <a:t>х</a:t>
            </a:r>
            <a:r>
              <a:rPr lang="ru-RU" sz="3000" b="1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Lucida Sans Unicode" pitchFamily="34"/>
              </a:rPr>
              <a:t>³ </a:t>
            </a:r>
            <a:r>
              <a:rPr lang="ru-RU" sz="3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Lucida Sans Unicode" pitchFamily="34"/>
              </a:rPr>
              <a:t>- </a:t>
            </a:r>
            <a:r>
              <a:rPr lang="ru-RU" sz="3000" b="1" i="0" u="none" strike="noStrike" kern="1200" dirty="0" err="1">
                <a:ln>
                  <a:noFill/>
                </a:ln>
                <a:latin typeface="Times New Roman" pitchFamily="18"/>
                <a:ea typeface="Times New Roman" pitchFamily="18"/>
                <a:cs typeface="Lucida Sans Unicode" pitchFamily="34"/>
              </a:rPr>
              <a:t>х</a:t>
            </a:r>
            <a:r>
              <a:rPr lang="ru-RU" sz="3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Lucida Sans Unicode" pitchFamily="34"/>
              </a:rPr>
              <a:t>² = 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1999" y="3528000"/>
            <a:ext cx="2628360" cy="921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>
                <a:latin typeface="Times New Roman" pitchFamily="18"/>
              </a:defRPr>
            </a:pPr>
            <a:r>
              <a:rPr lang="ru-RU" sz="3000" b="1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/>
                <a:ea typeface="Lucida Sans Unicode" pitchFamily="2"/>
                <a:cs typeface="Mangal" pitchFamily="2"/>
              </a:rPr>
              <a:t>Ответ:</a:t>
            </a:r>
            <a:r>
              <a:rPr lang="ru-RU" sz="3000" b="1" i="0" u="none" strike="noStrike" kern="1200" dirty="0">
                <a:ln>
                  <a:noFill/>
                </a:ln>
                <a:solidFill>
                  <a:srgbClr val="CC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 0 ;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4149080"/>
            <a:ext cx="2200863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   </a:t>
            </a:r>
            <a:r>
              <a:rPr lang="ru-RU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√х</a:t>
            </a: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 = 3 </a:t>
            </a:r>
            <a:endParaRPr lang="ru-RU" sz="2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15616" y="46531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43608" y="458112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43608" y="458112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331640" y="4221088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95936" y="4077072"/>
            <a:ext cx="1974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 sz="3000" b="1">
                <a:latin typeface="Times New Roman" pitchFamily="18"/>
              </a:defRPr>
            </a:pPr>
            <a:r>
              <a:rPr lang="ru-RU" b="1" dirty="0">
                <a:solidFill>
                  <a:srgbClr val="0000CC"/>
                </a:solidFill>
                <a:latin typeface="Times New Roman" pitchFamily="18"/>
                <a:ea typeface="Lucida Sans Unicode" pitchFamily="2"/>
                <a:cs typeface="Mangal" pitchFamily="2"/>
              </a:rPr>
              <a:t>Ответ:</a:t>
            </a:r>
            <a:r>
              <a:rPr lang="ru-RU" b="1" dirty="0">
                <a:solidFill>
                  <a:srgbClr val="CC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11</a:t>
            </a:r>
            <a:endParaRPr lang="ru-RU" b="1" dirty="0">
              <a:solidFill>
                <a:srgbClr val="CC0000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472514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 startAt="5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каких значениях параметра а </a:t>
            </a:r>
          </a:p>
          <a:p>
            <a:pPr marL="457200" lvl="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уравнение имеет ровно три различных корня: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+ 5)(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— 7)(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+ 1)(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— а) = 0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39952" y="6021288"/>
            <a:ext cx="2989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 sz="3000" b="1">
                <a:latin typeface="Times New Roman" pitchFamily="18"/>
              </a:defRPr>
            </a:pPr>
            <a:r>
              <a:rPr lang="ru-RU" b="1" dirty="0">
                <a:solidFill>
                  <a:srgbClr val="0000CC"/>
                </a:solidFill>
                <a:latin typeface="Times New Roman" pitchFamily="18"/>
                <a:ea typeface="Lucida Sans Unicode" pitchFamily="2"/>
                <a:cs typeface="Mangal" pitchFamily="2"/>
              </a:rPr>
              <a:t>Ответ:</a:t>
            </a:r>
            <a:r>
              <a:rPr lang="ru-RU" b="1" dirty="0">
                <a:solidFill>
                  <a:srgbClr val="CC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-5 </a:t>
            </a:r>
            <a:r>
              <a:rPr lang="ru-RU" b="1" dirty="0">
                <a:solidFill>
                  <a:srgbClr val="CC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;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/>
                <a:ea typeface="Lucida Sans Unicode" pitchFamily="2"/>
                <a:cs typeface="Mangal" pitchFamily="2"/>
              </a:rPr>
              <a:t>-1; 7</a:t>
            </a:r>
            <a:endParaRPr lang="ru-RU" b="1" dirty="0">
              <a:solidFill>
                <a:srgbClr val="CC0000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build="p"/>
      <p:bldP spid="6" grpId="2"/>
      <p:bldP spid="7" grpId="0" build="p"/>
      <p:bldP spid="7" grpId="1"/>
      <p:bldP spid="8" grpId="2" build="p"/>
      <p:bldP spid="8" grpId="3"/>
      <p:bldP spid="10" grpId="3" build="p"/>
      <p:bldP spid="10" grpId="4"/>
      <p:bldP spid="11" grpId="4" build="p"/>
      <p:bldP spid="11" grpId="5"/>
      <p:bldP spid="12" grpId="0" animBg="1"/>
      <p:bldP spid="41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0"/>
          </a:gradFill>
          <a:ln w="0">
            <a:solidFill>
              <a:srgbClr val="9999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lang="ru-RU" sz="4000" b="1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Задач без решений не бывает!</a:t>
            </a:r>
            <a:endParaRPr lang="ru-RU" sz="4000" b="1" i="0" u="none" strike="noStrike" kern="120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33538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Головоломка №1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простое число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Оно равно дюжине и еще 1.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Австрийский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композитор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Арнольд Шенберг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боялся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этого числа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2816"/>
            <a:ext cx="3384376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16016" y="1772816"/>
            <a:ext cx="35283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Головоломка №2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составное число.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цифр этого числа равна 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число равно четверти часа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772816"/>
            <a:ext cx="3528392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4653136"/>
            <a:ext cx="1851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4653136"/>
            <a:ext cx="18309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51723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к задаче №13: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 часа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551723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к задаче №15: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км/ч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0"/>
          </a:gradFill>
          <a:ln w="0">
            <a:solidFill>
              <a:srgbClr val="9999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lang="ru-RU" sz="4000" b="1" i="0" u="none" strike="noStrike" kern="1200" dirty="0" err="1" smtClean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Видеовопрос</a:t>
            </a:r>
            <a:endParaRPr lang="ru-RU" sz="4000" b="1" i="0" u="none" strike="noStrike" kern="120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pic>
        <p:nvPicPr>
          <p:cNvPr id="6146" name="Picture 2" descr="http://files.gio-torzini-scrittore.webnode.it/200004517-817e582788/Bestsellers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888432" cy="38428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844824"/>
            <a:ext cx="40026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вычисляется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таким же уравнением,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распространение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бестселлеров?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221088"/>
            <a:ext cx="3419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эпидемий.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0"/>
          </a:gradFill>
          <a:ln w="0">
            <a:solidFill>
              <a:srgbClr val="9999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lang="ru-RU" sz="4000" b="1" i="0" u="none" strike="noStrike" kern="1200" dirty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Математическая </a:t>
            </a:r>
            <a:r>
              <a:rPr lang="ru-RU" sz="4000" b="1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эстафета</a:t>
            </a:r>
            <a:endParaRPr lang="ru-RU" sz="4000" b="1" i="0" u="none" strike="noStrike" kern="120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pic>
        <p:nvPicPr>
          <p:cNvPr id="5121" name="Picture 1" descr="C:\Users\Виолетта\Desktop\Все для урока -квеста\эстаф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196752"/>
            <a:ext cx="9761844" cy="72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44208" y="2204864"/>
            <a:ext cx="1755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149080"/>
            <a:ext cx="1755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013176"/>
            <a:ext cx="1755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3429000"/>
            <a:ext cx="1755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6093296"/>
            <a:ext cx="1755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0"/>
          </a:gradFill>
          <a:ln w="0">
            <a:solidFill>
              <a:srgbClr val="9999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lang="ru-RU" sz="4000" b="1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Физкультминутка</a:t>
            </a:r>
            <a:endParaRPr lang="ru-RU" sz="4000" b="1" i="0" u="none" strike="noStrike" kern="120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913" y="1700808"/>
            <a:ext cx="59103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Расшифруйте волшебную фразу: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36912"/>
            <a:ext cx="892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Акитсанмиг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ялд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аму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молутс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933056"/>
            <a:ext cx="19666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Наоборот: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81128"/>
            <a:ext cx="5659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Гимнастика для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ума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под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стулом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ownlib.ru/i/215/2158/21584/215848/i_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3779912" cy="3284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0"/>
          </a:gradFill>
          <a:ln w="0">
            <a:solidFill>
              <a:srgbClr val="9999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lang="ru-RU" sz="4000" b="1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Самостоятельная работа</a:t>
            </a:r>
            <a:endParaRPr lang="ru-RU" sz="4000" b="1" i="0" u="none" strike="noStrike" kern="120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pic>
        <p:nvPicPr>
          <p:cNvPr id="3073" name="Picture 1" descr="C:\Users\Виолетта\Desktop\Все для урока -квеста\самостоятельная рабо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268760"/>
            <a:ext cx="7488832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27809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-3;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-1;1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3569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-2;  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005064"/>
            <a:ext cx="211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-5; 1; 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653136"/>
            <a:ext cx="97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Виолетта\Desktop\Все для урока -квеста\от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09120"/>
            <a:ext cx="2926914" cy="12241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08518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501317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0"/>
          </a:gradFill>
          <a:ln w="0">
            <a:solidFill>
              <a:srgbClr val="9999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lang="ru-RU" sz="4000" b="1" dirty="0" smtClean="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Взаимопроверка</a:t>
            </a:r>
            <a:endParaRPr lang="ru-RU" sz="4000" b="1" i="0" u="none" strike="noStrike" kern="120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12776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 верно  –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Верно 3 задания –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«8»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Верно 2 задания –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«6»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Менее 2 заданий –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</a:p>
        </p:txBody>
      </p:sp>
      <p:pic>
        <p:nvPicPr>
          <p:cNvPr id="2050" name="Picture 2" descr="https://seoinar.com.ua/images/blog/10-mag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947592" cy="27139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0"/>
          </a:gradFill>
          <a:ln w="0">
            <a:solidFill>
              <a:srgbClr val="9999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lang="ru-RU" sz="4000" b="1" dirty="0" smtClean="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Mangal" pitchFamily="2"/>
              </a:rPr>
              <a:t>Домашнее задание</a:t>
            </a:r>
            <a:endParaRPr lang="ru-RU" sz="4000" b="1" i="0" u="none" strike="noStrike" kern="120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п. 34-38, №28.14; 37.8 (а);38.14(б)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придумать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    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математического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igrushki-moscow.ru/pic/small-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645024"/>
            <a:ext cx="2818284" cy="28182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326</Words>
  <Application>Microsoft Office PowerPoint</Application>
  <PresentationFormat>Экран (4:3)</PresentationFormat>
  <Paragraphs>69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Обычный</vt:lpstr>
      <vt:lpstr>Обычный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Виолетта</cp:lastModifiedBy>
  <cp:revision>31</cp:revision>
  <dcterms:modified xsi:type="dcterms:W3CDTF">2016-02-08T18:52:09Z</dcterms:modified>
</cp:coreProperties>
</file>