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64" r:id="rId3"/>
    <p:sldId id="263" r:id="rId4"/>
    <p:sldId id="267" r:id="rId5"/>
    <p:sldId id="269" r:id="rId6"/>
    <p:sldId id="262" r:id="rId7"/>
    <p:sldId id="266" r:id="rId8"/>
    <p:sldId id="265" r:id="rId9"/>
    <p:sldId id="271" r:id="rId10"/>
    <p:sldId id="272" r:id="rId11"/>
    <p:sldId id="273" r:id="rId12"/>
    <p:sldId id="277" r:id="rId13"/>
    <p:sldId id="275" r:id="rId14"/>
    <p:sldId id="270" r:id="rId15"/>
    <p:sldId id="278" r:id="rId16"/>
    <p:sldId id="280" r:id="rId17"/>
    <p:sldId id="279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EB254-4C69-4C0E-BED7-B6549E4EA94B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D77C-CF05-4669-B3AE-198A728DA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3B342-C9F1-41CE-B11C-5A72757D19A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8280920" cy="61206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55576" y="1268760"/>
            <a:ext cx="77768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/>
              <a:t>Осуществление преемственности через  создание позитивного пространства сотрудничества дошкольников и младших школьников в процессе</a:t>
            </a:r>
            <a:endParaRPr lang="ru-RU" sz="3600" dirty="0" smtClean="0"/>
          </a:p>
          <a:p>
            <a:pPr algn="ctr"/>
            <a:r>
              <a:rPr lang="ru-RU" sz="3600" b="1" dirty="0" smtClean="0"/>
              <a:t>единой социально-значимой деятельности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UserXP\Рабочий стол\Е.В. доклад 2016 августовка\Фото преемственность\IMG_0659.JPG"/>
          <p:cNvPicPr>
            <a:picLocks noChangeAspect="1" noChangeArrowheads="1"/>
          </p:cNvPicPr>
          <p:nvPr/>
        </p:nvPicPr>
        <p:blipFill>
          <a:blip r:embed="rId2" cstate="print"/>
          <a:srcRect b="12640"/>
          <a:stretch>
            <a:fillRect/>
          </a:stretch>
        </p:blipFill>
        <p:spPr bwMode="auto">
          <a:xfrm>
            <a:off x="467544" y="980728"/>
            <a:ext cx="8352928" cy="5472608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67544" y="260648"/>
            <a:ext cx="8352928" cy="20090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b="1" dirty="0" smtClean="0"/>
              <a:t>Прогимназия  -  муниципальный ресурсный центр по реализации основной образовательной программы дошкольного и начального общего образования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251520" y="188640"/>
            <a:ext cx="4032448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88024" y="188640"/>
            <a:ext cx="4032448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6" y="2060848"/>
            <a:ext cx="5400600" cy="34563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1628800"/>
            <a:ext cx="5400600" cy="34563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75856" y="2060848"/>
            <a:ext cx="2664296" cy="302433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452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новый  формат  реализации программ дошкольного и начального общего образования в деятельности прогимназии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347864" y="3140968"/>
            <a:ext cx="2088232" cy="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75856" y="2348880"/>
            <a:ext cx="2304256" cy="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75856" y="4005064"/>
            <a:ext cx="2304256" cy="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63888" y="2708920"/>
            <a:ext cx="2376264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63888" y="3573016"/>
            <a:ext cx="2376264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563888" y="4437112"/>
            <a:ext cx="2376264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275856" y="4797152"/>
            <a:ext cx="2304256" cy="0"/>
          </a:xfrm>
          <a:prstGeom prst="straightConnector1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F:\Фото Августовская конференция 2015\2015-08-14\DSC_0161.JPG"/>
          <p:cNvPicPr>
            <a:picLocks noChangeAspect="1" noChangeArrowheads="1"/>
          </p:cNvPicPr>
          <p:nvPr/>
        </p:nvPicPr>
        <p:blipFill>
          <a:blip r:embed="rId2" cstate="print"/>
          <a:srcRect l="4873" r="43960" b="15941"/>
          <a:stretch>
            <a:fillRect/>
          </a:stretch>
        </p:blipFill>
        <p:spPr bwMode="auto">
          <a:xfrm>
            <a:off x="695975" y="1700808"/>
            <a:ext cx="2435865" cy="2880320"/>
          </a:xfrm>
          <a:prstGeom prst="roundRect">
            <a:avLst/>
          </a:prstGeom>
          <a:noFill/>
          <a:ln w="38100">
            <a:noFill/>
          </a:ln>
        </p:spPr>
      </p:pic>
      <p:pic>
        <p:nvPicPr>
          <p:cNvPr id="31" name="Picture 3" descr="G:\Фото\День знаний 1 сентября\прогимназия линейка 1 сентября 2010\на заказ\IMG_0117.JPG"/>
          <p:cNvPicPr>
            <a:picLocks noChangeAspect="1" noChangeArrowheads="1"/>
          </p:cNvPicPr>
          <p:nvPr/>
        </p:nvPicPr>
        <p:blipFill>
          <a:blip r:embed="rId3" cstate="print"/>
          <a:srcRect l="8228" t="5485" r="5921" b="12236"/>
          <a:stretch>
            <a:fillRect/>
          </a:stretch>
        </p:blipFill>
        <p:spPr bwMode="auto">
          <a:xfrm flipH="1">
            <a:off x="6084168" y="2348880"/>
            <a:ext cx="2304256" cy="307896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251520" y="26064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Основная образовательная программа дошкольного образования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26064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Основная образовательная программа начального общего образования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апки педагогов\Егорова А.А\Ансаровна - фото\ольга и\DSCI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8640"/>
            <a:ext cx="3552394" cy="26642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 descr="F:\9 мая-школа-фото\IMG_9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758691" cy="31683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3068960"/>
            <a:ext cx="4581638" cy="3488385"/>
          </a:xfrm>
          <a:prstGeom prst="rect">
            <a:avLst/>
          </a:prstGeom>
          <a:ln>
            <a:solidFill>
              <a:schemeClr val="bg1"/>
            </a:solidFill>
          </a:ln>
          <a:effectLst/>
          <a:extLst/>
        </p:spPr>
      </p:pic>
      <p:pic>
        <p:nvPicPr>
          <p:cNvPr id="7" name="Picture 1" descr="C:\Documents and Settings\UserXP\Рабочий стол\Е.В. доклад 2016 августовка\Фото преемственность\IMG_0664.JPG"/>
          <p:cNvPicPr>
            <a:picLocks noChangeAspect="1" noChangeArrowheads="1"/>
          </p:cNvPicPr>
          <p:nvPr/>
        </p:nvPicPr>
        <p:blipFill>
          <a:blip r:embed="rId5" cstate="print"/>
          <a:srcRect l="6656" r="8475"/>
          <a:stretch>
            <a:fillRect/>
          </a:stretch>
        </p:blipFill>
        <p:spPr bwMode="auto">
          <a:xfrm>
            <a:off x="323528" y="3479257"/>
            <a:ext cx="3456384" cy="3054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644008" y="476672"/>
            <a:ext cx="3960440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4365104"/>
            <a:ext cx="3960440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3284984"/>
            <a:ext cx="3960440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5445224"/>
            <a:ext cx="3960440" cy="10081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1844824"/>
            <a:ext cx="3960440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476672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6300192" y="2852936"/>
            <a:ext cx="504056" cy="2880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6300192" y="1412776"/>
            <a:ext cx="504056" cy="2880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6372200" y="5085184"/>
            <a:ext cx="504056" cy="2880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74688" y="1772816"/>
            <a:ext cx="3712491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единая  общественно-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значимая цель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33395" y="3212976"/>
            <a:ext cx="36479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социально-значимая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7182" y="4365104"/>
            <a:ext cx="3862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освоение компетенций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5517233"/>
            <a:ext cx="3960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 для прогимназии 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pic>
        <p:nvPicPr>
          <p:cNvPr id="17" name="Рисунок 16" descr="G:\ПДД 2016 фото и дипломы со всех групп\ВЫБРАНО\уже взяла\DSC00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960440" cy="344383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8" name="Рисунок 17" descr="G:\ПДД 2016 фото и дипломы со всех групп\5 группа\Киселёва занятие ПДД\P3020311.JPG"/>
          <p:cNvPicPr/>
          <p:nvPr/>
        </p:nvPicPr>
        <p:blipFill>
          <a:blip r:embed="rId3" cstate="print"/>
          <a:srcRect t="16933" b="18850"/>
          <a:stretch>
            <a:fillRect/>
          </a:stretch>
        </p:blipFill>
        <p:spPr bwMode="auto">
          <a:xfrm>
            <a:off x="395536" y="476672"/>
            <a:ext cx="3960440" cy="20882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Фото ПДД март 2016\Фото в классе ПДД + преемственность шк и дс\IMG_20160330_160657.jpg"/>
          <p:cNvPicPr>
            <a:picLocks noChangeAspect="1" noChangeArrowheads="1"/>
          </p:cNvPicPr>
          <p:nvPr/>
        </p:nvPicPr>
        <p:blipFill>
          <a:blip r:embed="rId2" cstate="print"/>
          <a:srcRect l="13421" t="17894" r="21153"/>
          <a:stretch>
            <a:fillRect/>
          </a:stretch>
        </p:blipFill>
        <p:spPr bwMode="auto">
          <a:xfrm>
            <a:off x="353555" y="548680"/>
            <a:ext cx="8490903" cy="599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55576" y="476672"/>
            <a:ext cx="7920880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62068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484784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67544" y="1484784"/>
            <a:ext cx="252028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проекты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1" descr="G:\Фото\Группы\3 гр. Библиотека 2015 Барабошкина  Библиотека 2015\DSC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844316" cy="1896211"/>
          </a:xfrm>
          <a:prstGeom prst="roundRect">
            <a:avLst/>
          </a:prstGeom>
          <a:noFill/>
          <a:ln w="28575">
            <a:noFill/>
          </a:ln>
        </p:spPr>
      </p:pic>
      <p:pic>
        <p:nvPicPr>
          <p:cNvPr id="44" name="Picture 2" descr="G:\Фото\День защиты детей\1 июня 2016\DSCN3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2591996" cy="1944216"/>
          </a:xfrm>
          <a:prstGeom prst="roundRect">
            <a:avLst/>
          </a:prstGeom>
          <a:noFill/>
          <a:ln w="28575">
            <a:noFill/>
          </a:ln>
        </p:spPr>
      </p:pic>
      <p:pic>
        <p:nvPicPr>
          <p:cNvPr id="62" name="Picture 4" descr="G:\Фото\День защиты детей\1 июня 2016\DSCN3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068960"/>
            <a:ext cx="2591996" cy="194421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2" name="Скругленный прямоугольник 41"/>
          <p:cNvSpPr/>
          <p:nvPr/>
        </p:nvSpPr>
        <p:spPr>
          <a:xfrm>
            <a:off x="395536" y="2204864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11560" y="213285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Фестивали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5536" y="2996952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Агитпробеги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300192" y="1484784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6588224" y="14127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300192" y="2204864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588224" y="22048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Марафоны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47864" y="3861048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Флешмобы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347864" y="4581128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Клубы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347864" y="5301208"/>
            <a:ext cx="266429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23528" y="6021288"/>
            <a:ext cx="4896544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Интерактивные игры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372200" y="5301208"/>
            <a:ext cx="2412776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6021288"/>
            <a:ext cx="3168352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AU" sz="2800" b="1" dirty="0" err="1" smtClean="0">
                <a:latin typeface="Times New Roman" pitchFamily="18" charset="0"/>
                <a:cs typeface="Times New Roman" pitchFamily="18" charset="0"/>
              </a:rPr>
              <a:t>nline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-встречи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04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Фото\курсы ПК 14.04.2016\IMG_9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140354" cy="2756660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124" name="Picture 4" descr="G:\Фото\курсы ПК 14.04.2016 ФОТО\IMG_9531.JPG"/>
          <p:cNvPicPr>
            <a:picLocks noChangeAspect="1" noChangeArrowheads="1"/>
          </p:cNvPicPr>
          <p:nvPr/>
        </p:nvPicPr>
        <p:blipFill>
          <a:blip r:embed="rId3" cstate="print"/>
          <a:srcRect l="6103" r="14551"/>
          <a:stretch>
            <a:fillRect/>
          </a:stretch>
        </p:blipFill>
        <p:spPr bwMode="auto">
          <a:xfrm>
            <a:off x="5148064" y="404664"/>
            <a:ext cx="3256682" cy="2736304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125" name="Picture 5" descr="G:\Фото\Школа\День памяти неизвест солдату\SDC12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947931" cy="296094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3" descr="E:\Конкурсы, семинары, статьи\Август. конференция 2015\Стендовый материал\ФОТО На стенд УО\_MG_9741.jpg"/>
          <p:cNvPicPr>
            <a:picLocks noChangeAspect="1" noChangeArrowheads="1"/>
          </p:cNvPicPr>
          <p:nvPr/>
        </p:nvPicPr>
        <p:blipFill>
          <a:blip r:embed="rId5" cstate="print"/>
          <a:srcRect l="13120" t="12615" r="7152"/>
          <a:stretch>
            <a:fillRect/>
          </a:stretch>
        </p:blipFill>
        <p:spPr bwMode="auto">
          <a:xfrm>
            <a:off x="323528" y="3501008"/>
            <a:ext cx="4067177" cy="297186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 август 2015\ФОТО На брош\DSC02908.JPG"/>
          <p:cNvPicPr>
            <a:picLocks noChangeAspect="1" noChangeArrowheads="1"/>
          </p:cNvPicPr>
          <p:nvPr/>
        </p:nvPicPr>
        <p:blipFill>
          <a:blip r:embed="rId2" cstate="print"/>
          <a:srcRect l="10291" t="26298" r="15102"/>
          <a:stretch>
            <a:fillRect/>
          </a:stretch>
        </p:blipFill>
        <p:spPr bwMode="auto">
          <a:xfrm>
            <a:off x="539553" y="441980"/>
            <a:ext cx="8136904" cy="602857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G:\Фото\День знаний 1 сентября\1 сент. 2014\SAM_1618.JPG"/>
          <p:cNvPicPr>
            <a:picLocks noChangeAspect="1" noChangeArrowheads="1"/>
          </p:cNvPicPr>
          <p:nvPr/>
        </p:nvPicPr>
        <p:blipFill>
          <a:blip r:embed="rId3" cstate="print"/>
          <a:srcRect l="17353" t="46274" r="56162"/>
          <a:stretch>
            <a:fillRect/>
          </a:stretch>
        </p:blipFill>
        <p:spPr bwMode="auto">
          <a:xfrm>
            <a:off x="6732240" y="3140968"/>
            <a:ext cx="2088232" cy="3176972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sp>
        <p:nvSpPr>
          <p:cNvPr id="29" name="Выгнутая вверх стрелка 28"/>
          <p:cNvSpPr/>
          <p:nvPr/>
        </p:nvSpPr>
        <p:spPr>
          <a:xfrm>
            <a:off x="1619672" y="1484784"/>
            <a:ext cx="5832648" cy="2016224"/>
          </a:xfrm>
          <a:prstGeom prst="curvedDownArrow">
            <a:avLst>
              <a:gd name="adj1" fmla="val 32086"/>
              <a:gd name="adj2" fmla="val 47823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C:\Documents and Settings\Учитель\Рабочий стол\Портфолио школьников\Барциковская Софья\164.jpg"/>
          <p:cNvPicPr/>
          <p:nvPr/>
        </p:nvPicPr>
        <p:blipFill>
          <a:blip r:embed="rId4" cstate="print">
            <a:lum contrast="10000"/>
          </a:blip>
          <a:srcRect l="30874" t="27245" r="54704" b="35816"/>
          <a:stretch>
            <a:fillRect/>
          </a:stretch>
        </p:blipFill>
        <p:spPr bwMode="auto">
          <a:xfrm>
            <a:off x="4211960" y="764704"/>
            <a:ext cx="2016224" cy="4104456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</p:pic>
      <p:sp>
        <p:nvSpPr>
          <p:cNvPr id="2050" name="AutoShape 2" descr="http://ru.stockfresh.com/thumbs/orensila/4587336_%D1%81%D1%82%D0%B0%D1%80%D1%8B%D0%B5-%D0%BE%D1%82%D0%BA%D1%80%D1%8B%D1%82%D0%BE%D0%B9-%D0%BA%D0%BD%D0%B8%D0%B3%D0%BE%D0%B9-%D0%B8%D0%BB%D0%BB%D1%8E%D1%81%D1%82%D1%80%D0%B0%D1%86%D0%B8%D1%8F-%D0%B2%D0%B5%D0%BA%D1%82%D0%BE%D1%80%D0%B0-%D1%84%D0%BE%D1%80%D0%BC%D0%B0%D1%82-%D0%B4%D0%B8%D0%B7%D0%B0%D0%B9%D0%BD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ru.stockfresh.com/thumbs/orensila/4587336_%D1%81%D1%82%D0%B0%D1%80%D1%8B%D0%B5-%D0%BE%D1%82%D0%BA%D1%80%D1%8B%D1%82%D0%BE%D0%B9-%D0%BA%D0%BD%D0%B8%D0%B3%D0%BE%D0%B9-%D0%B8%D0%BB%D0%BB%D1%8E%D1%81%D1%82%D1%80%D0%B0%D1%86%D0%B8%D1%8F-%D0%B2%D0%B5%D0%BA%D1%82%D0%BE%D1%80%D0%B0-%D1%84%D0%BE%D1%80%D0%BC%D0%B0%D1%82-%D0%B4%D0%B8%D0%B7%D0%B0%D0%B9%D0%BD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C:\Documents and Settings\Учитель\Рабочий стол\Портфолио школьников\Барциковская Софья\124.jpg"/>
          <p:cNvPicPr/>
          <p:nvPr/>
        </p:nvPicPr>
        <p:blipFill>
          <a:blip r:embed="rId5" cstate="print">
            <a:lum contrast="20000"/>
          </a:blip>
          <a:srcRect l="6273" t="27067" r="30996" b="5936"/>
          <a:stretch>
            <a:fillRect/>
          </a:stretch>
        </p:blipFill>
        <p:spPr bwMode="auto">
          <a:xfrm>
            <a:off x="323528" y="3356992"/>
            <a:ext cx="2160240" cy="3168352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15" name="Рисунок 14" descr="C:\Documents and Settings\Учитель\Рабочий стол\Портфолио школьников\Барциковская Софья\175.jpg"/>
          <p:cNvPicPr/>
          <p:nvPr/>
        </p:nvPicPr>
        <p:blipFill>
          <a:blip r:embed="rId6" cstate="print">
            <a:lum contrast="20000"/>
          </a:blip>
          <a:srcRect l="31058" t="47782" r="49867" b="3503"/>
          <a:stretch>
            <a:fillRect/>
          </a:stretch>
        </p:blipFill>
        <p:spPr bwMode="auto">
          <a:xfrm>
            <a:off x="2483768" y="260648"/>
            <a:ext cx="1433890" cy="48678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Рисунок 17" descr="C:\Documents and Settings\Учитель\Рабочий стол\Портфолио школьников\Барциковская Софья\11.jpg"/>
          <p:cNvPicPr/>
          <p:nvPr/>
        </p:nvPicPr>
        <p:blipFill>
          <a:blip r:embed="rId7" cstate="print"/>
          <a:srcRect t="2301" r="5016"/>
          <a:stretch>
            <a:fillRect/>
          </a:stretch>
        </p:blipFill>
        <p:spPr bwMode="auto">
          <a:xfrm>
            <a:off x="179512" y="2204864"/>
            <a:ext cx="1080120" cy="15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Учитель\Рабочий стол\Портфолио школьников\Барциковская Софья\14.jpg"/>
          <p:cNvPicPr/>
          <p:nvPr/>
        </p:nvPicPr>
        <p:blipFill>
          <a:blip r:embed="rId8" cstate="print"/>
          <a:srcRect r="4805"/>
          <a:stretch>
            <a:fillRect/>
          </a:stretch>
        </p:blipFill>
        <p:spPr bwMode="auto">
          <a:xfrm>
            <a:off x="7668344" y="1556792"/>
            <a:ext cx="1253685" cy="16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Учитель\Рабочий стол\Портфолио школьников\Барциковская Софья\19.jpg"/>
          <p:cNvPicPr/>
          <p:nvPr/>
        </p:nvPicPr>
        <p:blipFill>
          <a:blip r:embed="rId9" cstate="print"/>
          <a:srcRect t="2160" r="4858"/>
          <a:stretch>
            <a:fillRect/>
          </a:stretch>
        </p:blipFill>
        <p:spPr bwMode="auto">
          <a:xfrm>
            <a:off x="7308304" y="980728"/>
            <a:ext cx="1152128" cy="1656184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26" name="Рисунок 25" descr="C:\Documents and Settings\Учитель\Рабочий стол\Портфолио школьников\Барциковская Софья\Барциковская Софья2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620688"/>
            <a:ext cx="1071570" cy="164307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915816" y="5445224"/>
            <a:ext cx="3626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от 2 до 11 лет </a:t>
            </a:r>
            <a:endParaRPr lang="ru-RU" sz="4400" b="1" dirty="0"/>
          </a:p>
        </p:txBody>
      </p:sp>
      <p:pic>
        <p:nvPicPr>
          <p:cNvPr id="17" name="Рисунок 16" descr="C:\Documents and Settings\Учитель\Рабочий стол\Портфолио школьников\Барциковская Софья\1.jpg"/>
          <p:cNvPicPr/>
          <p:nvPr/>
        </p:nvPicPr>
        <p:blipFill>
          <a:blip r:embed="rId11" cstate="print"/>
          <a:srcRect t="1862" r="3660"/>
          <a:stretch>
            <a:fillRect/>
          </a:stretch>
        </p:blipFill>
        <p:spPr bwMode="auto">
          <a:xfrm>
            <a:off x="611560" y="1268760"/>
            <a:ext cx="1152128" cy="154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Учитель\Рабочий стол\Портфолио школьников\Барциковская Софья\116.jpg"/>
          <p:cNvPicPr/>
          <p:nvPr/>
        </p:nvPicPr>
        <p:blipFill>
          <a:blip r:embed="rId12" cstate="print"/>
          <a:srcRect r="3705"/>
          <a:stretch>
            <a:fillRect/>
          </a:stretch>
        </p:blipFill>
        <p:spPr bwMode="auto">
          <a:xfrm>
            <a:off x="1331640" y="620688"/>
            <a:ext cx="1071570" cy="155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Учитель\Рабочий стол\Портфолио школьников\Барциковская Софья\114.jpg"/>
          <p:cNvPicPr/>
          <p:nvPr/>
        </p:nvPicPr>
        <p:blipFill>
          <a:blip r:embed="rId13" cstate="print"/>
          <a:srcRect t="4545" r="5185"/>
          <a:stretch>
            <a:fillRect/>
          </a:stretch>
        </p:blipFill>
        <p:spPr bwMode="auto">
          <a:xfrm>
            <a:off x="5796136" y="332656"/>
            <a:ext cx="1152128" cy="151216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9592" y="764704"/>
            <a:ext cx="7632848" cy="4536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268760"/>
            <a:ext cx="7200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"</a:t>
            </a:r>
            <a:r>
              <a:rPr lang="ru-RU" sz="4000" b="1" dirty="0" smtClean="0"/>
              <a:t>Победа приходит к тому, кто умеет находить в проблемах возможности» </a:t>
            </a:r>
          </a:p>
          <a:p>
            <a:pPr algn="r"/>
            <a:r>
              <a:rPr lang="ru-RU" sz="4000" i="1" dirty="0" smtClean="0"/>
              <a:t> </a:t>
            </a:r>
            <a:r>
              <a:rPr lang="ru-RU" sz="4000" b="1" i="1" dirty="0" err="1" smtClean="0"/>
              <a:t>Сун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Цзы</a:t>
            </a:r>
            <a:endParaRPr lang="ru-RU" sz="4000" b="1" dirty="0" smtClean="0"/>
          </a:p>
          <a:p>
            <a:pPr algn="r"/>
            <a:endParaRPr lang="ru-RU" b="1" i="1" dirty="0" smtClean="0">
              <a:latin typeface="Bookman Old Style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Творческих успехов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8424936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700808"/>
            <a:ext cx="8424936" cy="48965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6048672" cy="77809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преемственности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 rtlCol="0">
            <a:normAutofit/>
          </a:bodyPr>
          <a:lstStyle/>
          <a:p>
            <a:pPr marL="280988" indent="-6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Преемственность </a:t>
            </a:r>
            <a:r>
              <a:rPr lang="ru-RU" sz="3600" dirty="0" smtClean="0">
                <a:solidFill>
                  <a:schemeClr val="bg1"/>
                </a:solidFill>
              </a:rPr>
              <a:t>рассматривается как связь, согласованность и перспективность всех компонентов системы образования: целей, задач, содержания, методов, средств, форм организации воспитания и обучения, обеспечивающих эффективное поступательное развитие ребенка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944687" cy="733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692696"/>
            <a:ext cx="5688632" cy="374441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5400600" cy="352839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Точки соприкосновения ДОУ и школы в рамках федерального государственного стандарта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3" descr="http://img26.olx.kz/images_slandokz/111648208_1_261x203_montazhnik-sborschik-ustanovschik-alma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775" y="3789040"/>
            <a:ext cx="4357225" cy="2888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755576" y="260648"/>
            <a:ext cx="7704856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 на уровне требований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условиям реализации ООП</a:t>
            </a:r>
            <a:endParaRPr lang="ru-RU" sz="2800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196752"/>
            <a:ext cx="3672408" cy="54726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1196752"/>
            <a:ext cx="3600400" cy="54726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0113" y="1341438"/>
            <a:ext cx="2808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ООП ДО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163" y="1341438"/>
            <a:ext cx="2808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ООП НОО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797152"/>
            <a:ext cx="3168352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5733256"/>
            <a:ext cx="3168352" cy="7920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1916832"/>
            <a:ext cx="3168352" cy="7920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780928"/>
            <a:ext cx="3168352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916832"/>
            <a:ext cx="3168352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072" y="3861048"/>
            <a:ext cx="3168352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2780928"/>
            <a:ext cx="3168352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4797152"/>
            <a:ext cx="3168352" cy="17281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64" name="TextBox 18"/>
          <p:cNvSpPr txBox="1">
            <a:spLocks noChangeArrowheads="1"/>
          </p:cNvSpPr>
          <p:nvPr/>
        </p:nvSpPr>
        <p:spPr bwMode="auto">
          <a:xfrm>
            <a:off x="755576" y="4797152"/>
            <a:ext cx="3024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психолого-педагогическим условиям реализации ООП</a:t>
            </a:r>
          </a:p>
        </p:txBody>
      </p:sp>
      <p:sp>
        <p:nvSpPr>
          <p:cNvPr id="22565" name="TextBox 19"/>
          <p:cNvSpPr txBox="1">
            <a:spLocks noChangeArrowheads="1"/>
          </p:cNvSpPr>
          <p:nvPr/>
        </p:nvSpPr>
        <p:spPr bwMode="auto">
          <a:xfrm>
            <a:off x="755576" y="5805264"/>
            <a:ext cx="3024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предметно-пространственной среде</a:t>
            </a:r>
          </a:p>
        </p:txBody>
      </p:sp>
      <p:sp>
        <p:nvSpPr>
          <p:cNvPr id="22566" name="TextBox 21"/>
          <p:cNvSpPr txBox="1">
            <a:spLocks noChangeArrowheads="1"/>
          </p:cNvSpPr>
          <p:nvPr/>
        </p:nvSpPr>
        <p:spPr bwMode="auto">
          <a:xfrm>
            <a:off x="755576" y="1988840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ООП</a:t>
            </a:r>
          </a:p>
        </p:txBody>
      </p:sp>
      <p:sp>
        <p:nvSpPr>
          <p:cNvPr id="22567" name="TextBox 22"/>
          <p:cNvSpPr txBox="1">
            <a:spLocks noChangeArrowheads="1"/>
          </p:cNvSpPr>
          <p:nvPr/>
        </p:nvSpPr>
        <p:spPr bwMode="auto">
          <a:xfrm>
            <a:off x="755576" y="2852936"/>
            <a:ext cx="3024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материально-техническим условиям реализации ООП</a:t>
            </a:r>
          </a:p>
        </p:txBody>
      </p:sp>
      <p:sp>
        <p:nvSpPr>
          <p:cNvPr id="22568" name="TextBox 23"/>
          <p:cNvSpPr txBox="1">
            <a:spLocks noChangeArrowheads="1"/>
          </p:cNvSpPr>
          <p:nvPr/>
        </p:nvSpPr>
        <p:spPr bwMode="auto">
          <a:xfrm>
            <a:off x="5292725" y="1916113"/>
            <a:ext cx="3024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ООП НОО</a:t>
            </a:r>
          </a:p>
        </p:txBody>
      </p:sp>
      <p:sp>
        <p:nvSpPr>
          <p:cNvPr id="22569" name="TextBox 24"/>
          <p:cNvSpPr txBox="1">
            <a:spLocks noChangeArrowheads="1"/>
          </p:cNvSpPr>
          <p:nvPr/>
        </p:nvSpPr>
        <p:spPr bwMode="auto">
          <a:xfrm>
            <a:off x="5292080" y="3933056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ООП НОО</a:t>
            </a:r>
          </a:p>
        </p:txBody>
      </p:sp>
      <p:sp>
        <p:nvSpPr>
          <p:cNvPr id="22570" name="TextBox 25"/>
          <p:cNvSpPr txBox="1">
            <a:spLocks noChangeArrowheads="1"/>
          </p:cNvSpPr>
          <p:nvPr/>
        </p:nvSpPr>
        <p:spPr bwMode="auto">
          <a:xfrm>
            <a:off x="5292080" y="2780928"/>
            <a:ext cx="3024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материально-техническим  условиям реализации ООП НОО</a:t>
            </a:r>
          </a:p>
        </p:txBody>
      </p:sp>
      <p:sp>
        <p:nvSpPr>
          <p:cNvPr id="22571" name="TextBox 27"/>
          <p:cNvSpPr txBox="1">
            <a:spLocks noChangeArrowheads="1"/>
          </p:cNvSpPr>
          <p:nvPr/>
        </p:nvSpPr>
        <p:spPr bwMode="auto">
          <a:xfrm>
            <a:off x="5292080" y="4869160"/>
            <a:ext cx="3024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Иные: информационно-образовательная среда образовательного  учреждения, учебно-методическое и информационное обеспечение реализации ООП НОО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568" y="3717032"/>
            <a:ext cx="3168352" cy="10081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75" name="TextBox 30"/>
          <p:cNvSpPr txBox="1">
            <a:spLocks noChangeArrowheads="1"/>
          </p:cNvSpPr>
          <p:nvPr/>
        </p:nvSpPr>
        <p:spPr bwMode="auto">
          <a:xfrm>
            <a:off x="755576" y="3933056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ООП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260648"/>
            <a:ext cx="770485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 в части ООП, формируемой участниками образовательных отношений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556792"/>
            <a:ext cx="3672408" cy="51125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Может включать различные направления, выбранные участниками образовательных отношений из числа парциальных и иных программ и (или) созданных ими самостоятельно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1556792"/>
            <a:ext cx="3960440" cy="51125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деятельность:</a:t>
            </a:r>
          </a:p>
          <a:p>
            <a:pPr marL="2746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Спортивно-оздоровительное</a:t>
            </a:r>
          </a:p>
          <a:p>
            <a:pPr marL="2746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Духовно-нравственное</a:t>
            </a:r>
          </a:p>
          <a:p>
            <a:pPr marL="2746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Социальное</a:t>
            </a:r>
          </a:p>
          <a:p>
            <a:pPr marL="2746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Обще-интеллектуальное</a:t>
            </a:r>
          </a:p>
          <a:p>
            <a:pPr marL="2746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Общекультурное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755576" y="260648"/>
            <a:ext cx="7704856" cy="1008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Преемственность на уровне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освоения ООП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484784"/>
            <a:ext cx="2088232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484784"/>
            <a:ext cx="2232248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717032"/>
            <a:ext cx="2088232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445224"/>
            <a:ext cx="2088232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5517232"/>
            <a:ext cx="2088232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3501008"/>
            <a:ext cx="2088232" cy="10081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2420888"/>
            <a:ext cx="2088232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420888"/>
            <a:ext cx="2232248" cy="7920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3645024"/>
            <a:ext cx="2664296" cy="12241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5373216"/>
            <a:ext cx="2376264" cy="100811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3568" y="1556792"/>
            <a:ext cx="1873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1556792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Начальная школа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2420888"/>
            <a:ext cx="2088133" cy="10215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5 образовательных областей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4213" y="3789363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Предпосылки УУД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188" y="5516563"/>
            <a:ext cx="20161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Целевые ориентиры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3663" y="2492375"/>
            <a:ext cx="2016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ЗУН по предметам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7763" y="3789363"/>
            <a:ext cx="25209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Регулятивные УУД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Познавательные УУД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Коммуникативные УУД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5445224"/>
            <a:ext cx="2304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7 качеств личности (портрет выпускника начальной школы)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9475" y="2492375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предметные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19475" y="3573463"/>
            <a:ext cx="20161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Метапредметные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надпредметные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2500" y="5589588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  <a:cs typeface="+mn-cs"/>
              </a:rPr>
              <a:t>личностные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627784" y="1772816"/>
            <a:ext cx="3600450" cy="15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700338" y="2708275"/>
            <a:ext cx="7191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08625" y="2708275"/>
            <a:ext cx="7921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700338" y="3860800"/>
            <a:ext cx="7191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508625" y="3933825"/>
            <a:ext cx="6477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700338" y="5732463"/>
            <a:ext cx="7191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508625" y="5805488"/>
            <a:ext cx="863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427538" y="2997200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4427538" y="1772816"/>
            <a:ext cx="446" cy="6481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427538" y="4508500"/>
            <a:ext cx="0" cy="100806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3347864" y="1484784"/>
            <a:ext cx="2088232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Результаты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55576" y="404664"/>
            <a:ext cx="7704856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стандарта лежит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системно-деятельностный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подход, который предполагает:</a:t>
            </a:r>
            <a:endParaRPr lang="ru-RU" sz="2800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556792"/>
            <a:ext cx="7776864" cy="9361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708920"/>
            <a:ext cx="7776864" cy="12241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149080"/>
            <a:ext cx="7776864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5013176"/>
            <a:ext cx="7848872" cy="144016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9" name="TextBox 9"/>
          <p:cNvSpPr txBox="1">
            <a:spLocks noChangeArrowheads="1"/>
          </p:cNvSpPr>
          <p:nvPr/>
        </p:nvSpPr>
        <p:spPr bwMode="auto">
          <a:xfrm>
            <a:off x="755650" y="1628775"/>
            <a:ext cx="74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Формирование готовности к саморазвитию и непрерывному образован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ию</a:t>
            </a:r>
          </a:p>
        </p:txBody>
      </p: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755576" y="2708920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Воспитание и развитие качеств личности, отвечающих требованиям современного информационного обществ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6401" name="TextBox 12"/>
          <p:cNvSpPr txBox="1">
            <a:spLocks noChangeArrowheads="1"/>
          </p:cNvSpPr>
          <p:nvPr/>
        </p:nvSpPr>
        <p:spPr bwMode="auto">
          <a:xfrm>
            <a:off x="827584" y="4221088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Активную  познавательную  деятельность детей</a:t>
            </a:r>
          </a:p>
        </p:txBody>
      </p:sp>
      <p:sp>
        <p:nvSpPr>
          <p:cNvPr id="16402" name="TextBox 13"/>
          <p:cNvSpPr txBox="1">
            <a:spLocks noChangeArrowheads="1"/>
          </p:cNvSpPr>
          <p:nvPr/>
        </p:nvSpPr>
        <p:spPr bwMode="auto">
          <a:xfrm>
            <a:off x="899592" y="5157192"/>
            <a:ext cx="7559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Построение образовательного процесса с учетом индивидуальных, возрастных, психологических и физиологических особенностей детей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1520" y="404664"/>
            <a:ext cx="8568952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556792"/>
            <a:ext cx="7776864" cy="9361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780928"/>
            <a:ext cx="7776864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645024"/>
            <a:ext cx="7776864" cy="5760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4653136"/>
            <a:ext cx="7776864" cy="12241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5" name="TextBox 9"/>
          <p:cNvSpPr txBox="1">
            <a:spLocks noChangeArrowheads="1"/>
          </p:cNvSpPr>
          <p:nvPr/>
        </p:nvSpPr>
        <p:spPr bwMode="auto">
          <a:xfrm>
            <a:off x="755650" y="1628775"/>
            <a:ext cx="74882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Создана нормативная основа преемственности в непрерывной системе ДОУ – начальная школа:</a:t>
            </a:r>
          </a:p>
        </p:txBody>
      </p:sp>
      <p:sp>
        <p:nvSpPr>
          <p:cNvPr id="15376" name="TextBox 10"/>
          <p:cNvSpPr txBox="1">
            <a:spLocks noChangeArrowheads="1"/>
          </p:cNvSpPr>
          <p:nvPr/>
        </p:nvSpPr>
        <p:spPr bwMode="auto">
          <a:xfrm>
            <a:off x="827088" y="2852738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Единые теоретические основания</a:t>
            </a:r>
          </a:p>
        </p:txBody>
      </p:sp>
      <p:sp>
        <p:nvSpPr>
          <p:cNvPr id="15377" name="TextBox 12"/>
          <p:cNvSpPr txBox="1">
            <a:spLocks noChangeArrowheads="1"/>
          </p:cNvSpPr>
          <p:nvPr/>
        </p:nvSpPr>
        <p:spPr bwMode="auto">
          <a:xfrm>
            <a:off x="827088" y="3716338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Принципы организации работы с детьми</a:t>
            </a:r>
          </a:p>
        </p:txBody>
      </p:sp>
      <p:sp>
        <p:nvSpPr>
          <p:cNvPr id="15378" name="TextBox 13"/>
          <p:cNvSpPr txBox="1">
            <a:spLocks noChangeArrowheads="1"/>
          </p:cNvSpPr>
          <p:nvPr/>
        </p:nvSpPr>
        <p:spPr bwMode="auto">
          <a:xfrm>
            <a:off x="827584" y="4653136"/>
            <a:ext cx="7704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Преемственность и согласованность целей, задач, методов, средств, форм организации образовательного процесса.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7667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Что мы имеем  для реализации на практике решения проблемы преемственности в свете ФГОС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404664"/>
            <a:ext cx="8568952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Младший дошкольник</a:t>
            </a:r>
            <a:r>
              <a:rPr lang="ru-RU" sz="3600" b="1" dirty="0" smtClean="0">
                <a:solidFill>
                  <a:srgbClr val="800000"/>
                </a:solidFill>
              </a:rPr>
              <a:t>          </a:t>
            </a:r>
            <a:r>
              <a:rPr lang="ru-RU" sz="3600" b="1" dirty="0" smtClean="0"/>
              <a:t>старший дошкольник</a:t>
            </a:r>
            <a:r>
              <a:rPr lang="ru-RU" sz="3600" b="1" dirty="0" smtClean="0">
                <a:solidFill>
                  <a:srgbClr val="800000"/>
                </a:solidFill>
              </a:rPr>
              <a:t>          </a:t>
            </a:r>
            <a:r>
              <a:rPr lang="ru-RU" sz="3600" b="1" dirty="0" smtClean="0"/>
              <a:t>младший школьник</a:t>
            </a:r>
            <a:endParaRPr lang="ru-RU" sz="36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580112" y="836712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19872" y="1340768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5" name="Picture 1" descr="G:\Фото ПДД март 2016\Фото в классе ПДД + преемственность шк и дс\IMG_20160330_155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04104" cy="472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398</Words>
  <Application>Microsoft Office PowerPoint</Application>
  <PresentationFormat>Экран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Понятие преемственности</vt:lpstr>
      <vt:lpstr>Точки соприкосновения ДОУ и школы в рамках федерального государственного стандарта</vt:lpstr>
      <vt:lpstr>Преемственность на уровне требований  к условиям реализации ООП</vt:lpstr>
      <vt:lpstr>Слайд 5</vt:lpstr>
      <vt:lpstr>Преемственность на уровне  результатов освоения ООП</vt:lpstr>
      <vt:lpstr>В основе стандарта лежит системно-деятельностный подход, который предполагает: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UserXP</cp:lastModifiedBy>
  <cp:revision>59</cp:revision>
  <dcterms:modified xsi:type="dcterms:W3CDTF">2016-12-19T11:35:47Z</dcterms:modified>
</cp:coreProperties>
</file>