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64" r:id="rId3"/>
    <p:sldId id="257" r:id="rId4"/>
    <p:sldId id="258" r:id="rId5"/>
    <p:sldId id="282" r:id="rId6"/>
    <p:sldId id="287" r:id="rId7"/>
    <p:sldId id="281" r:id="rId8"/>
    <p:sldId id="283" r:id="rId9"/>
    <p:sldId id="299" r:id="rId10"/>
    <p:sldId id="292" r:id="rId11"/>
    <p:sldId id="300" r:id="rId12"/>
    <p:sldId id="277" r:id="rId13"/>
    <p:sldId id="261" r:id="rId14"/>
    <p:sldId id="263" r:id="rId15"/>
    <p:sldId id="266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62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F249-1825-4508-B17D-DA9E6E5104E2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C4A8E3-DDB9-443D-AF29-39EE2C5077E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F249-1825-4508-B17D-DA9E6E5104E2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A8E3-DDB9-443D-AF29-39EE2C5077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F249-1825-4508-B17D-DA9E6E5104E2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A8E3-DDB9-443D-AF29-39EE2C5077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F249-1825-4508-B17D-DA9E6E5104E2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A8E3-DDB9-443D-AF29-39EE2C5077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F249-1825-4508-B17D-DA9E6E5104E2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A8E3-DDB9-443D-AF29-39EE2C5077E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F249-1825-4508-B17D-DA9E6E5104E2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A8E3-DDB9-443D-AF29-39EE2C5077E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F249-1825-4508-B17D-DA9E6E5104E2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A8E3-DDB9-443D-AF29-39EE2C5077E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F249-1825-4508-B17D-DA9E6E5104E2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A8E3-DDB9-443D-AF29-39EE2C5077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F249-1825-4508-B17D-DA9E6E5104E2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A8E3-DDB9-443D-AF29-39EE2C5077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F249-1825-4508-B17D-DA9E6E5104E2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A8E3-DDB9-443D-AF29-39EE2C5077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F249-1825-4508-B17D-DA9E6E5104E2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A8E3-DDB9-443D-AF29-39EE2C5077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276F249-1825-4508-B17D-DA9E6E5104E2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CC4A8E3-DDB9-443D-AF29-39EE2C5077E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39827" y="499533"/>
            <a:ext cx="11325339" cy="301043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effectLst/>
              </a:rPr>
              <a:t>«</a:t>
            </a:r>
            <a:r>
              <a:rPr lang="ru-RU" sz="4400" b="1" dirty="0">
                <a:effectLst/>
              </a:rPr>
              <a:t>Спортивное ориентирование бегом на уроках физической культуры </a:t>
            </a:r>
            <a:r>
              <a:rPr lang="ru-RU" sz="4400" b="1" dirty="0" smtClean="0">
                <a:effectLst/>
              </a:rPr>
              <a:t/>
            </a:r>
            <a:br>
              <a:rPr lang="ru-RU" sz="4400" b="1" dirty="0" smtClean="0">
                <a:effectLst/>
              </a:rPr>
            </a:br>
            <a:r>
              <a:rPr lang="ru-RU" sz="4400" b="1" dirty="0" smtClean="0">
                <a:effectLst/>
              </a:rPr>
              <a:t>в </a:t>
            </a:r>
            <a:r>
              <a:rPr lang="ru-RU" sz="4400" b="1" dirty="0">
                <a:effectLst/>
              </a:rPr>
              <a:t>10 – 11 классах»</a:t>
            </a:r>
            <a:endParaRPr lang="ru-RU" sz="44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828800" y="4941983"/>
            <a:ext cx="8534400" cy="12192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Людмила Васильевна</a:t>
            </a:r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Городилова</a:t>
            </a:r>
            <a:r>
              <a:rPr lang="ru-RU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en-US" sz="7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ru-RU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</a:t>
            </a:r>
            <a:r>
              <a:rPr lang="ru-RU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физической </a:t>
            </a:r>
            <a:r>
              <a:rPr lang="ru-RU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культуры </a:t>
            </a:r>
            <a:endParaRPr lang="en-US" sz="7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ru-RU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СОШ №57 г. Кирова</a:t>
            </a:r>
          </a:p>
          <a:p>
            <a:pPr>
              <a:lnSpc>
                <a:spcPct val="120000"/>
              </a:lnSpc>
            </a:pP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</a:t>
            </a:r>
            <a:r>
              <a:rPr lang="ru-RU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«Презентация к уроку</a:t>
            </a:r>
            <a:r>
              <a:rPr lang="ru-RU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012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821410"/>
          </a:xfrm>
        </p:spPr>
        <p:txBody>
          <a:bodyPr/>
          <a:lstStyle/>
          <a:p>
            <a:r>
              <a:rPr lang="ru-RU" sz="4000" dirty="0"/>
              <a:t>Ориентатлон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096000" y="1375350"/>
            <a:ext cx="5410107" cy="888166"/>
          </a:xfrm>
        </p:spPr>
        <p:txBody>
          <a:bodyPr/>
          <a:lstStyle/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Ориентатлон -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комбинация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двух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предыдущих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видов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 descr="Картинки по запросу спортивное ориентирование фото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162373"/>
            <a:ext cx="4863153" cy="5351094"/>
          </a:xfrm>
          <a:prstGeom prst="rect">
            <a:avLst/>
          </a:prstGeom>
          <a:noFill/>
          <a:ln cmpd="thinThick">
            <a:solidFill>
              <a:schemeClr val="accent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95250" prstMaterial="matte">
            <a:extrusionClr>
              <a:schemeClr val="bg1">
                <a:lumMod val="85000"/>
              </a:schemeClr>
            </a:extrusionClr>
            <a:contourClr>
              <a:schemeClr val="accent1">
                <a:lumMod val="75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2593" y="2817456"/>
            <a:ext cx="4503827" cy="3400389"/>
          </a:xfrm>
          <a:prstGeom prst="rect">
            <a:avLst/>
          </a:prstGeom>
          <a:noFill/>
          <a:ln cmpd="thinThick">
            <a:solidFill>
              <a:schemeClr val="accent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95250" prstMaterial="matte">
            <a:extrusionClr>
              <a:schemeClr val="bg1">
                <a:lumMod val="85000"/>
              </a:schemeClr>
            </a:extrusionClr>
            <a:contourClr>
              <a:schemeClr val="accent1">
                <a:lumMod val="75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326955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743919"/>
          </a:xfrm>
        </p:spPr>
        <p:txBody>
          <a:bodyPr/>
          <a:lstStyle/>
          <a:p>
            <a:r>
              <a:rPr lang="ru-RU" sz="4000" dirty="0"/>
              <a:t>Ориентирование по выбору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666283" y="1071414"/>
            <a:ext cx="6415789" cy="5410941"/>
          </a:xfrm>
        </p:spPr>
        <p:txBody>
          <a:bodyPr>
            <a:normAutofit/>
          </a:bodyPr>
          <a:lstStyle/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старте участник получает карту с нанесенным на ней стартом, финишем и контрольными пунктами.</a:t>
            </a:r>
          </a:p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Дана легенда, в которой указано точное местоположение контрольных  пунктов на местности.</a:t>
            </a:r>
          </a:p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Участник должен  из множества контрольных пунктов обязательно пройти на пример 4 (можно и больше), спланировать порядок прохождения, пройти дистанцию и уложится в контрольное время (например, 30 минут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 descr="Изображение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09" y="1071414"/>
            <a:ext cx="5234874" cy="5455404"/>
          </a:xfrm>
          <a:prstGeom prst="rect">
            <a:avLst/>
          </a:prstGeom>
          <a:noFill/>
          <a:ln cmpd="thinThick">
            <a:solidFill>
              <a:schemeClr val="accent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95250" prstMaterial="matte">
            <a:extrusionClr>
              <a:schemeClr val="bg1">
                <a:lumMod val="85000"/>
              </a:schemeClr>
            </a:extrusionClr>
            <a:contourClr>
              <a:schemeClr val="accent1">
                <a:lumMod val="75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48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898902"/>
          </a:xfrm>
        </p:spPr>
        <p:txBody>
          <a:bodyPr/>
          <a:lstStyle/>
          <a:p>
            <a:r>
              <a:rPr lang="ru-RU" sz="4000" dirty="0"/>
              <a:t>Спортивная карта с условными знаками</a:t>
            </a:r>
          </a:p>
        </p:txBody>
      </p:sp>
      <p:pic>
        <p:nvPicPr>
          <p:cNvPr id="2052" name="Picture 4" descr="Картинки по запросу ориентирование картинки и фото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950" y="1049313"/>
            <a:ext cx="5703076" cy="5400000"/>
          </a:xfrm>
          <a:prstGeom prst="rect">
            <a:avLst/>
          </a:prstGeom>
          <a:noFill/>
          <a:ln cmpd="thinThick">
            <a:solidFill>
              <a:schemeClr val="accent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95250" prstMaterial="matte">
            <a:extrusionClr>
              <a:schemeClr val="bg1">
                <a:lumMod val="85000"/>
              </a:schemeClr>
            </a:extrusionClr>
            <a:contourClr>
              <a:schemeClr val="accent1">
                <a:lumMod val="75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21.by/pub/news/2013/10/1382344000029333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6" r="4814"/>
          <a:stretch/>
        </p:blipFill>
        <p:spPr bwMode="auto">
          <a:xfrm>
            <a:off x="314794" y="1049313"/>
            <a:ext cx="5486400" cy="5400000"/>
          </a:xfrm>
          <a:prstGeom prst="rect">
            <a:avLst/>
          </a:prstGeom>
          <a:noFill/>
          <a:ln cmpd="thinThick">
            <a:solidFill>
              <a:schemeClr val="accent1"/>
            </a:solidFill>
          </a:ln>
          <a:effectLst>
            <a:outerShdw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95250" prstMaterial="matte">
            <a:extrusionClr>
              <a:schemeClr val="bg1">
                <a:lumMod val="85000"/>
              </a:schemeClr>
            </a:extrusionClr>
            <a:contourClr>
              <a:schemeClr val="accent1">
                <a:lumMod val="75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67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112890"/>
            <a:ext cx="10515600" cy="462843"/>
          </a:xfrm>
        </p:spPr>
        <p:txBody>
          <a:bodyPr>
            <a:noAutofit/>
          </a:bodyPr>
          <a:lstStyle/>
          <a:p>
            <a:pPr algn="ctr"/>
            <a:r>
              <a:rPr lang="ru-RU" sz="4000" dirty="0"/>
              <a:t>Необходимое  оборудование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2250687" y="3335068"/>
            <a:ext cx="4943526" cy="20390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839788" y="4402157"/>
            <a:ext cx="4250770" cy="1943948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Призма, электронная станция.</a:t>
            </a:r>
          </a:p>
        </p:txBody>
      </p:sp>
      <p:pic>
        <p:nvPicPr>
          <p:cNvPr id="7" name="Picture 4" descr="http://www.risk.ru/u/img/9/83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448" y="979267"/>
            <a:ext cx="4390345" cy="2880000"/>
          </a:xfrm>
          <a:prstGeom prst="rect">
            <a:avLst/>
          </a:prstGeom>
          <a:noFill/>
          <a:ln cmpd="thinThick">
            <a:solidFill>
              <a:schemeClr val="accent1"/>
            </a:solidFill>
          </a:ln>
          <a:effectLst>
            <a:outerShdw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95250" prstMaterial="matte">
            <a:extrusionClr>
              <a:schemeClr val="bg1">
                <a:lumMod val="85000"/>
              </a:schemeClr>
            </a:extrusionClr>
            <a:contourClr>
              <a:schemeClr val="accent1">
                <a:lumMod val="75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razmishlyajem.ru/wp-content/uploads/2012/01/sport-orientirovan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90" y="951083"/>
            <a:ext cx="4588505" cy="2880000"/>
          </a:xfrm>
          <a:prstGeom prst="rect">
            <a:avLst/>
          </a:prstGeom>
          <a:noFill/>
          <a:ln cmpd="thinThick">
            <a:solidFill>
              <a:schemeClr val="accent1"/>
            </a:solidFill>
          </a:ln>
          <a:effectLst>
            <a:outerShdw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95250" prstMaterial="matte">
            <a:extrusionClr>
              <a:schemeClr val="bg1">
                <a:lumMod val="85000"/>
              </a:schemeClr>
            </a:extrusionClr>
            <a:contourClr>
              <a:schemeClr val="accent1">
                <a:lumMod val="75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7" descr="Картинки по запросу спортивное ориентирование бегом картинки и фото"/>
          <p:cNvPicPr>
            <a:picLocks noGrp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1675" y="3522687"/>
            <a:ext cx="4118547" cy="2880000"/>
          </a:xfrm>
          <a:prstGeom prst="rect">
            <a:avLst/>
          </a:prstGeom>
          <a:noFill/>
          <a:ln cmpd="thinThick">
            <a:solidFill>
              <a:schemeClr val="accent1"/>
            </a:solidFill>
          </a:ln>
          <a:effectLst>
            <a:outerShdw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95250" prstMaterial="matte">
            <a:extrusionClr>
              <a:schemeClr val="bg1">
                <a:lumMod val="85000"/>
              </a:schemeClr>
            </a:extrusionClr>
            <a:contourClr>
              <a:schemeClr val="accent1">
                <a:lumMod val="75000"/>
              </a:schemeClr>
            </a:contourClr>
          </a:sp3d>
        </p:spPr>
      </p:pic>
      <p:sp>
        <p:nvSpPr>
          <p:cNvPr id="9" name="Объект 5"/>
          <p:cNvSpPr txBox="1">
            <a:spLocks/>
          </p:cNvSpPr>
          <p:nvPr/>
        </p:nvSpPr>
        <p:spPr>
          <a:xfrm>
            <a:off x="8932605" y="4402157"/>
            <a:ext cx="2745698" cy="19439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Карта, компас, чип.</a:t>
            </a:r>
            <a:endParaRPr lang="ru-RU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16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6386"/>
          </a:xfrm>
        </p:spPr>
        <p:txBody>
          <a:bodyPr>
            <a:noAutofit/>
          </a:bodyPr>
          <a:lstStyle/>
          <a:p>
            <a:r>
              <a:rPr lang="ru-RU" sz="4000" dirty="0"/>
              <a:t>Соревнования по ориентированию</a:t>
            </a:r>
          </a:p>
        </p:txBody>
      </p:sp>
      <p:pic>
        <p:nvPicPr>
          <p:cNvPr id="6146" name="Picture 2" descr="http://www.orenburg.ru/upload/medialibrary/8ef/%D1%81%D0%BF%D0%BE%D1%80%D1%82%D0%B8%D0%B2%D0%BD%D0%BE%D0%B5%20%D0%BE%D1%80%D0%B8%D0%B5%D0%BD%D1%82%D0%B8%D1%80%D0%BE%D0%B2%D0%B0%D0%BD%D0%B8%D0%B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22" y="1540914"/>
            <a:ext cx="5410770" cy="3960000"/>
          </a:xfrm>
          <a:prstGeom prst="rect">
            <a:avLst/>
          </a:prstGeom>
          <a:noFill/>
          <a:ln cmpd="thinThick">
            <a:solidFill>
              <a:schemeClr val="accent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95250" prstMaterial="matte">
            <a:extrusionClr>
              <a:schemeClr val="bg1">
                <a:lumMod val="85000"/>
              </a:schemeClr>
            </a:extrusionClr>
            <a:contourClr>
              <a:schemeClr val="accent1">
                <a:lumMod val="75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Downloads\vyevp_kjzaxuj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113" y="1540914"/>
            <a:ext cx="5156433" cy="3960000"/>
          </a:xfrm>
          <a:prstGeom prst="rect">
            <a:avLst/>
          </a:prstGeom>
          <a:noFill/>
          <a:ln cmpd="thinThick">
            <a:solidFill>
              <a:schemeClr val="accent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95250" prstMaterial="matte">
            <a:extrusionClr>
              <a:schemeClr val="bg1">
                <a:lumMod val="85000"/>
              </a:schemeClr>
            </a:extrusionClr>
            <a:contourClr>
              <a:schemeClr val="accent1">
                <a:lumMod val="75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40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092200"/>
          </a:xfrm>
        </p:spPr>
        <p:txBody>
          <a:bodyPr>
            <a:normAutofit/>
          </a:bodyPr>
          <a:lstStyle/>
          <a:p>
            <a:r>
              <a:rPr lang="ru-RU" sz="4000" dirty="0"/>
              <a:t>Соревнования по ориентированию</a:t>
            </a:r>
          </a:p>
        </p:txBody>
      </p:sp>
      <p:pic>
        <p:nvPicPr>
          <p:cNvPr id="11266" name="Picture 2" descr="http://58sport.ru/ruws-content/uploads/2014/06/Orientirovani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67466"/>
            <a:ext cx="6683022" cy="4519955"/>
          </a:xfrm>
          <a:prstGeom prst="rect">
            <a:avLst/>
          </a:prstGeom>
          <a:noFill/>
          <a:ln cmpd="thinThick">
            <a:solidFill>
              <a:schemeClr val="accent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95250" prstMaterial="matte">
            <a:extrusionClr>
              <a:schemeClr val="bg1">
                <a:lumMod val="85000"/>
              </a:schemeClr>
            </a:extrusionClr>
            <a:contourClr>
              <a:schemeClr val="accent1">
                <a:lumMod val="75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7470422" y="1547545"/>
            <a:ext cx="4721578" cy="347162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Ежегодно во всех областных центрах страны проходят массовые соревнования «Российский Азимут».</a:t>
            </a:r>
          </a:p>
          <a:p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Каждый из вас может принять в них участие</a:t>
            </a: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33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1394086" y="779463"/>
            <a:ext cx="10363200" cy="5759450"/>
          </a:xfrm>
        </p:spPr>
        <p:txBody>
          <a:bodyPr>
            <a:normAutofit fontScale="25000" lnSpcReduction="20000"/>
          </a:bodyPr>
          <a:lstStyle/>
          <a:p>
            <a:pPr marL="342900" indent="-34290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1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www.google</a:t>
            </a:r>
            <a:r>
              <a:rPr lang="en-US" sz="1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1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Спортивное ориентирование фото</a:t>
            </a:r>
          </a:p>
          <a:p>
            <a:pPr marL="342900" indent="-34290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1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www.Dic.fcfdemic.ru</a:t>
            </a:r>
            <a:endParaRPr lang="en-US" sz="1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1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www.Ient.vkomi.ru</a:t>
            </a:r>
            <a:endParaRPr lang="en-US" sz="1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1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www.Horoshevo-team.ru</a:t>
            </a:r>
            <a:endParaRPr lang="en-US" sz="1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1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www.Orientpskov.ru</a:t>
            </a:r>
            <a:endParaRPr lang="en-US" sz="1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1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</a:t>
            </a:r>
            <a:r>
              <a:rPr lang="en-US" sz="1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O-rostov.ru</a:t>
            </a:r>
            <a:endParaRPr lang="en-US" sz="1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1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www.X.race.info</a:t>
            </a:r>
            <a:endParaRPr lang="en-US" sz="1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1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www.Vse-o-sporte.ru</a:t>
            </a:r>
            <a:endParaRPr lang="en-US" sz="1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47650"/>
            <a:ext cx="12192000" cy="531813"/>
          </a:xfrm>
        </p:spPr>
        <p:txBody>
          <a:bodyPr/>
          <a:lstStyle/>
          <a:p>
            <a:r>
              <a:rPr lang="ru-RU" sz="4000" dirty="0"/>
              <a:t>Источники:</a:t>
            </a:r>
          </a:p>
        </p:txBody>
      </p:sp>
    </p:spTree>
    <p:extLst>
      <p:ext uri="{BB962C8B-B14F-4D97-AF65-F5344CB8AC3E}">
        <p14:creationId xmlns:p14="http://schemas.microsoft.com/office/powerpoint/2010/main" val="135184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540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Спортивное ориентирование бегом</a:t>
            </a:r>
            <a:endParaRPr lang="ru-RU" sz="4000" dirty="0"/>
          </a:p>
        </p:txBody>
      </p:sp>
      <p:pic>
        <p:nvPicPr>
          <p:cNvPr id="5" name="Picture 6" descr="http://uzhgorod.in/var/plain_site/storage/images/media/images/novosti/2015/unnamed_42/1591997-1-rus-RU/unnamed_4_fit_content_widt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79" y="1543987"/>
            <a:ext cx="6863682" cy="4400245"/>
          </a:xfrm>
          <a:prstGeom prst="rect">
            <a:avLst/>
          </a:prstGeom>
          <a:noFill/>
          <a:ln cmpd="thinThick">
            <a:solidFill>
              <a:schemeClr val="accent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95250" prstMaterial="matte">
            <a:extrusionClr>
              <a:schemeClr val="bg1">
                <a:lumMod val="85000"/>
              </a:schemeClr>
            </a:extrusionClr>
            <a:contourClr>
              <a:schemeClr val="accent1">
                <a:lumMod val="75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7675533" y="1845566"/>
            <a:ext cx="4196644" cy="379708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Суть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</a:t>
            </a: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</a:t>
            </a: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помощью компаса и карты найти в лесном массиве  определенное количество контрольных пунктов за наименьшее время.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535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95112"/>
            <a:ext cx="10515600" cy="5757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/>
              <a:t>История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6904875" y="970844"/>
            <a:ext cx="5087255" cy="5558159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Возникло как прикладной вид спорта в военных подразделениях скандинавских странах.</a:t>
            </a:r>
          </a:p>
          <a:p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1887году в норвежском городе Бергене были проведены первые соревнования.</a:t>
            </a:r>
          </a:p>
          <a:p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1962 года проводятся чемпионаты мира.</a:t>
            </a:r>
          </a:p>
        </p:txBody>
      </p:sp>
      <p:pic>
        <p:nvPicPr>
          <p:cNvPr id="1026" name="Picture 2" descr="http://severpost.ru/docs/upload/14090504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96" y="1182557"/>
            <a:ext cx="6211517" cy="4992117"/>
          </a:xfrm>
          <a:prstGeom prst="rect">
            <a:avLst/>
          </a:prstGeom>
          <a:noFill/>
          <a:ln cmpd="thinThick">
            <a:solidFill>
              <a:schemeClr val="accent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95250" prstMaterial="matte">
            <a:extrusionClr>
              <a:schemeClr val="bg1">
                <a:lumMod val="85000"/>
              </a:schemeClr>
            </a:extrusionClr>
            <a:contourClr>
              <a:schemeClr val="accent1">
                <a:lumMod val="75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60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2756" y="365125"/>
            <a:ext cx="10191044" cy="526697"/>
          </a:xfrm>
        </p:spPr>
        <p:txBody>
          <a:bodyPr>
            <a:noAutofit/>
          </a:bodyPr>
          <a:lstStyle/>
          <a:p>
            <a:pPr algn="ctr"/>
            <a:r>
              <a:rPr lang="ru-RU" sz="4000" dirty="0"/>
              <a:t>Спортивное ориентирование в </a:t>
            </a:r>
            <a:r>
              <a:rPr lang="ru-RU" sz="4000" dirty="0" smtClean="0"/>
              <a:t>России</a:t>
            </a:r>
            <a:endParaRPr lang="ru-RU" sz="4000" dirty="0"/>
          </a:p>
        </p:txBody>
      </p:sp>
      <p:pic>
        <p:nvPicPr>
          <p:cNvPr id="2052" name="Picture 4" descr="http://o-rostov.ru/templates/Default/img/slide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805" y="3777521"/>
            <a:ext cx="9963739" cy="2518348"/>
          </a:xfrm>
          <a:prstGeom prst="rect">
            <a:avLst/>
          </a:prstGeom>
          <a:noFill/>
          <a:ln cmpd="thinThick">
            <a:solidFill>
              <a:schemeClr val="accent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95250" prstMaterial="matte">
            <a:extrusionClr>
              <a:schemeClr val="bg1">
                <a:lumMod val="85000"/>
              </a:schemeClr>
            </a:extrusionClr>
            <a:contourClr>
              <a:schemeClr val="accent1">
                <a:lumMod val="75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510258" y="1292208"/>
            <a:ext cx="9162739" cy="2260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1963 году под г. Ужгород были проведены первые соревнования.</a:t>
            </a:r>
            <a:endParaRPr lang="ru-RU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1975 года наша страна принимает участие в чемпионатах мира и Европы.</a:t>
            </a:r>
            <a:endParaRPr lang="ru-RU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5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515408"/>
          </a:xfrm>
        </p:spPr>
        <p:txBody>
          <a:bodyPr>
            <a:noAutofit/>
          </a:bodyPr>
          <a:lstStyle/>
          <a:p>
            <a:pPr algn="ctr"/>
            <a:r>
              <a:rPr lang="ru-RU" sz="4000" dirty="0"/>
              <a:t>Чемпионаты мира в России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169603"/>
            <a:ext cx="5157787" cy="541867"/>
          </a:xfrm>
        </p:spPr>
        <p:txBody>
          <a:bodyPr/>
          <a:lstStyle/>
          <a:p>
            <a:pPr algn="ctr"/>
            <a:r>
              <a:rPr lang="ru-RU" sz="2800" dirty="0" smtClean="0"/>
              <a:t>2000г. - Красноярск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169603"/>
            <a:ext cx="5183188" cy="541867"/>
          </a:xfrm>
        </p:spPr>
        <p:txBody>
          <a:bodyPr/>
          <a:lstStyle/>
          <a:p>
            <a:pPr algn="ctr"/>
            <a:r>
              <a:rPr lang="ru-RU" sz="2800" dirty="0"/>
              <a:t>2007г. - Москва</a:t>
            </a:r>
          </a:p>
        </p:txBody>
      </p:sp>
      <p:pic>
        <p:nvPicPr>
          <p:cNvPr id="12290" name="Picture 2" descr="http://122plus.ru/wp-content/uploads/2015/05/1014ecixuki-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98" y="2156650"/>
            <a:ext cx="5299581" cy="3960000"/>
          </a:xfrm>
          <a:prstGeom prst="rect">
            <a:avLst/>
          </a:prstGeom>
          <a:noFill/>
          <a:ln cmpd="thinThick">
            <a:solidFill>
              <a:schemeClr val="accent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95250" prstMaterial="matte">
            <a:extrusionClr>
              <a:schemeClr val="bg1">
                <a:lumMod val="85000"/>
              </a:schemeClr>
            </a:extrusionClr>
            <a:contourClr>
              <a:schemeClr val="accent1">
                <a:lumMod val="75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Картинки по запросу ориентирование картинки и фото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594" y="2156650"/>
            <a:ext cx="5363494" cy="3960000"/>
          </a:xfrm>
          <a:prstGeom prst="rect">
            <a:avLst/>
          </a:prstGeom>
          <a:noFill/>
          <a:ln cmpd="thinThick">
            <a:solidFill>
              <a:schemeClr val="accent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95250" prstMaterial="matte">
            <a:extrusionClr>
              <a:schemeClr val="bg1">
                <a:lumMod val="85000"/>
              </a:schemeClr>
            </a:extrusionClr>
            <a:contourClr>
              <a:schemeClr val="accent1">
                <a:lumMod val="75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0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515408"/>
          </a:xfrm>
        </p:spPr>
        <p:txBody>
          <a:bodyPr>
            <a:noAutofit/>
          </a:bodyPr>
          <a:lstStyle/>
          <a:p>
            <a:pPr algn="ctr"/>
            <a:r>
              <a:rPr lang="ru-RU" sz="4000" dirty="0"/>
              <a:t>Чемпионаты мира в России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004711"/>
            <a:ext cx="5157787" cy="873075"/>
          </a:xfrm>
        </p:spPr>
        <p:txBody>
          <a:bodyPr/>
          <a:lstStyle/>
          <a:p>
            <a:pPr algn="ctr"/>
            <a:r>
              <a:rPr lang="ru-RU" sz="2000" dirty="0" smtClean="0"/>
              <a:t>2016г. – г. Тула – первый студенческий чемпионат мира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3471071" y="5040489"/>
            <a:ext cx="5183188" cy="541867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3074" name="Picture 2" descr="Картинки по запросу ориентирование картинки и фото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2212847"/>
            <a:ext cx="5396203" cy="3960000"/>
          </a:xfrm>
          <a:prstGeom prst="rect">
            <a:avLst/>
          </a:prstGeom>
          <a:noFill/>
          <a:ln cmpd="thinThick">
            <a:solidFill>
              <a:schemeClr val="accent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95250" prstMaterial="matte">
            <a:extrusionClr>
              <a:schemeClr val="bg1">
                <a:lumMod val="85000"/>
              </a:schemeClr>
            </a:extrusionClr>
            <a:contourClr>
              <a:schemeClr val="accent1">
                <a:lumMod val="75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6878472" y="1004711"/>
            <a:ext cx="5023718" cy="8730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2015г - чемпионат мира в </a:t>
            </a:r>
            <a:r>
              <a:rPr lang="ru-RU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Норвениии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</a:t>
            </a:r>
            <a:r>
              <a:rPr lang="ru-RU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А.Ламов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два золота,</a:t>
            </a:r>
          </a:p>
          <a:p>
            <a:pPr marL="0" indent="0">
              <a:buNone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К. Третьякова –бронзовая медаль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 descr="http://www.skisport.ru/upload/iblock/aa9/aa93d0ea407547597a8c420bb91917b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295" y="2212847"/>
            <a:ext cx="3277456" cy="3960000"/>
          </a:xfrm>
          <a:prstGeom prst="rect">
            <a:avLst/>
          </a:prstGeom>
          <a:noFill/>
          <a:ln cmpd="thinThick">
            <a:solidFill>
              <a:schemeClr val="accent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95250" prstMaterial="matte">
            <a:extrusionClr>
              <a:schemeClr val="bg1">
                <a:lumMod val="85000"/>
              </a:schemeClr>
            </a:extrusionClr>
            <a:contourClr>
              <a:schemeClr val="accent1">
                <a:lumMod val="75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29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sportprimorye.ru/uploads/posts/2015-06/1433508330_ori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058" y="2702288"/>
            <a:ext cx="5280000" cy="3960000"/>
          </a:xfrm>
          <a:prstGeom prst="rect">
            <a:avLst/>
          </a:prstGeom>
          <a:noFill/>
          <a:ln cmpd="thinThick">
            <a:solidFill>
              <a:schemeClr val="accent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95250" prstMaterial="matte">
            <a:extrusionClr>
              <a:schemeClr val="bg1">
                <a:lumMod val="85000"/>
              </a:schemeClr>
            </a:extrusionClr>
            <a:contourClr>
              <a:schemeClr val="accent1">
                <a:lumMod val="75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718" y="217820"/>
            <a:ext cx="10515600" cy="462843"/>
          </a:xfrm>
        </p:spPr>
        <p:txBody>
          <a:bodyPr>
            <a:noAutofit/>
          </a:bodyPr>
          <a:lstStyle/>
          <a:p>
            <a:r>
              <a:rPr lang="ru-RU" sz="4000" dirty="0"/>
              <a:t>Виды спортивного ориентирования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2250687" y="3335068"/>
            <a:ext cx="4943526" cy="20390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6624058" y="799603"/>
            <a:ext cx="5280000" cy="11341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Зимнее ориентирование</a:t>
            </a: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ru-RU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</a:t>
            </a:r>
            <a:r>
              <a:rPr 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аркировка;</a:t>
            </a:r>
          </a:p>
          <a:p>
            <a:pPr lvl="1"/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</a:t>
            </a:r>
            <a:r>
              <a:rPr 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аданное направление.</a:t>
            </a:r>
          </a:p>
        </p:txBody>
      </p:sp>
      <p:pic>
        <p:nvPicPr>
          <p:cNvPr id="2050" name="Picture 2" descr="https://kudago.com/media/images/event/6c/cc/6ccc751a6857e3d37149059c584904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08" y="918830"/>
            <a:ext cx="5942321" cy="3960000"/>
          </a:xfrm>
          <a:prstGeom prst="rect">
            <a:avLst/>
          </a:prstGeom>
          <a:noFill/>
          <a:ln cmpd="thinThick">
            <a:solidFill>
              <a:schemeClr val="accent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95250" prstMaterial="matte">
            <a:extrusionClr>
              <a:schemeClr val="bg1">
                <a:lumMod val="85000"/>
              </a:schemeClr>
            </a:extrusionClr>
            <a:contourClr>
              <a:schemeClr val="accent1">
                <a:lumMod val="75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5"/>
          <p:cNvSpPr>
            <a:spLocks noGrp="1"/>
          </p:cNvSpPr>
          <p:nvPr>
            <p:ph sz="quarter" idx="14"/>
          </p:nvPr>
        </p:nvSpPr>
        <p:spPr>
          <a:xfrm>
            <a:off x="1267556" y="5117002"/>
            <a:ext cx="5183188" cy="1383686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Летнее ориентирование:</a:t>
            </a:r>
          </a:p>
          <a:p>
            <a:pPr lvl="1"/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заданное направление;</a:t>
            </a:r>
          </a:p>
          <a:p>
            <a:pPr lvl="1"/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ориентирование по выбору.</a:t>
            </a:r>
          </a:p>
        </p:txBody>
      </p:sp>
    </p:spTree>
    <p:extLst>
      <p:ext uri="{BB962C8B-B14F-4D97-AF65-F5344CB8AC3E}">
        <p14:creationId xmlns:p14="http://schemas.microsoft.com/office/powerpoint/2010/main" val="251685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7546"/>
            <a:ext cx="11582400" cy="777923"/>
          </a:xfrm>
        </p:spPr>
        <p:txBody>
          <a:bodyPr/>
          <a:lstStyle/>
          <a:p>
            <a:r>
              <a:rPr lang="ru-RU" sz="4000" dirty="0" smtClean="0"/>
              <a:t>Ориентирование </a:t>
            </a:r>
            <a:r>
              <a:rPr lang="ru-RU" sz="4000" dirty="0"/>
              <a:t>на маркированной </a:t>
            </a:r>
            <a:r>
              <a:rPr lang="ru-RU" sz="4000" dirty="0" smtClean="0"/>
              <a:t>трассе</a:t>
            </a:r>
            <a:endParaRPr lang="ru-RU" sz="4000" dirty="0"/>
          </a:p>
        </p:txBody>
      </p:sp>
      <p:pic>
        <p:nvPicPr>
          <p:cNvPr id="2050" name="Picture 2" descr="Картинки по запросу ориентирование картинки и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26" y="1864025"/>
            <a:ext cx="5659092" cy="3960000"/>
          </a:xfrm>
          <a:prstGeom prst="rect">
            <a:avLst/>
          </a:prstGeom>
          <a:noFill/>
          <a:ln cmpd="thinThick">
            <a:solidFill>
              <a:schemeClr val="accent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95250" prstMaterial="matte">
            <a:extrusionClr>
              <a:schemeClr val="bg1">
                <a:lumMod val="85000"/>
              </a:schemeClr>
            </a:extrusionClr>
            <a:contourClr>
              <a:schemeClr val="accent1">
                <a:lumMod val="75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197600" y="1641925"/>
            <a:ext cx="5994400" cy="4793944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Участник в лесном массиве двигается по маркированной лыжне, встречая на пути красно-белые призмы, местоположение которых нужно отметить на карте проколом. За неточную отметку даются штрафные круги или к времени прохождения прибавляется штрафное время.</a:t>
            </a:r>
            <a:endParaRPr lang="ru-RU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30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9940"/>
            <a:ext cx="10972800" cy="728420"/>
          </a:xfrm>
        </p:spPr>
        <p:txBody>
          <a:bodyPr/>
          <a:lstStyle/>
          <a:p>
            <a:r>
              <a:rPr lang="ru-RU" sz="4000" dirty="0"/>
              <a:t>Ориентирование в заданном направлении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300209" y="1150495"/>
            <a:ext cx="4796853" cy="5125569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Участник должен пройти дистанцию  в заданном порядке и сделать отметку о прохождении контрольных пунктов.</a:t>
            </a:r>
          </a:p>
          <a:p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карте дается легенда, в которой указано точное местоположение контрольного пункта.</a:t>
            </a:r>
            <a:endParaRPr lang="ru-RU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 descr="Картинки по запросу ориентирование картинки и фото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1329804"/>
            <a:ext cx="6752886" cy="4886300"/>
          </a:xfrm>
          <a:prstGeom prst="rect">
            <a:avLst/>
          </a:prstGeom>
          <a:noFill/>
          <a:ln cmpd="thinThick">
            <a:solidFill>
              <a:schemeClr val="accent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95250" prstMaterial="matte">
            <a:extrusionClr>
              <a:schemeClr val="bg1">
                <a:lumMod val="85000"/>
              </a:schemeClr>
            </a:extrusionClr>
            <a:contourClr>
              <a:schemeClr val="accent1">
                <a:lumMod val="75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61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648</TotalTime>
  <Words>368</Words>
  <Application>Microsoft Office PowerPoint</Application>
  <PresentationFormat>Широкоэкранный</PresentationFormat>
  <Paragraphs>57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Century Gothic</vt:lpstr>
      <vt:lpstr>Courier New</vt:lpstr>
      <vt:lpstr>Palatino Linotype</vt:lpstr>
      <vt:lpstr>Verdana</vt:lpstr>
      <vt:lpstr>Исполнительная</vt:lpstr>
      <vt:lpstr>«Спортивное ориентирование бегом на уроках физической культуры  в 10 – 11 классах»</vt:lpstr>
      <vt:lpstr>Спортивное ориентирование бегом</vt:lpstr>
      <vt:lpstr>История </vt:lpstr>
      <vt:lpstr>Спортивное ориентирование в России</vt:lpstr>
      <vt:lpstr>Чемпионаты мира в России</vt:lpstr>
      <vt:lpstr>Чемпионаты мира в России</vt:lpstr>
      <vt:lpstr>Виды спортивного ориентирования</vt:lpstr>
      <vt:lpstr>Ориентирование на маркированной трассе</vt:lpstr>
      <vt:lpstr>Ориентирование в заданном направлении</vt:lpstr>
      <vt:lpstr>Ориентатлон</vt:lpstr>
      <vt:lpstr>Ориентирование по выбору</vt:lpstr>
      <vt:lpstr>Спортивная карта с условными знаками</vt:lpstr>
      <vt:lpstr>Необходимое  оборудование</vt:lpstr>
      <vt:lpstr>Соревнования по ориентированию</vt:lpstr>
      <vt:lpstr>Соревнования по ориентированию</vt:lpstr>
      <vt:lpstr>Источники: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Спортивное ориентирование бегом</dc:title>
  <dc:creator>user</dc:creator>
  <cp:lastModifiedBy>user</cp:lastModifiedBy>
  <cp:revision>73</cp:revision>
  <dcterms:created xsi:type="dcterms:W3CDTF">2016-08-28T09:44:29Z</dcterms:created>
  <dcterms:modified xsi:type="dcterms:W3CDTF">2016-12-25T15:26:32Z</dcterms:modified>
</cp:coreProperties>
</file>