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170" y="908720"/>
            <a:ext cx="4032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и Маргарита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4957" y="159143"/>
            <a:ext cx="288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Булгаков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733" y="1844824"/>
            <a:ext cx="88633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i="1" dirty="0" smtClean="0">
                <a:solidFill>
                  <a:srgbClr val="FF0000"/>
                </a:solidFill>
                <a:latin typeface="Arlekino" pitchFamily="2" charset="0"/>
              </a:rPr>
              <a:t>Цель визита Воланда в Москву</a:t>
            </a:r>
            <a:endParaRPr lang="ru-RU" sz="4600" i="1" dirty="0">
              <a:solidFill>
                <a:srgbClr val="FF0000"/>
              </a:solidFill>
              <a:latin typeface="Arlekino" pitchFamily="2" charset="0"/>
            </a:endParaRPr>
          </a:p>
        </p:txBody>
      </p:sp>
      <p:pic>
        <p:nvPicPr>
          <p:cNvPr id="1026" name="Picture 2" descr="C:\Users\Пользователь\Desktop\82-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0" y="2645043"/>
            <a:ext cx="3864841" cy="40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9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78362"/>
            <a:ext cx="753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lekino" pitchFamily="2" charset="0"/>
              </a:rPr>
              <a:t>Сцена вакханалии в ресторане Дома литераторов</a:t>
            </a:r>
            <a:endParaRPr lang="ru-RU" sz="2400" dirty="0">
              <a:latin typeface="Arlekin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1289" y="840027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Пилат: </a:t>
            </a:r>
            <a:r>
              <a:rPr lang="ru-RU" sz="2800" b="1" dirty="0" smtClean="0">
                <a:solidFill>
                  <a:srgbClr val="C00000"/>
                </a:solidFill>
              </a:rPr>
              <a:t>«О боги, боги мои, яду мне, яду!»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Пользователь\Desktop\воланд\33680998-kalinovsky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5" y="1363247"/>
            <a:ext cx="7776864" cy="51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2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978" y="188640"/>
            <a:ext cx="804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«Ведомство» Воланда приоткрывает «занавес» времени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-11854" y="1109935"/>
            <a:ext cx="915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Ход истории не меняет человеческую природу: Иуды, </a:t>
            </a:r>
            <a:r>
              <a:rPr lang="ru-RU" sz="2000" dirty="0" err="1" smtClean="0"/>
              <a:t>Алоизии</a:t>
            </a:r>
            <a:r>
              <a:rPr lang="ru-RU" sz="2000" dirty="0" smtClean="0"/>
              <a:t> существуют во все времена</a:t>
            </a:r>
            <a:endParaRPr lang="ru-RU" sz="2000" dirty="0"/>
          </a:p>
        </p:txBody>
      </p:sp>
      <p:pic>
        <p:nvPicPr>
          <p:cNvPr id="11266" name="Picture 2" descr="C:\Users\Пользователь\Desktop\воланд\19ec273c20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41" y="1916832"/>
            <a:ext cx="6647508" cy="46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694" y="349626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 и Маргарита как противостояние стихии жизни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4903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Идеи творчества, равновесия добра и зла, вечная гармония бытия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49030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Любовь, вера в талант, жертвенность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2" idx="2"/>
            <a:endCxn id="3" idx="0"/>
          </p:cNvCxnSpPr>
          <p:nvPr/>
        </p:nvCxnSpPr>
        <p:spPr>
          <a:xfrm flipH="1">
            <a:off x="2771800" y="718958"/>
            <a:ext cx="1750960" cy="77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>
            <a:off x="4522760" y="718958"/>
            <a:ext cx="1705424" cy="77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 descr="C:\Users\Пользователь\Desktop\воланд\957772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32" y="2136631"/>
            <a:ext cx="4045684" cy="46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9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6274"/>
            <a:ext cx="911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«Все будет правильно, на этом построен </a:t>
            </a:r>
            <a:r>
              <a:rPr lang="ru-RU" sz="2800" dirty="0" smtClean="0"/>
              <a:t>мир, </a:t>
            </a:r>
            <a:r>
              <a:rPr lang="ru-RU" sz="2800" dirty="0" smtClean="0"/>
              <a:t>- заверил Воланд»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128" y="183907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Справедливость, в представлении Булгакова, не сводится к наказанию, она не может существовать без милосердия.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3068960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Гармония мира заключается в соединении жестокой справедливости Воланда и бесконечном милосердии </a:t>
            </a:r>
            <a:r>
              <a:rPr lang="ru-RU" sz="2800" b="1" dirty="0" err="1" smtClean="0">
                <a:solidFill>
                  <a:srgbClr val="FF0000"/>
                </a:solidFill>
              </a:rPr>
              <a:t>Иешуа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3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Desktop\воланд\m&amp;m_che_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5753101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ользователь\Desktop\воланд\1258658177_1236255483_s-g14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74" y="188640"/>
            <a:ext cx="361509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0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воланд\b11b14bc6a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72501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4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воланд\0_5b330_381d625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185"/>
            <a:ext cx="400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ользователь\Desktop\воланд\0_5b32b_8486982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2184"/>
            <a:ext cx="394335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воланд\m&amp;m_begem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39">
            <a:off x="4494210" y="1498813"/>
            <a:ext cx="3657601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75131">
            <a:off x="2460187" y="2409262"/>
            <a:ext cx="27943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44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965539"/>
            <a:ext cx="321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Гете «Фауст» – Мефистофель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7992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</a:rPr>
              <a:t>…так кто ж ты, наконец?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</a:rPr>
              <a:t>- Я- часть той силы, что вечно хочет зла и вечно совершает благо.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lekino" pitchFamily="2" charset="0"/>
            </a:endParaRPr>
          </a:p>
        </p:txBody>
      </p:sp>
      <p:pic>
        <p:nvPicPr>
          <p:cNvPr id="2050" name="Picture 2" descr="C:\Users\Пользователь\Desktop\воланд\ray-lago-fau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39" y="1916096"/>
            <a:ext cx="3270421" cy="44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7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478" y="402470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Воланд – антипод </a:t>
            </a:r>
            <a:r>
              <a:rPr lang="ru-RU" sz="2800" b="1" i="1" dirty="0" err="1" smtClean="0"/>
              <a:t>Иешуа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75016" y="1086596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Многомерность образа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0091" y="206084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Характер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06084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Идея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9242" y="2060848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Существо потустороннего мира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835696" y="1494076"/>
            <a:ext cx="1800200" cy="566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099871" y="1494076"/>
            <a:ext cx="0" cy="566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604193" y="1494076"/>
            <a:ext cx="1984031" cy="566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2564904"/>
            <a:ext cx="227299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06530" y="2564904"/>
            <a:ext cx="189366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8420" y="2780928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Герой вездесущ, ему подвластно пространство и время</a:t>
            </a:r>
            <a:endParaRPr lang="ru-RU" b="1" dirty="0"/>
          </a:p>
        </p:txBody>
      </p:sp>
      <p:pic>
        <p:nvPicPr>
          <p:cNvPr id="3074" name="Picture 2" descr="C:\Users\Пользователь\Desktop\воланд\m&amp;m_woland_orange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157">
            <a:off x="4062885" y="3550354"/>
            <a:ext cx="3867071" cy="290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воланд\m&amp;m_woland_begem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098">
            <a:off x="828071" y="3477251"/>
            <a:ext cx="3511577" cy="30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91937"/>
            <a:ext cx="394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Faland</a:t>
            </a:r>
            <a:r>
              <a:rPr lang="en-US" sz="3200" dirty="0" smtClean="0"/>
              <a:t>(</a:t>
            </a:r>
            <a:r>
              <a:rPr lang="ru-RU" sz="3200" dirty="0" smtClean="0"/>
              <a:t>немецкий) - черт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871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Воланд вобрал в себя многие черты других духов зла:</a:t>
            </a:r>
          </a:p>
          <a:p>
            <a:r>
              <a:rPr lang="ru-RU" sz="2400" dirty="0" smtClean="0"/>
              <a:t>Сатаны</a:t>
            </a:r>
          </a:p>
          <a:p>
            <a:r>
              <a:rPr lang="ru-RU" sz="2400" dirty="0" smtClean="0"/>
              <a:t>Люцифера</a:t>
            </a:r>
          </a:p>
          <a:p>
            <a:r>
              <a:rPr lang="ru-RU" sz="2400" dirty="0" err="1" smtClean="0"/>
              <a:t>Асмодея</a:t>
            </a:r>
            <a:endParaRPr lang="ru-RU" sz="2400" dirty="0" smtClean="0"/>
          </a:p>
          <a:p>
            <a:r>
              <a:rPr lang="ru-RU" sz="2400" dirty="0" smtClean="0"/>
              <a:t>Мефистофеля</a:t>
            </a:r>
            <a:endParaRPr lang="ru-RU" sz="2400" dirty="0"/>
          </a:p>
        </p:txBody>
      </p:sp>
      <p:pic>
        <p:nvPicPr>
          <p:cNvPr id="4098" name="Picture 2" descr="C:\Users\Пользователь\Desktop\воланд\m&amp;m_the_dancing_feast_of_satan_by_morda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61" y="1484783"/>
            <a:ext cx="3738455" cy="5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275" y="449856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Демон Лермонтова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268760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Бесстрашное </a:t>
            </a:r>
            <a:r>
              <a:rPr lang="ru-RU" sz="2400" b="1" dirty="0" err="1" smtClean="0"/>
              <a:t>всевидение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262" y="1296549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Гордое одиночество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9380" y="2060848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Воланд</a:t>
            </a:r>
            <a:endParaRPr lang="ru-RU" sz="2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915816" y="918012"/>
            <a:ext cx="1296144" cy="378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88024" y="918012"/>
            <a:ext cx="1152128" cy="378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5816" y="1665881"/>
            <a:ext cx="1153564" cy="39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788024" y="1665881"/>
            <a:ext cx="1152128" cy="39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Пользователь\Desktop\воланд\0_45dee_5ef412d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773">
            <a:off x="643468" y="1941147"/>
            <a:ext cx="2744529" cy="45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воланд\2b8cc13fb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267">
            <a:off x="5387436" y="2056920"/>
            <a:ext cx="3306847" cy="44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07367"/>
            <a:ext cx="6508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lekino" pitchFamily="2" charset="0"/>
              </a:rPr>
              <a:t>Неоднозначность образа Воланда</a:t>
            </a:r>
            <a:endParaRPr lang="ru-RU" sz="3200" b="1" dirty="0">
              <a:solidFill>
                <a:srgbClr val="FF0000"/>
              </a:solidFill>
              <a:latin typeface="Arlekin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784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В. Лакшин – «карающий меч в руках правосудия, палач порока»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6505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Л. Яновская – «вскрывающая, разоблачающая сила»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Е. Яблоков – «роль Воланда и его свиты – роль катализатора» </a:t>
            </a:r>
            <a:endParaRPr lang="ru-RU" sz="2400" dirty="0"/>
          </a:p>
        </p:txBody>
      </p:sp>
      <p:pic>
        <p:nvPicPr>
          <p:cNvPr id="6146" name="Picture 2" descr="C:\Users\Пользователь\Desktop\воланд\m&amp;m_voland_mar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82" y="2348880"/>
            <a:ext cx="30480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216" y="354142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Воланд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2214" y="1484784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Мера зла, порока, корысти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43010" y="147172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Мера красоты, истины, добра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5299" y="2204864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Восстанавливает равновесие, служит добру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 flipH="1">
            <a:off x="2226711" y="877362"/>
            <a:ext cx="1841234" cy="607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4" idx="0"/>
          </p:cNvCxnSpPr>
          <p:nvPr/>
        </p:nvCxnSpPr>
        <p:spPr>
          <a:xfrm>
            <a:off x="5243010" y="870803"/>
            <a:ext cx="1850026" cy="600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36113" y="870803"/>
            <a:ext cx="0" cy="1334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Пользователь\Desktop\воланд\0b0ebab4322009eb872f1cd1a9265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38" y="2666529"/>
            <a:ext cx="5463826" cy="39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7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013" y="501757"/>
            <a:ext cx="5949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дня Воланда и его свиты в Москве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732" y="1229072"/>
            <a:ext cx="4793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Мир московского мещанства: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89709" y="1670787"/>
            <a:ext cx="20393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Дельцы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Завистники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взяточники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47323"/>
            <a:ext cx="952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Рушится рутина этой жизни, спадает покров</a:t>
            </a:r>
            <a:endParaRPr lang="ru-RU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6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6632"/>
            <a:ext cx="4363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«Московская </a:t>
            </a:r>
            <a:r>
              <a:rPr lang="ru-RU" sz="3200" dirty="0" err="1" smtClean="0"/>
              <a:t>дьяволиада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36267" y="6381328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Сеанс черной магии в варьете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1393" y="699569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«Люди, как люди, обыкновенные»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Пользователь\Desktop\воланд\1258658175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77">
            <a:off x="191405" y="912172"/>
            <a:ext cx="3525788" cy="56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воланд\74457261_large_kalinovsky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575">
            <a:off x="3437239" y="2420888"/>
            <a:ext cx="5521548" cy="364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4121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</TotalTime>
  <Words>296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HELEN</cp:lastModifiedBy>
  <cp:revision>15</cp:revision>
  <dcterms:created xsi:type="dcterms:W3CDTF">2012-02-24T08:32:11Z</dcterms:created>
  <dcterms:modified xsi:type="dcterms:W3CDTF">2012-03-22T08:04:06Z</dcterms:modified>
</cp:coreProperties>
</file>