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7" r:id="rId4"/>
    <p:sldId id="258" r:id="rId5"/>
    <p:sldId id="273" r:id="rId6"/>
    <p:sldId id="263" r:id="rId7"/>
    <p:sldId id="268" r:id="rId8"/>
    <p:sldId id="269" r:id="rId9"/>
    <p:sldId id="259" r:id="rId10"/>
    <p:sldId id="276" r:id="rId11"/>
    <p:sldId id="271" r:id="rId12"/>
    <p:sldId id="260" r:id="rId13"/>
    <p:sldId id="265" r:id="rId14"/>
    <p:sldId id="275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372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F09A-BFB0-43F0-8BA3-2AB0689513B3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6D35F-7683-49B6-BB16-D491B177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0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Ученики</a:t>
            </a:r>
            <a:r>
              <a:rPr lang="ru-RU" baseline="0" dirty="0" smtClean="0"/>
              <a:t> вписывают слова из карточек, после решения систем уравнений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D35F-7683-49B6-BB16-D491B17754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D35F-7683-49B6-BB16-D491B177545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4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earls.ru/author/alexander+green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tvet.mail.ru/question/57483222" TargetMode="External"/><Relationship Id="rId2" Type="http://schemas.openxmlformats.org/officeDocument/2006/relationships/hyperlink" Target="http://www.inpearls.ru/author/alexander+gree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earls.ru/author/alexander+gre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8344" y="48939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Система жизненных ценностей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Вера в прекрасное и мечта о счастье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9100" y="3506514"/>
            <a:ext cx="417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алгебра 7 класс</a:t>
            </a:r>
          </a:p>
          <a:p>
            <a:r>
              <a:rPr lang="ru-RU" sz="3200" dirty="0" smtClean="0"/>
              <a:t>Ерахтина Е.Л.</a:t>
            </a:r>
          </a:p>
          <a:p>
            <a:r>
              <a:rPr lang="ru-RU" sz="3200" dirty="0" smtClean="0"/>
              <a:t>учитель математики</a:t>
            </a:r>
          </a:p>
          <a:p>
            <a:r>
              <a:rPr lang="ru-RU" sz="3200" dirty="0" smtClean="0"/>
              <a:t>МАОУ СШ №148</a:t>
            </a:r>
          </a:p>
          <a:p>
            <a:r>
              <a:rPr lang="ru-RU" sz="3200" dirty="0" err="1" smtClean="0"/>
              <a:t>г.Красноярск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11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305" y="171256"/>
            <a:ext cx="7203151" cy="65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>
            <a:off x="573206" y="3821373"/>
            <a:ext cx="10986448" cy="40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509148" y="0"/>
            <a:ext cx="0" cy="70285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135860" y="3821373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х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06474" y="0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2832396" y="2377069"/>
            <a:ext cx="3370026" cy="908713"/>
          </a:xfrm>
          <a:prstGeom prst="triangle">
            <a:avLst>
              <a:gd name="adj" fmla="val 532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6143235" y="2377069"/>
            <a:ext cx="3370026" cy="908713"/>
          </a:xfrm>
          <a:prstGeom prst="triangle">
            <a:avLst>
              <a:gd name="adj" fmla="val 532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145082" y="1803864"/>
            <a:ext cx="4516438" cy="908713"/>
          </a:xfrm>
          <a:prstGeom prst="triangle">
            <a:avLst>
              <a:gd name="adj" fmla="val 484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апеция 19"/>
          <p:cNvSpPr/>
          <p:nvPr/>
        </p:nvSpPr>
        <p:spPr>
          <a:xfrm rot="10800000">
            <a:off x="2358789" y="4571999"/>
            <a:ext cx="6362131" cy="1216152"/>
          </a:xfrm>
          <a:prstGeom prst="trapezoid">
            <a:avLst>
              <a:gd name="adj" fmla="val 102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in-music.ru/uploads/images/a/l/i/alie_parusa_assol_i_grej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6694" y="856357"/>
            <a:ext cx="46363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«…я понял одну нехитрую истину. Она в том, чтобы делать так называемые чудеса своими руками. Когда для человека главное — получать дражайший пятак, легко дать этот пятак, но, когда душа таит зерно пламенного растения — чуда, сделай ему это чудо, если ты в состоянии. Новая душа будет у него и новая у тебя.»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Александр Грин</a:t>
            </a:r>
            <a:b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</a:br>
            <a:endParaRPr lang="ru-RU" sz="2400" b="1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232"/>
            <a:ext cx="12184629" cy="71644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7278" y="278650"/>
            <a:ext cx="9635320" cy="526236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91177" y="401454"/>
            <a:ext cx="98051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</a:rPr>
              <a:t>Домашнее задание:</a:t>
            </a:r>
          </a:p>
          <a:p>
            <a:endParaRPr lang="ru-RU" sz="3200" b="1" dirty="0"/>
          </a:p>
          <a:p>
            <a:r>
              <a:rPr lang="ru-RU" sz="3200" b="1" i="1" u="sng" dirty="0" smtClean="0"/>
              <a:t>Вариант 1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§ 13 № 10а, § 12 № 17а, 25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2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Придумайте задачу по мотивам произведения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А.Грина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«Алые паруса», которая решается с помощью системы двух линейных уравнений. Решите ее.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71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tsait.ru/images/photos/medium/article870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9277" y="3482449"/>
            <a:ext cx="1842448" cy="11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itsait.ru/images/photos/medium/article870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7152" y="3248168"/>
            <a:ext cx="1842448" cy="11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itsait.ru/images/photos/medium/article870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0760" y="3016555"/>
            <a:ext cx="1842448" cy="11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itsait.ru/images/photos/medium/article870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1808" y="4379460"/>
            <a:ext cx="1842448" cy="11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litsait.ru/images/photos/medium/article870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0648" y="4339854"/>
            <a:ext cx="1842448" cy="11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litsait.ru/images/photos/medium/article870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9488" y="4864488"/>
            <a:ext cx="1842448" cy="11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litsait.ru/images/photos/medium/article870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1127" y="4608260"/>
            <a:ext cx="1842448" cy="11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litsait.ru/images/photos/medium/article870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0520" y="3248168"/>
            <a:ext cx="1842448" cy="11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itsait.ru/images/photos/medium/article870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903" y="3016555"/>
            <a:ext cx="1842448" cy="11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767" y="1173323"/>
            <a:ext cx="1089591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презентации использовался интернет ресурс:</a:t>
            </a:r>
          </a:p>
          <a:p>
            <a:pPr marL="342900" indent="-342900">
              <a:buAutoNum type="arabicPeriod"/>
            </a:pPr>
            <a:r>
              <a:rPr lang="ru-RU" i="1" dirty="0">
                <a:solidFill>
                  <a:srgbClr val="483D8B"/>
                </a:solidFill>
                <a:latin typeface="Arial" panose="020B0604020202020204" pitchFamily="34" charset="0"/>
                <a:hlinkClick r:id="rId2"/>
              </a:rPr>
              <a:t> </a:t>
            </a:r>
            <a:r>
              <a:rPr lang="ru-RU" sz="2800" i="1" dirty="0">
                <a:solidFill>
                  <a:srgbClr val="008BAE"/>
                </a:solidFill>
                <a:latin typeface="Arial" panose="020B0604020202020204" pitchFamily="34" charset="0"/>
                <a:hlinkClick r:id="rId2"/>
              </a:rPr>
              <a:t>http://www.inpearls.ru</a:t>
            </a:r>
            <a:r>
              <a:rPr lang="ru-RU" sz="2800" i="1" dirty="0" smtClean="0">
                <a:solidFill>
                  <a:srgbClr val="008BAE"/>
                </a:solidFill>
                <a:latin typeface="Arial" panose="020B0604020202020204" pitchFamily="34" charset="0"/>
                <a:hlinkClick r:id="rId2"/>
              </a:rPr>
              <a:t>/</a:t>
            </a:r>
            <a:endParaRPr lang="ru-RU" sz="2800" i="1" dirty="0" smtClean="0">
              <a:solidFill>
                <a:srgbClr val="008BAE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i="1" dirty="0">
                <a:solidFill>
                  <a:srgbClr val="008BAE"/>
                </a:solidFill>
                <a:latin typeface="Arial" panose="020B0604020202020204" pitchFamily="34" charset="0"/>
                <a:hlinkClick r:id="rId3"/>
              </a:rPr>
              <a:t>https://</a:t>
            </a:r>
            <a:r>
              <a:rPr lang="en-US" sz="2800" i="1" dirty="0" smtClean="0">
                <a:solidFill>
                  <a:srgbClr val="008BAE"/>
                </a:solidFill>
                <a:latin typeface="Arial" panose="020B0604020202020204" pitchFamily="34" charset="0"/>
                <a:hlinkClick r:id="rId3"/>
              </a:rPr>
              <a:t>otvet.mail.ru/question/57483222</a:t>
            </a:r>
            <a:endParaRPr lang="ru-RU" sz="2800" i="1" dirty="0" smtClean="0">
              <a:solidFill>
                <a:srgbClr val="008BAE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800" i="1" dirty="0" smtClean="0">
                <a:solidFill>
                  <a:srgbClr val="008BAE"/>
                </a:solidFill>
                <a:latin typeface="Arial" panose="020B0604020202020204" pitchFamily="34" charset="0"/>
              </a:rPr>
              <a:t>Использованы кадры из к/ф «Алые паруса», киностудии «Мосфильм», 1961 г.</a:t>
            </a:r>
            <a:endParaRPr lang="en-US" sz="2800" i="1" dirty="0" smtClean="0">
              <a:solidFill>
                <a:srgbClr val="008BAE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800" i="1" dirty="0" err="1" smtClean="0">
                <a:solidFill>
                  <a:srgbClr val="008BAE"/>
                </a:solidFill>
                <a:latin typeface="Arial" panose="020B0604020202020204" pitchFamily="34" charset="0"/>
              </a:rPr>
              <a:t>А.Грин</a:t>
            </a:r>
            <a:r>
              <a:rPr lang="ru-RU" sz="2800" i="1" dirty="0" smtClean="0">
                <a:solidFill>
                  <a:srgbClr val="008BAE"/>
                </a:solidFill>
                <a:latin typeface="Arial" panose="020B0604020202020204" pitchFamily="34" charset="0"/>
              </a:rPr>
              <a:t> «Алые паруса»</a:t>
            </a:r>
          </a:p>
          <a:p>
            <a:pPr marL="342900" indent="-342900">
              <a:buAutoNum type="arabicPeriod"/>
            </a:pPr>
            <a:r>
              <a:rPr lang="ru-RU" sz="2800" i="1" dirty="0" smtClean="0">
                <a:solidFill>
                  <a:srgbClr val="008BAE"/>
                </a:solidFill>
                <a:latin typeface="Arial" panose="020B0604020202020204" pitchFamily="34" charset="0"/>
              </a:rPr>
              <a:t>Музыкальное сопровождение: песни и музыка из спектакля «Алые паруса», обработки музыки.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6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66" y="965916"/>
            <a:ext cx="5039934" cy="3779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6603" y="1615126"/>
            <a:ext cx="83111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Я знаю, у всех мечты... Иначе нельзя</a:t>
            </a:r>
            <a:r>
              <a:rPr lang="ru-RU" sz="3200" i="1" dirty="0" smtClean="0"/>
              <a:t>.</a:t>
            </a:r>
            <a:endParaRPr lang="en-US" sz="3200" i="1" dirty="0" smtClean="0"/>
          </a:p>
          <a:p>
            <a:endParaRPr lang="en-US" sz="3200" i="1" dirty="0"/>
          </a:p>
          <a:p>
            <a:r>
              <a:rPr lang="ru-RU" sz="3200" dirty="0"/>
              <a:t>Но есть не меньшие чудеса: </a:t>
            </a:r>
            <a:r>
              <a:rPr lang="ru-RU" sz="3200" dirty="0" smtClean="0"/>
              <a:t>улыбка,</a:t>
            </a:r>
            <a:r>
              <a:rPr lang="ru-RU" sz="3200" dirty="0"/>
              <a:t> </a:t>
            </a:r>
            <a:r>
              <a:rPr lang="ru-RU" sz="3200" dirty="0" smtClean="0"/>
              <a:t>веселье,</a:t>
            </a:r>
            <a:r>
              <a:rPr lang="ru-RU" sz="3200" dirty="0"/>
              <a:t> </a:t>
            </a:r>
            <a:r>
              <a:rPr lang="ru-RU" sz="3200" dirty="0" smtClean="0"/>
              <a:t>прощение, </a:t>
            </a:r>
            <a:r>
              <a:rPr lang="ru-RU" sz="3200" dirty="0"/>
              <a:t>и — вовремя сказанное, нужное слово. Владеть этим — значит владеть всем.</a:t>
            </a:r>
            <a:endParaRPr lang="ru-RU" sz="3200" i="1" dirty="0"/>
          </a:p>
          <a:p>
            <a:endParaRPr lang="ru-RU" sz="3200" i="1" dirty="0" smtClean="0">
              <a:solidFill>
                <a:srgbClr val="483D8B"/>
              </a:solidFill>
              <a:latin typeface="Arial" panose="020B06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135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538" y="0"/>
            <a:ext cx="3639627" cy="27312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27" y="3981734"/>
            <a:ext cx="2392795" cy="23196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953" y="3981734"/>
            <a:ext cx="2392795" cy="2319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3140" y="3981733"/>
            <a:ext cx="2392795" cy="2319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0389" y="3220871"/>
            <a:ext cx="1173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юнга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01015" y="3248166"/>
            <a:ext cx="4362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помощник капитана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01406" y="3248166"/>
            <a:ext cx="179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капитан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910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01" y="-27296"/>
            <a:ext cx="11902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На пятнадцатом году жизни Артур Грэй тайно покинул дом. Капитан «Ансельма» взял его из </a:t>
            </a: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некоего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злорадства, рассчитывая, что через месяц мальчик из богатого дома, «роза-мимоза» , попросится домой. Но Грэй шел к цели со стиснутыми зубами, без жалоб вынося непосильный труд.</a:t>
            </a:r>
            <a:endParaRPr lang="ru-RU" sz="2000" b="1" dirty="0"/>
          </a:p>
        </p:txBody>
      </p:sp>
      <p:pic>
        <p:nvPicPr>
          <p:cNvPr id="2052" name="Picture 4" descr="http://www.womanhit.ru/media/CACHE/images/oldupload/article_images/98/06/b9/495_12211/d1ed44f6da7d49952bdc533c8d20d86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6143"/>
            <a:ext cx="3603009" cy="27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asillanovoy.narod.ru/gr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616" y="4252349"/>
            <a:ext cx="2075835" cy="26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94746" y="1296143"/>
            <a:ext cx="642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Выразите </a:t>
            </a:r>
            <a:r>
              <a:rPr lang="en-US" sz="4000" b="1" dirty="0" smtClean="0">
                <a:solidFill>
                  <a:srgbClr val="002060"/>
                </a:solidFill>
              </a:rPr>
              <a:t>y </a:t>
            </a:r>
            <a:r>
              <a:rPr lang="ru-RU" sz="4000" b="1" dirty="0" smtClean="0">
                <a:solidFill>
                  <a:srgbClr val="002060"/>
                </a:solidFill>
              </a:rPr>
              <a:t>через </a:t>
            </a:r>
            <a:r>
              <a:rPr lang="en-US" sz="4000" b="1" dirty="0" smtClean="0">
                <a:solidFill>
                  <a:srgbClr val="002060"/>
                </a:solidFill>
              </a:rPr>
              <a:t>x</a:t>
            </a:r>
            <a:r>
              <a:rPr lang="ru-RU" sz="4000" b="1" dirty="0" smtClean="0">
                <a:solidFill>
                  <a:srgbClr val="002060"/>
                </a:solidFill>
              </a:rPr>
              <a:t> 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4746" y="2004029"/>
            <a:ext cx="6596418" cy="1636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у + 2х = 5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4747" y="2004029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у = 5 – 2х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94746" y="2004028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3х</a:t>
            </a:r>
            <a:r>
              <a:rPr lang="ru-RU" sz="6000" b="1" dirty="0" smtClean="0">
                <a:solidFill>
                  <a:srgbClr val="002060"/>
                </a:solidFill>
              </a:rPr>
              <a:t> – у = 7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4746" y="2004027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у = </a:t>
            </a:r>
            <a:r>
              <a:rPr lang="ru-RU" sz="6600" b="1" dirty="0">
                <a:solidFill>
                  <a:srgbClr val="FF0000"/>
                </a:solidFill>
              </a:rPr>
              <a:t>3х</a:t>
            </a:r>
            <a:r>
              <a:rPr lang="ru-RU" sz="6000" b="1" dirty="0">
                <a:solidFill>
                  <a:srgbClr val="FF0000"/>
                </a:solidFill>
              </a:rPr>
              <a:t> – </a:t>
            </a:r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4746" y="2004026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8 - х + у = </a:t>
            </a:r>
            <a:r>
              <a:rPr lang="ru-RU" sz="6600" b="1" dirty="0" smtClean="0">
                <a:solidFill>
                  <a:srgbClr val="002060"/>
                </a:solidFill>
              </a:rPr>
              <a:t>0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4746" y="2004026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у = </a:t>
            </a:r>
            <a:r>
              <a:rPr lang="ru-RU" sz="6600" b="1" dirty="0" smtClean="0">
                <a:solidFill>
                  <a:srgbClr val="FF0000"/>
                </a:solidFill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– </a:t>
            </a:r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94746" y="2004026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6х - 2у = </a:t>
            </a:r>
            <a:r>
              <a:rPr lang="ru-RU" sz="6600" b="1" dirty="0" smtClean="0">
                <a:solidFill>
                  <a:srgbClr val="002060"/>
                </a:solidFill>
              </a:rPr>
              <a:t>2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4746" y="2004026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у = </a:t>
            </a:r>
            <a:r>
              <a:rPr lang="ru-RU" sz="6600" b="1" dirty="0" smtClean="0">
                <a:solidFill>
                  <a:srgbClr val="FF0000"/>
                </a:solidFill>
              </a:rPr>
              <a:t>3х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– </a:t>
            </a:r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0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01" y="-27296"/>
            <a:ext cx="11902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На пятнадцатом году жизни Артур Грэй тайно покинул дом. Капитан «Ансельма» взял его из некое-</a:t>
            </a:r>
            <a:r>
              <a:rPr lang="ru-RU" sz="2000" b="1" dirty="0" err="1">
                <a:solidFill>
                  <a:srgbClr val="333333"/>
                </a:solidFill>
                <a:latin typeface="arial" panose="020B0604020202020204" pitchFamily="34" charset="0"/>
              </a:rPr>
              <a:t>го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 злорадства, рассчитывая, что через месяц мальчик из богатого дома, «роза-мимоза» , попросится домой. Но Грэй шел к цели со стиснутыми зубами, без жалоб вынося непосильный труд.</a:t>
            </a:r>
            <a:endParaRPr lang="ru-RU" sz="2000" b="1" dirty="0"/>
          </a:p>
        </p:txBody>
      </p:sp>
      <p:pic>
        <p:nvPicPr>
          <p:cNvPr id="2052" name="Picture 4" descr="http://www.womanhit.ru/media/CACHE/images/oldupload/article_images/98/06/b9/495_12211/d1ed44f6da7d49952bdc533c8d20d86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6143"/>
            <a:ext cx="3603009" cy="27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asillanovoy.narod.ru/gr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616" y="4252349"/>
            <a:ext cx="2075835" cy="26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94746" y="1296143"/>
            <a:ext cx="642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Выразите х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через у 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1252" y="2104328"/>
            <a:ext cx="6596418" cy="1636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3у + х = 13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1252" y="2129125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х = 13 – 3у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1252" y="2151120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9у</a:t>
            </a:r>
            <a:r>
              <a:rPr lang="ru-RU" sz="6000" b="1" dirty="0" smtClean="0">
                <a:solidFill>
                  <a:srgbClr val="002060"/>
                </a:solidFill>
              </a:rPr>
              <a:t> – х = 11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6423" y="2163921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х = </a:t>
            </a:r>
            <a:r>
              <a:rPr lang="ru-RU" sz="6600" b="1" dirty="0" smtClean="0">
                <a:solidFill>
                  <a:srgbClr val="FF0000"/>
                </a:solidFill>
              </a:rPr>
              <a:t>9у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– </a:t>
            </a:r>
            <a:r>
              <a:rPr lang="ru-RU" sz="6000" b="1" dirty="0" smtClean="0">
                <a:solidFill>
                  <a:srgbClr val="FF0000"/>
                </a:solidFill>
              </a:rPr>
              <a:t>11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50997" y="2163921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4 + х - у = </a:t>
            </a:r>
            <a:r>
              <a:rPr lang="ru-RU" sz="6600" b="1" dirty="0" smtClean="0">
                <a:solidFill>
                  <a:srgbClr val="002060"/>
                </a:solidFill>
              </a:rPr>
              <a:t>0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81252" y="2110728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х = </a:t>
            </a:r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– </a:t>
            </a:r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81252" y="2223514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3х - 6у = </a:t>
            </a:r>
            <a:r>
              <a:rPr lang="ru-RU" sz="6600" b="1" dirty="0" smtClean="0">
                <a:solidFill>
                  <a:srgbClr val="002060"/>
                </a:solidFill>
              </a:rPr>
              <a:t>9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50997" y="2110727"/>
            <a:ext cx="6596418" cy="1636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х = </a:t>
            </a:r>
            <a:r>
              <a:rPr lang="ru-RU" sz="6600" b="1" dirty="0" smtClean="0">
                <a:solidFill>
                  <a:srgbClr val="FF0000"/>
                </a:solidFill>
              </a:rPr>
              <a:t>2у</a:t>
            </a:r>
            <a:r>
              <a:rPr lang="ru-RU" sz="6000" b="1" dirty="0" smtClean="0">
                <a:solidFill>
                  <a:srgbClr val="FF0000"/>
                </a:solidFill>
              </a:rPr>
              <a:t> + 3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neta-knig.ru/avatar/14/552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639403" cy="27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esidenters.ru/uploads/images/asol_grej_iz_filma_alie_parus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373" y="4969238"/>
            <a:ext cx="3798626" cy="18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7976" y="0"/>
            <a:ext cx="6905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Для каждой системы уравнений найдите значение 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002060"/>
                </a:solidFill>
              </a:rPr>
              <a:t> и </a:t>
            </a:r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r>
              <a:rPr lang="ru-RU" sz="3200" b="1" dirty="0" smtClean="0">
                <a:solidFill>
                  <a:srgbClr val="002060"/>
                </a:solidFill>
              </a:rPr>
              <a:t>, если </a:t>
            </a:r>
            <a:r>
              <a:rPr lang="ru-RU" sz="3200" b="1" dirty="0" smtClean="0">
                <a:solidFill>
                  <a:srgbClr val="FF0000"/>
                </a:solidFill>
              </a:rPr>
              <a:t>(х; у) </a:t>
            </a:r>
            <a:r>
              <a:rPr lang="ru-RU" sz="3200" b="1" dirty="0" smtClean="0">
                <a:solidFill>
                  <a:srgbClr val="002060"/>
                </a:solidFill>
              </a:rPr>
              <a:t>– решение системы: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7975" y="1632454"/>
            <a:ext cx="7861111" cy="295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     </a:t>
            </a:r>
            <a:r>
              <a:rPr lang="ru-RU" sz="6600" b="1" dirty="0" smtClean="0">
                <a:solidFill>
                  <a:srgbClr val="002060"/>
                </a:solidFill>
              </a:rPr>
              <a:t>х – у =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    (3</a:t>
            </a:r>
            <a:r>
              <a:rPr lang="ru-RU" sz="7200" b="1" dirty="0" smtClean="0">
                <a:solidFill>
                  <a:srgbClr val="FF0000"/>
                </a:solidFill>
              </a:rPr>
              <a:t>; 2)</a:t>
            </a:r>
          </a:p>
          <a:p>
            <a:r>
              <a:rPr lang="en-US" sz="7200" b="1" dirty="0" smtClean="0">
                <a:solidFill>
                  <a:srgbClr val="002060"/>
                </a:solidFill>
              </a:rPr>
              <a:t>    </a:t>
            </a:r>
            <a:r>
              <a:rPr lang="ru-RU" sz="7200" b="1" dirty="0" smtClean="0">
                <a:solidFill>
                  <a:srgbClr val="002060"/>
                </a:solidFill>
              </a:rPr>
              <a:t>2х + у = </a:t>
            </a:r>
            <a:r>
              <a:rPr lang="en-US" sz="7200" b="1" dirty="0" smtClean="0">
                <a:solidFill>
                  <a:srgbClr val="FF0000"/>
                </a:solidFill>
              </a:rPr>
              <a:t>b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4831307" y="2314106"/>
            <a:ext cx="395785" cy="1910686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8614" y="4339989"/>
            <a:ext cx="4026090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= </a:t>
            </a:r>
            <a:r>
              <a:rPr lang="ru-RU" sz="7200" b="1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 b =</a:t>
            </a:r>
            <a:r>
              <a:rPr lang="ru-RU" sz="7200" b="1" dirty="0" smtClean="0">
                <a:solidFill>
                  <a:srgbClr val="FF0000"/>
                </a:solidFill>
              </a:rPr>
              <a:t> 8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241945" y="4818101"/>
            <a:ext cx="332459" cy="153764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60375" y="1784854"/>
            <a:ext cx="7861111" cy="295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     </a:t>
            </a:r>
            <a:r>
              <a:rPr lang="ru-RU" sz="6600" b="1" dirty="0" smtClean="0">
                <a:solidFill>
                  <a:srgbClr val="002060"/>
                </a:solidFill>
              </a:rPr>
              <a:t>3х – у =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   (</a:t>
            </a:r>
            <a:r>
              <a:rPr lang="ru-RU" sz="7200" b="1" dirty="0" smtClean="0">
                <a:solidFill>
                  <a:srgbClr val="FF0000"/>
                </a:solidFill>
              </a:rPr>
              <a:t>5; 1)</a:t>
            </a:r>
          </a:p>
          <a:p>
            <a:r>
              <a:rPr lang="en-US" sz="7200" b="1" dirty="0" smtClean="0">
                <a:solidFill>
                  <a:srgbClr val="002060"/>
                </a:solidFill>
              </a:rPr>
              <a:t>    </a:t>
            </a:r>
            <a:r>
              <a:rPr lang="ru-RU" sz="7200" b="1" dirty="0" smtClean="0">
                <a:solidFill>
                  <a:srgbClr val="002060"/>
                </a:solidFill>
              </a:rPr>
              <a:t>5х + у = </a:t>
            </a:r>
            <a:r>
              <a:rPr lang="en-US" sz="7200" b="1" dirty="0" smtClean="0">
                <a:solidFill>
                  <a:srgbClr val="FF0000"/>
                </a:solidFill>
              </a:rPr>
              <a:t>b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4983707" y="2466506"/>
            <a:ext cx="395785" cy="1910686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8614" y="4442489"/>
            <a:ext cx="4026090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614" y="4437868"/>
            <a:ext cx="4026090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= </a:t>
            </a:r>
            <a:r>
              <a:rPr lang="ru-RU" sz="7200" b="1" dirty="0" smtClean="0">
                <a:solidFill>
                  <a:srgbClr val="FF0000"/>
                </a:solidFill>
              </a:rPr>
              <a:t>14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 b =</a:t>
            </a:r>
            <a:r>
              <a:rPr lang="ru-RU" sz="7200" b="1" dirty="0" smtClean="0">
                <a:solidFill>
                  <a:srgbClr val="FF0000"/>
                </a:solidFill>
              </a:rPr>
              <a:t> 26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1241945" y="4915980"/>
            <a:ext cx="241565" cy="153764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07975" y="1655128"/>
            <a:ext cx="7861111" cy="295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     </a:t>
            </a:r>
            <a:r>
              <a:rPr lang="ru-RU" sz="6600" b="1" dirty="0" smtClean="0">
                <a:solidFill>
                  <a:srgbClr val="002060"/>
                </a:solidFill>
              </a:rPr>
              <a:t>х + у =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  (</a:t>
            </a:r>
            <a:r>
              <a:rPr lang="ru-RU" sz="7200" b="1" dirty="0" smtClean="0">
                <a:solidFill>
                  <a:srgbClr val="FF0000"/>
                </a:solidFill>
              </a:rPr>
              <a:t>-2;-3)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     х - у = </a:t>
            </a:r>
            <a:r>
              <a:rPr lang="en-US" sz="7200" b="1" dirty="0" smtClean="0">
                <a:solidFill>
                  <a:srgbClr val="FF0000"/>
                </a:solidFill>
              </a:rPr>
              <a:t>b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831307" y="2336780"/>
            <a:ext cx="395785" cy="1910686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9060" y="4377192"/>
            <a:ext cx="3925644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060" y="4386218"/>
            <a:ext cx="3589361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= </a:t>
            </a:r>
            <a:r>
              <a:rPr lang="ru-RU" sz="7200" b="1" dirty="0" smtClean="0">
                <a:solidFill>
                  <a:srgbClr val="FF0000"/>
                </a:solidFill>
              </a:rPr>
              <a:t>-5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 b =</a:t>
            </a:r>
            <a:r>
              <a:rPr lang="ru-RU" sz="7200" b="1" dirty="0" smtClean="0">
                <a:solidFill>
                  <a:srgbClr val="FF0000"/>
                </a:solidFill>
              </a:rPr>
              <a:t> 1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1342391" y="4864330"/>
            <a:ext cx="332459" cy="153764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07975" y="1585825"/>
            <a:ext cx="7861111" cy="295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     </a:t>
            </a:r>
            <a:r>
              <a:rPr lang="ru-RU" sz="6600" b="1" dirty="0" smtClean="0">
                <a:solidFill>
                  <a:srgbClr val="002060"/>
                </a:solidFill>
              </a:rPr>
              <a:t>2х =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ru-RU" sz="7200" b="1" dirty="0" smtClean="0">
                <a:solidFill>
                  <a:srgbClr val="002060"/>
                </a:solidFill>
              </a:rPr>
              <a:t>+1</a:t>
            </a:r>
            <a:r>
              <a:rPr lang="en-US" sz="7200" b="1" dirty="0" smtClean="0">
                <a:solidFill>
                  <a:srgbClr val="FF0000"/>
                </a:solidFill>
              </a:rPr>
              <a:t>   (</a:t>
            </a:r>
            <a:r>
              <a:rPr lang="ru-RU" sz="7200" b="1" dirty="0" smtClean="0">
                <a:solidFill>
                  <a:srgbClr val="FF0000"/>
                </a:solidFill>
              </a:rPr>
              <a:t>-1; 0)</a:t>
            </a:r>
          </a:p>
          <a:p>
            <a:r>
              <a:rPr lang="en-US" sz="7200" b="1" dirty="0" smtClean="0">
                <a:solidFill>
                  <a:srgbClr val="002060"/>
                </a:solidFill>
              </a:rPr>
              <a:t>    </a:t>
            </a:r>
            <a:r>
              <a:rPr lang="ru-RU" sz="7200" b="1" dirty="0" smtClean="0">
                <a:solidFill>
                  <a:srgbClr val="002060"/>
                </a:solidFill>
              </a:rPr>
              <a:t>х + 2у = </a:t>
            </a:r>
            <a:r>
              <a:rPr lang="en-US" sz="7200" b="1" dirty="0" smtClean="0">
                <a:solidFill>
                  <a:srgbClr val="FF0000"/>
                </a:solidFill>
              </a:rPr>
              <a:t>b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4831307" y="2267477"/>
            <a:ext cx="395785" cy="1910686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5065" y="4386217"/>
            <a:ext cx="3625756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1182" y="4412042"/>
            <a:ext cx="3589361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= </a:t>
            </a:r>
            <a:r>
              <a:rPr lang="ru-RU" sz="7200" b="1" dirty="0" smtClean="0">
                <a:solidFill>
                  <a:srgbClr val="FF0000"/>
                </a:solidFill>
              </a:rPr>
              <a:t>-3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 b =</a:t>
            </a:r>
            <a:r>
              <a:rPr lang="ru-RU" sz="7200" b="1" dirty="0" smtClean="0">
                <a:solidFill>
                  <a:srgbClr val="FF0000"/>
                </a:solidFill>
              </a:rPr>
              <a:t> -1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1274513" y="4890154"/>
            <a:ext cx="332459" cy="153764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19626" y="1539194"/>
            <a:ext cx="7861111" cy="295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     </a:t>
            </a:r>
            <a:r>
              <a:rPr lang="ru-RU" sz="6600" b="1" dirty="0" smtClean="0">
                <a:solidFill>
                  <a:srgbClr val="002060"/>
                </a:solidFill>
              </a:rPr>
              <a:t>3х – у =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 (</a:t>
            </a:r>
            <a:r>
              <a:rPr lang="ru-RU" sz="7200" b="1" dirty="0" smtClean="0">
                <a:solidFill>
                  <a:srgbClr val="FF0000"/>
                </a:solidFill>
              </a:rPr>
              <a:t>1; -1)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     у - </a:t>
            </a:r>
            <a:r>
              <a:rPr lang="ru-RU" sz="7200" b="1" dirty="0">
                <a:solidFill>
                  <a:srgbClr val="002060"/>
                </a:solidFill>
              </a:rPr>
              <a:t>2х</a:t>
            </a:r>
            <a:r>
              <a:rPr lang="ru-RU" sz="7200" b="1" dirty="0" smtClean="0">
                <a:solidFill>
                  <a:srgbClr val="002060"/>
                </a:solidFill>
              </a:rPr>
              <a:t> = </a:t>
            </a:r>
            <a:r>
              <a:rPr lang="en-US" sz="7200" b="1" dirty="0" smtClean="0">
                <a:solidFill>
                  <a:srgbClr val="FF0000"/>
                </a:solidFill>
              </a:rPr>
              <a:t>b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6" name="Левая фигурная скобка 25"/>
          <p:cNvSpPr/>
          <p:nvPr/>
        </p:nvSpPr>
        <p:spPr>
          <a:xfrm>
            <a:off x="4742958" y="2220846"/>
            <a:ext cx="395785" cy="1910686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9184" y="4374839"/>
            <a:ext cx="3423313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8614" y="4339989"/>
            <a:ext cx="3589361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= </a:t>
            </a:r>
            <a:r>
              <a:rPr lang="ru-RU" sz="7200" b="1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 b =</a:t>
            </a:r>
            <a:r>
              <a:rPr lang="ru-RU" sz="7200" b="1" dirty="0" smtClean="0">
                <a:solidFill>
                  <a:srgbClr val="FF0000"/>
                </a:solidFill>
              </a:rPr>
              <a:t> -3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23980" y="1555359"/>
            <a:ext cx="7861111" cy="295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     </a:t>
            </a:r>
            <a:r>
              <a:rPr lang="ru-RU" sz="6600" b="1" dirty="0" smtClean="0">
                <a:solidFill>
                  <a:srgbClr val="002060"/>
                </a:solidFill>
              </a:rPr>
              <a:t>7у = </a:t>
            </a:r>
            <a:r>
              <a:rPr lang="ru-RU" sz="7200" b="1" dirty="0" smtClean="0">
                <a:solidFill>
                  <a:srgbClr val="FF0000"/>
                </a:solidFill>
              </a:rPr>
              <a:t>а </a:t>
            </a:r>
            <a:r>
              <a:rPr lang="ru-RU" sz="7200" b="1" dirty="0" smtClean="0">
                <a:solidFill>
                  <a:srgbClr val="002060"/>
                </a:solidFill>
              </a:rPr>
              <a:t>- х</a:t>
            </a:r>
            <a:r>
              <a:rPr lang="en-US" sz="7200" b="1" dirty="0" smtClean="0">
                <a:solidFill>
                  <a:srgbClr val="FF0000"/>
                </a:solidFill>
              </a:rPr>
              <a:t>    (</a:t>
            </a:r>
            <a:r>
              <a:rPr lang="ru-RU" sz="7200" b="1" dirty="0" smtClean="0">
                <a:solidFill>
                  <a:srgbClr val="FF0000"/>
                </a:solidFill>
              </a:rPr>
              <a:t>0; 4)</a:t>
            </a:r>
          </a:p>
          <a:p>
            <a:r>
              <a:rPr lang="en-US" sz="7200" b="1" dirty="0" smtClean="0">
                <a:solidFill>
                  <a:srgbClr val="002060"/>
                </a:solidFill>
              </a:rPr>
              <a:t>    </a:t>
            </a:r>
            <a:r>
              <a:rPr lang="ru-RU" sz="7200" b="1" dirty="0" smtClean="0">
                <a:solidFill>
                  <a:srgbClr val="002060"/>
                </a:solidFill>
              </a:rPr>
              <a:t>2х - 3 = </a:t>
            </a:r>
            <a:r>
              <a:rPr lang="en-US" sz="7200" b="1" dirty="0" smtClean="0">
                <a:solidFill>
                  <a:srgbClr val="FF0000"/>
                </a:solidFill>
              </a:rPr>
              <a:t>b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0" name="Левая фигурная скобка 29"/>
          <p:cNvSpPr/>
          <p:nvPr/>
        </p:nvSpPr>
        <p:spPr>
          <a:xfrm>
            <a:off x="4947312" y="2237011"/>
            <a:ext cx="395785" cy="1910686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73053" y="4363103"/>
            <a:ext cx="3619890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5455" y="4372128"/>
            <a:ext cx="3757320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= </a:t>
            </a:r>
            <a:r>
              <a:rPr lang="ru-RU" sz="7200" b="1" dirty="0" smtClean="0">
                <a:solidFill>
                  <a:srgbClr val="FF0000"/>
                </a:solidFill>
              </a:rPr>
              <a:t>28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 b =</a:t>
            </a:r>
            <a:r>
              <a:rPr lang="ru-RU" sz="7200" b="1" dirty="0" smtClean="0">
                <a:solidFill>
                  <a:srgbClr val="FF0000"/>
                </a:solidFill>
              </a:rPr>
              <a:t> -3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3" name="Левая фигурная скобка 32"/>
          <p:cNvSpPr/>
          <p:nvPr/>
        </p:nvSpPr>
        <p:spPr>
          <a:xfrm>
            <a:off x="1378786" y="4850240"/>
            <a:ext cx="332459" cy="153764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36674" y="1594836"/>
            <a:ext cx="7861111" cy="295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     </a:t>
            </a:r>
            <a:r>
              <a:rPr lang="ru-RU" sz="6600" b="1" dirty="0" smtClean="0">
                <a:solidFill>
                  <a:srgbClr val="002060"/>
                </a:solidFill>
              </a:rPr>
              <a:t>х + 6у =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  (</a:t>
            </a:r>
            <a:r>
              <a:rPr lang="ru-RU" sz="7200" b="1" dirty="0" smtClean="0">
                <a:solidFill>
                  <a:srgbClr val="FF0000"/>
                </a:solidFill>
              </a:rPr>
              <a:t>5; 2)</a:t>
            </a:r>
          </a:p>
          <a:p>
            <a:r>
              <a:rPr lang="en-US" sz="7200" b="1" dirty="0" smtClean="0">
                <a:solidFill>
                  <a:srgbClr val="002060"/>
                </a:solidFill>
              </a:rPr>
              <a:t>    </a:t>
            </a:r>
            <a:r>
              <a:rPr lang="ru-RU" sz="7200" b="1" dirty="0" smtClean="0">
                <a:solidFill>
                  <a:srgbClr val="002060"/>
                </a:solidFill>
              </a:rPr>
              <a:t>х - 2у = </a:t>
            </a:r>
            <a:r>
              <a:rPr lang="en-US" sz="7200" b="1" dirty="0" smtClean="0">
                <a:solidFill>
                  <a:srgbClr val="FF0000"/>
                </a:solidFill>
              </a:rPr>
              <a:t>b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4960006" y="2276488"/>
            <a:ext cx="395785" cy="1910686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5412" y="4337636"/>
            <a:ext cx="3830111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8536" y="4424955"/>
            <a:ext cx="3772285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= </a:t>
            </a:r>
            <a:r>
              <a:rPr lang="ru-RU" sz="7200" b="1" dirty="0" smtClean="0">
                <a:solidFill>
                  <a:srgbClr val="FF0000"/>
                </a:solidFill>
              </a:rPr>
              <a:t>17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 b =</a:t>
            </a:r>
            <a:r>
              <a:rPr lang="ru-RU" sz="7200" b="1" dirty="0" smtClean="0">
                <a:solidFill>
                  <a:srgbClr val="FF0000"/>
                </a:solidFill>
              </a:rPr>
              <a:t> 1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8" name="Левая фигурная скобка 37"/>
          <p:cNvSpPr/>
          <p:nvPr/>
        </p:nvSpPr>
        <p:spPr>
          <a:xfrm>
            <a:off x="1311867" y="4903067"/>
            <a:ext cx="332459" cy="153764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194773" y="1446832"/>
            <a:ext cx="7861111" cy="295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     </a:t>
            </a:r>
            <a:r>
              <a:rPr lang="ru-RU" sz="6600" b="1" dirty="0" smtClean="0">
                <a:solidFill>
                  <a:srgbClr val="002060"/>
                </a:solidFill>
              </a:rPr>
              <a:t>-х + у =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 (</a:t>
            </a:r>
            <a:r>
              <a:rPr lang="ru-RU" sz="7200" b="1" dirty="0" smtClean="0">
                <a:solidFill>
                  <a:srgbClr val="FF0000"/>
                </a:solidFill>
              </a:rPr>
              <a:t>-</a:t>
            </a:r>
            <a:r>
              <a:rPr lang="en-US" sz="7200" b="1" dirty="0" smtClean="0">
                <a:solidFill>
                  <a:srgbClr val="FF0000"/>
                </a:solidFill>
              </a:rPr>
              <a:t>3</a:t>
            </a:r>
            <a:r>
              <a:rPr lang="ru-RU" sz="7200" b="1" dirty="0" smtClean="0">
                <a:solidFill>
                  <a:srgbClr val="FF0000"/>
                </a:solidFill>
              </a:rPr>
              <a:t>;-4)</a:t>
            </a:r>
          </a:p>
          <a:p>
            <a:r>
              <a:rPr lang="en-US" sz="7200" b="1" dirty="0" smtClean="0">
                <a:solidFill>
                  <a:srgbClr val="002060"/>
                </a:solidFill>
              </a:rPr>
              <a:t>    </a:t>
            </a:r>
            <a:r>
              <a:rPr lang="ru-RU" sz="7200" b="1" dirty="0" smtClean="0">
                <a:solidFill>
                  <a:srgbClr val="002060"/>
                </a:solidFill>
              </a:rPr>
              <a:t>-у - х = </a:t>
            </a:r>
            <a:r>
              <a:rPr lang="en-US" sz="7200" b="1" dirty="0" smtClean="0">
                <a:solidFill>
                  <a:srgbClr val="FF0000"/>
                </a:solidFill>
              </a:rPr>
              <a:t>b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0" name="Левая фигурная скобка 39"/>
          <p:cNvSpPr/>
          <p:nvPr/>
        </p:nvSpPr>
        <p:spPr>
          <a:xfrm>
            <a:off x="4931753" y="2061219"/>
            <a:ext cx="395785" cy="1910686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01306" y="4360750"/>
            <a:ext cx="3569127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8823" y="4409331"/>
            <a:ext cx="3589361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= </a:t>
            </a:r>
            <a:r>
              <a:rPr lang="ru-RU" sz="7200" b="1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 b =</a:t>
            </a:r>
            <a:r>
              <a:rPr lang="ru-RU" sz="7200" b="1" dirty="0" smtClean="0">
                <a:solidFill>
                  <a:srgbClr val="FF0000"/>
                </a:solidFill>
              </a:rPr>
              <a:t> 7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3" name="Левая фигурная скобка 42"/>
          <p:cNvSpPr/>
          <p:nvPr/>
        </p:nvSpPr>
        <p:spPr>
          <a:xfrm>
            <a:off x="1342154" y="4887443"/>
            <a:ext cx="332459" cy="153764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182079" y="1513772"/>
            <a:ext cx="7861111" cy="295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     </a:t>
            </a:r>
            <a:r>
              <a:rPr lang="ru-RU" sz="6600" b="1" dirty="0" smtClean="0">
                <a:solidFill>
                  <a:srgbClr val="002060"/>
                </a:solidFill>
              </a:rPr>
              <a:t>х =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ru-RU" sz="7200" b="1" dirty="0" smtClean="0">
                <a:solidFill>
                  <a:srgbClr val="002060"/>
                </a:solidFill>
              </a:rPr>
              <a:t>+ у</a:t>
            </a:r>
            <a:r>
              <a:rPr lang="en-US" sz="7200" b="1" dirty="0" smtClean="0">
                <a:solidFill>
                  <a:srgbClr val="FF0000"/>
                </a:solidFill>
              </a:rPr>
              <a:t>    (</a:t>
            </a:r>
            <a:r>
              <a:rPr lang="ru-RU" sz="7200" b="1" dirty="0" smtClean="0">
                <a:solidFill>
                  <a:srgbClr val="FF0000"/>
                </a:solidFill>
              </a:rPr>
              <a:t>-2; 1)</a:t>
            </a:r>
          </a:p>
          <a:p>
            <a:r>
              <a:rPr lang="en-US" sz="7200" b="1" dirty="0" smtClean="0">
                <a:solidFill>
                  <a:srgbClr val="002060"/>
                </a:solidFill>
              </a:rPr>
              <a:t>    </a:t>
            </a:r>
            <a:r>
              <a:rPr lang="ru-RU" sz="7200" b="1" dirty="0" smtClean="0">
                <a:solidFill>
                  <a:srgbClr val="002060"/>
                </a:solidFill>
              </a:rPr>
              <a:t>у – 5х = </a:t>
            </a:r>
            <a:r>
              <a:rPr lang="en-US" sz="7200" b="1" dirty="0" smtClean="0">
                <a:solidFill>
                  <a:srgbClr val="FF0000"/>
                </a:solidFill>
              </a:rPr>
              <a:t>b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>
            <a:off x="4905411" y="2195424"/>
            <a:ext cx="395785" cy="1910686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28126" y="4390105"/>
            <a:ext cx="3639042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1014" y="4437868"/>
            <a:ext cx="3763910" cy="2376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  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r>
              <a:rPr lang="en-US" sz="7200" b="1" dirty="0" smtClean="0">
                <a:solidFill>
                  <a:srgbClr val="FF0000"/>
                </a:solidFill>
              </a:rPr>
              <a:t> = </a:t>
            </a:r>
            <a:r>
              <a:rPr lang="ru-RU" sz="7200" b="1" dirty="0" smtClean="0">
                <a:solidFill>
                  <a:srgbClr val="FF0000"/>
                </a:solidFill>
              </a:rPr>
              <a:t>-3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 b =</a:t>
            </a:r>
            <a:r>
              <a:rPr lang="ru-RU" sz="7200" b="1" dirty="0" smtClean="0">
                <a:solidFill>
                  <a:srgbClr val="FF0000"/>
                </a:solidFill>
              </a:rPr>
              <a:t> 11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8" name="Левая фигурная скобка 47"/>
          <p:cNvSpPr/>
          <p:nvPr/>
        </p:nvSpPr>
        <p:spPr>
          <a:xfrm>
            <a:off x="1394345" y="4915980"/>
            <a:ext cx="332459" cy="153764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h6.ggpht.com/-hKUdtSDf4QI/UJfSNwoHfrI/AAAAAAAEPyI/N1gEqqPivLc/82023741_Grey_2_thumb10.jpg?imgmax=8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06973" cy="22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487" y="1"/>
            <a:ext cx="7547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Определите количество решений у данных систем: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0130"/>
            <a:ext cx="6587745" cy="37056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60359" y="586854"/>
            <a:ext cx="5063319" cy="2715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х – 2у = 5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– 2у + </a:t>
            </a:r>
            <a:r>
              <a:rPr lang="ru-RU" sz="4800" b="1" dirty="0">
                <a:solidFill>
                  <a:srgbClr val="002060"/>
                </a:solidFill>
              </a:rPr>
              <a:t>х</a:t>
            </a:r>
            <a:r>
              <a:rPr lang="ru-RU" sz="4800" b="1" dirty="0" smtClean="0">
                <a:solidFill>
                  <a:srgbClr val="002060"/>
                </a:solidFill>
              </a:rPr>
              <a:t> = 5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7513093" y="1140850"/>
            <a:ext cx="566382" cy="157505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692322" y="4053385"/>
            <a:ext cx="4517409" cy="2047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960359" y="586854"/>
            <a:ext cx="5063319" cy="2715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х - 2у = 5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– 2у + </a:t>
            </a:r>
            <a:r>
              <a:rPr lang="ru-RU" sz="4800" b="1" dirty="0">
                <a:solidFill>
                  <a:srgbClr val="002060"/>
                </a:solidFill>
              </a:rPr>
              <a:t>х</a:t>
            </a:r>
            <a:r>
              <a:rPr lang="ru-RU" sz="4800" b="1" dirty="0" smtClean="0">
                <a:solidFill>
                  <a:srgbClr val="002060"/>
                </a:solidFill>
              </a:rPr>
              <a:t> = 5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7513093" y="1140850"/>
            <a:ext cx="566382" cy="157505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69671" y="714116"/>
            <a:ext cx="5063319" cy="2715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х + у = 3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х - у = 4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7817364" y="1451950"/>
            <a:ext cx="566382" cy="157505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20130"/>
            <a:ext cx="6587745" cy="37056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0" y="2671070"/>
            <a:ext cx="6497183" cy="365466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968057" y="714116"/>
            <a:ext cx="5063319" cy="2715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2х – 5у = 10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2х – 5у = 20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7264503" y="1325646"/>
            <a:ext cx="566382" cy="157505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1" y="2671070"/>
            <a:ext cx="6587745" cy="37056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8" y="2627160"/>
            <a:ext cx="6497183" cy="365466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968057" y="714116"/>
            <a:ext cx="5063319" cy="2715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х + 3у = 6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3у + </a:t>
            </a:r>
            <a:r>
              <a:rPr lang="ru-RU" sz="4800" b="1" dirty="0">
                <a:solidFill>
                  <a:srgbClr val="002060"/>
                </a:solidFill>
              </a:rPr>
              <a:t>х</a:t>
            </a:r>
            <a:r>
              <a:rPr lang="ru-RU" sz="4800" b="1" dirty="0" smtClean="0">
                <a:solidFill>
                  <a:srgbClr val="002060"/>
                </a:solidFill>
              </a:rPr>
              <a:t> = 6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6" name="Левая фигурная скобка 25"/>
          <p:cNvSpPr/>
          <p:nvPr/>
        </p:nvSpPr>
        <p:spPr>
          <a:xfrm>
            <a:off x="7687243" y="1284541"/>
            <a:ext cx="566382" cy="157505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3" y="2654129"/>
            <a:ext cx="6647980" cy="37394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6" y="2583250"/>
            <a:ext cx="6587745" cy="370560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020944" y="731377"/>
            <a:ext cx="5063319" cy="2715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7х – 2у = 14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5х + 3у = 15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0" name="Левая фигурная скобка 29"/>
          <p:cNvSpPr/>
          <p:nvPr/>
        </p:nvSpPr>
        <p:spPr>
          <a:xfrm>
            <a:off x="7440784" y="1368245"/>
            <a:ext cx="566382" cy="157505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5" y="2647098"/>
            <a:ext cx="6701984" cy="37698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7" y="2779534"/>
            <a:ext cx="6677176" cy="375591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994202" y="542172"/>
            <a:ext cx="5063319" cy="2715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2х + 4у – 8=0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– 2х – 4у + 8=0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4" name="Левая фигурная скобка 33"/>
          <p:cNvSpPr/>
          <p:nvPr/>
        </p:nvSpPr>
        <p:spPr>
          <a:xfrm>
            <a:off x="7086217" y="1117202"/>
            <a:ext cx="566382" cy="157505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72530"/>
            <a:ext cx="6587745" cy="37056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2715902"/>
            <a:ext cx="6678869" cy="381954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7007573" y="542172"/>
            <a:ext cx="5063319" cy="2715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5х – 6у = 30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– 6у + 5х = 15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8" name="Левая фигурная скобка 37"/>
          <p:cNvSpPr/>
          <p:nvPr/>
        </p:nvSpPr>
        <p:spPr>
          <a:xfrm>
            <a:off x="7251132" y="1189047"/>
            <a:ext cx="566382" cy="1575053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9" y="2723029"/>
            <a:ext cx="6695750" cy="376635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380" y="2796982"/>
            <a:ext cx="6593285" cy="370872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977414" y="3430020"/>
            <a:ext cx="5214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«Никакая профессия, кроме капитана, не могла бы так удачно сплавить в одно целое все сокровища жизни, сохранив неприкосновенным узор отдельного счастья. Опасность, риск, власть природы, неизвестность,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чрезмерное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разнообразие жизни... 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50287"/>
              </p:ext>
            </p:extLst>
          </p:nvPr>
        </p:nvGraphicFramePr>
        <p:xfrm>
          <a:off x="614148" y="1552177"/>
          <a:ext cx="11122926" cy="3674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642"/>
                <a:gridCol w="3707642"/>
                <a:gridCol w="3707642"/>
              </a:tblGrid>
              <a:tr h="1837458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1837458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709683" y="1651379"/>
            <a:ext cx="791571" cy="53226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1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15870" y="3439234"/>
            <a:ext cx="791571" cy="53226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6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65009" y="3439235"/>
            <a:ext cx="791571" cy="53226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5992" y="3439236"/>
            <a:ext cx="791571" cy="53226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4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115870" y="1601337"/>
            <a:ext cx="791571" cy="53226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65009" y="1601337"/>
            <a:ext cx="791571" cy="53226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2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1254" y="484422"/>
            <a:ext cx="10299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Система общечеловеческих ценностей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4" descr="http://residenters.ru/uploads/images/asol_grej_iz_filma_alie_parus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465" y="5294964"/>
            <a:ext cx="3143533" cy="15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72" y="107618"/>
            <a:ext cx="10324532" cy="6633512"/>
          </a:xfrm>
          <a:prstGeom prst="rect">
            <a:avLst/>
          </a:prstGeom>
        </p:spPr>
      </p:pic>
      <p:pic>
        <p:nvPicPr>
          <p:cNvPr id="3" name="Домисолька - Алые_паруса (У синего моря) (минус_P-2_T-2%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322" y="230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5993</TotalTime>
  <Words>704</Words>
  <Application>Microsoft Office PowerPoint</Application>
  <PresentationFormat>Произвольный</PresentationFormat>
  <Paragraphs>124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Ерахтина</dc:creator>
  <cp:lastModifiedBy>Надежда Пронская</cp:lastModifiedBy>
  <cp:revision>62</cp:revision>
  <dcterms:created xsi:type="dcterms:W3CDTF">2016-11-02T09:47:58Z</dcterms:created>
  <dcterms:modified xsi:type="dcterms:W3CDTF">2016-12-05T08:19:53Z</dcterms:modified>
</cp:coreProperties>
</file>