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6" r:id="rId4"/>
    <p:sldId id="261" r:id="rId5"/>
    <p:sldId id="259" r:id="rId6"/>
    <p:sldId id="258" r:id="rId7"/>
    <p:sldId id="262" r:id="rId8"/>
    <p:sldId id="265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CB06E-21F2-463A-9D59-A1E27D375D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4ED89-D1C0-4E38-8537-126C8E324A62}">
      <dgm:prSet custT="1"/>
      <dgm:spPr/>
      <dgm:t>
        <a:bodyPr/>
        <a:lstStyle/>
        <a:p>
          <a:pPr rtl="0"/>
          <a:r>
            <a:rPr lang="ru-RU" sz="5400" dirty="0" smtClean="0"/>
            <a:t>Правописание глаголов</a:t>
          </a:r>
          <a:endParaRPr lang="ru-RU" sz="5400" dirty="0"/>
        </a:p>
      </dgm:t>
    </dgm:pt>
    <dgm:pt modelId="{1CB850AE-576B-4A27-A501-FFD6A88790DA}" type="parTrans" cxnId="{3C60398D-C827-40F7-BEF7-2A0333FF89B2}">
      <dgm:prSet/>
      <dgm:spPr/>
      <dgm:t>
        <a:bodyPr/>
        <a:lstStyle/>
        <a:p>
          <a:endParaRPr lang="ru-RU"/>
        </a:p>
      </dgm:t>
    </dgm:pt>
    <dgm:pt modelId="{EF4ECE17-358B-4B06-8176-7E82EE194587}" type="sibTrans" cxnId="{3C60398D-C827-40F7-BEF7-2A0333FF89B2}">
      <dgm:prSet/>
      <dgm:spPr/>
      <dgm:t>
        <a:bodyPr/>
        <a:lstStyle/>
        <a:p>
          <a:endParaRPr lang="ru-RU"/>
        </a:p>
      </dgm:t>
    </dgm:pt>
    <dgm:pt modelId="{601E2CF6-E068-4AA1-93D7-4C17E70470A4}" type="pres">
      <dgm:prSet presAssocID="{D29CB06E-21F2-463A-9D59-A1E27D375D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85FA7-0B76-4C00-B11D-69B99DBE5AA7}" type="pres">
      <dgm:prSet presAssocID="{18D4ED89-D1C0-4E38-8537-126C8E324A62}" presName="linNode" presStyleCnt="0"/>
      <dgm:spPr/>
    </dgm:pt>
    <dgm:pt modelId="{19DD23D9-BEC1-47EC-944F-7D3A3C556F3F}" type="pres">
      <dgm:prSet presAssocID="{18D4ED89-D1C0-4E38-8537-126C8E324A62}" presName="parentText" presStyleLbl="node1" presStyleIdx="0" presStyleCnt="1" custScaleX="212057" custLinFactNeighborX="-34461" custLinFactNeighborY="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723906-F57E-4D5B-8DE3-D3BB145D44EE}" type="presOf" srcId="{D29CB06E-21F2-463A-9D59-A1E27D375D0A}" destId="{601E2CF6-E068-4AA1-93D7-4C17E70470A4}" srcOrd="0" destOrd="0" presId="urn:microsoft.com/office/officeart/2005/8/layout/vList5"/>
    <dgm:cxn modelId="{3C60398D-C827-40F7-BEF7-2A0333FF89B2}" srcId="{D29CB06E-21F2-463A-9D59-A1E27D375D0A}" destId="{18D4ED89-D1C0-4E38-8537-126C8E324A62}" srcOrd="0" destOrd="0" parTransId="{1CB850AE-576B-4A27-A501-FFD6A88790DA}" sibTransId="{EF4ECE17-358B-4B06-8176-7E82EE194587}"/>
    <dgm:cxn modelId="{AAC2877D-87B4-450D-9910-EED70EE05F74}" type="presOf" srcId="{18D4ED89-D1C0-4E38-8537-126C8E324A62}" destId="{19DD23D9-BEC1-47EC-944F-7D3A3C556F3F}" srcOrd="0" destOrd="0" presId="urn:microsoft.com/office/officeart/2005/8/layout/vList5"/>
    <dgm:cxn modelId="{65440DFC-C1BC-4FE8-902A-46B0CADDFC32}" type="presParOf" srcId="{601E2CF6-E068-4AA1-93D7-4C17E70470A4}" destId="{F6E85FA7-0B76-4C00-B11D-69B99DBE5AA7}" srcOrd="0" destOrd="0" presId="urn:microsoft.com/office/officeart/2005/8/layout/vList5"/>
    <dgm:cxn modelId="{A7196B3E-B1BD-491B-B333-5B9966EDD359}" type="presParOf" srcId="{F6E85FA7-0B76-4C00-B11D-69B99DBE5AA7}" destId="{19DD23D9-BEC1-47EC-944F-7D3A3C556F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D23D9-BEC1-47EC-944F-7D3A3C556F3F}">
      <dsp:nvSpPr>
        <dsp:cNvPr id="0" name=""/>
        <dsp:cNvSpPr/>
      </dsp:nvSpPr>
      <dsp:spPr>
        <a:xfrm>
          <a:off x="0" y="2198"/>
          <a:ext cx="5317304" cy="2249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Правописание глаголов</a:t>
          </a:r>
          <a:endParaRPr lang="ru-RU" sz="5400" kern="1200" dirty="0"/>
        </a:p>
      </dsp:txBody>
      <dsp:txXfrm>
        <a:off x="109796" y="111994"/>
        <a:ext cx="5097712" cy="2029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DB674C-3274-42B8-8A9E-03309B5D034B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873F4A-3801-47CC-B40F-70740C25A1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</a:t>
            </a:r>
            <a:r>
              <a:rPr lang="ru-RU" alt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ftone" pitchFamily="2" charset="0"/>
              </a:rPr>
              <a:t>Домашнее задание</a:t>
            </a:r>
          </a:p>
        </p:txBody>
      </p:sp>
      <p:pic>
        <p:nvPicPr>
          <p:cNvPr id="21507" name="Picture 4" descr="BRD3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84313"/>
            <a:ext cx="4013200" cy="4856162"/>
          </a:xfrm>
          <a:noFill/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 rot="10807712" flipV="1">
            <a:off x="2336800" y="4482633"/>
            <a:ext cx="26654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С. 96 упр. 276</a:t>
            </a:r>
            <a:endParaRPr lang="ru-RU" altLang="ru-RU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12" name="Picture 8" descr="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692275" cy="1162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ru-RU" altLang="ru-RU" sz="6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ftone" pitchFamily="2" charset="0"/>
              </a:rPr>
              <a:t>Спасибо за урок!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00113" y="5429250"/>
            <a:ext cx="6872287" cy="85725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6600" b="1" i="1" smtClean="0">
                <a:solidFill>
                  <a:srgbClr val="EE0E4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eftone" pitchFamily="2" charset="0"/>
              </a:rPr>
              <a:t>Молодцы!</a:t>
            </a:r>
          </a:p>
          <a:p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22532" name="Picture 5" descr="C41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14438"/>
            <a:ext cx="41433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DD0100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063" y="2214563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DD0100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57688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1467790"/>
              </p:ext>
            </p:extLst>
          </p:nvPr>
        </p:nvGraphicFramePr>
        <p:xfrm>
          <a:off x="1095023" y="817582"/>
          <a:ext cx="6965245" cy="2251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 descr="MCj04257420000[1]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0" y="1262810"/>
            <a:ext cx="13681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Cj0432369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1" r="59860"/>
          <a:stretch>
            <a:fillRect/>
          </a:stretch>
        </p:blipFill>
        <p:spPr bwMode="auto">
          <a:xfrm>
            <a:off x="5292080" y="3351042"/>
            <a:ext cx="2595394" cy="28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372200" y="3449081"/>
            <a:ext cx="1325795" cy="10950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8000"/>
                </a:solidFill>
                <a:cs typeface="Arial" charset="0"/>
              </a:rPr>
              <a:t>                 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6589776" y="3573016"/>
            <a:ext cx="1006559" cy="648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что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делать?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298231" y="2123567"/>
            <a:ext cx="1104525" cy="116067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843585" y="3284984"/>
            <a:ext cx="87777" cy="17186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9" y="2276873"/>
            <a:ext cx="127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/>
              </a:rPr>
              <a:t>что</a:t>
            </a:r>
          </a:p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/>
              </a:rPr>
              <a:t>сделать?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3212976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без меня предметы?</a:t>
            </a:r>
          </a:p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Лишь названья,</a:t>
            </a:r>
          </a:p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я приду - всё в </a:t>
            </a:r>
          </a:p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действие придёт:</a:t>
            </a:r>
          </a:p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Летит ракета, </a:t>
            </a:r>
          </a:p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</a:t>
            </a: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юди строят зданья.</a:t>
            </a:r>
          </a:p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Цветут сады,</a:t>
            </a:r>
          </a:p>
          <a:p>
            <a:pPr>
              <a:buFont typeface="Arial" charset="0"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рожь в полях растёт.</a:t>
            </a:r>
          </a:p>
        </p:txBody>
      </p:sp>
    </p:spTree>
    <p:extLst>
      <p:ext uri="{BB962C8B-B14F-4D97-AF65-F5344CB8AC3E}">
        <p14:creationId xmlns:p14="http://schemas.microsoft.com/office/powerpoint/2010/main" val="31075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94934"/>
            <a:ext cx="6552728" cy="29302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Куса[</a:t>
            </a:r>
            <a:r>
              <a:rPr lang="ru-R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ца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]; куса[</a:t>
            </a:r>
            <a:r>
              <a:rPr lang="ru-R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ица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]; </a:t>
            </a:r>
            <a:r>
              <a:rPr lang="ru-R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стереч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(?); (не)кусает; умни[</a:t>
            </a:r>
            <a:r>
              <a:rPr lang="ru-R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ца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]; рису[</a:t>
            </a:r>
            <a:r>
              <a:rPr lang="ru-RU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иш</a:t>
            </a:r>
            <a: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  <a:t>].</a:t>
            </a:r>
            <a:br>
              <a:rPr lang="ru-RU" dirty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endParaRPr lang="ru-RU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653136"/>
            <a:ext cx="5712179" cy="60748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9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Запишите </a:t>
            </a:r>
            <a:r>
              <a:rPr lang="ru-RU" altLang="ru-RU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глаголы </a:t>
            </a:r>
            <a:r>
              <a:rPr lang="ru-RU" altLang="ru-RU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два столбика, раскрывая скобки.</a:t>
            </a:r>
            <a:r>
              <a:rPr lang="ru-RU" altLang="ru-RU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altLang="ru-RU" sz="4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altLang="ru-RU" sz="4000" dirty="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611188" y="1268413"/>
            <a:ext cx="7777236" cy="51129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altLang="ru-RU" sz="2400" i="1" dirty="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sz="2400" i="1" dirty="0" smtClean="0">
                <a:latin typeface="Arial" charset="0"/>
              </a:rPr>
              <a:t>	</a:t>
            </a:r>
            <a:endParaRPr lang="ru-RU" altLang="ru-RU" sz="4000" i="1" u="sng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dirty="0" smtClean="0">
                <a:latin typeface="Arial" charset="0"/>
              </a:rPr>
              <a:t>	</a:t>
            </a:r>
            <a:r>
              <a:rPr lang="ru-RU" alt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ru-RU" alt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ru-RU" alt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е)бояться,  (не)грустить, (не)</a:t>
            </a:r>
            <a:r>
              <a:rPr lang="ru-RU" altLang="ru-RU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годовать</a:t>
            </a:r>
            <a:r>
              <a:rPr lang="ru-RU" alt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(не)любить, (не)</a:t>
            </a:r>
            <a:r>
              <a:rPr lang="ru-RU" altLang="ru-RU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взлюбить</a:t>
            </a:r>
            <a:r>
              <a:rPr lang="ru-RU" alt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(не)теряться, (не)годиться,  (не)понимать, (не)</a:t>
            </a:r>
            <a:r>
              <a:rPr lang="ru-RU" altLang="ru-RU" sz="3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доумевать</a:t>
            </a:r>
            <a:endParaRPr lang="ru-RU" altLang="ru-RU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4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350" y="260350"/>
            <a:ext cx="6408738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Как определить спряжение?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420938"/>
            <a:ext cx="8713788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Bookman Old Style" pitchFamily="18" charset="0"/>
              </a:rPr>
              <a:t> Поставьте глагол в форму 3 л. мн.числа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3789363"/>
            <a:ext cx="8713788" cy="13684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Bookman Old Style" pitchFamily="18" charset="0"/>
              </a:rPr>
              <a:t>Если окончание ударное – спряжение определяется по окончанию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Bookman Old Style" pitchFamily="18" charset="0"/>
              </a:rPr>
              <a:t>Лечу – лет</a:t>
            </a:r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ят</a:t>
            </a:r>
            <a:r>
              <a:rPr lang="ru-RU" sz="2800" b="1" i="1" dirty="0">
                <a:latin typeface="Bookman Old Style" pitchFamily="18" charset="0"/>
              </a:rPr>
              <a:t> (3л., мн.ч.) – 2 </a:t>
            </a:r>
            <a:r>
              <a:rPr lang="ru-RU" sz="2800" b="1" i="1" dirty="0" err="1">
                <a:latin typeface="Bookman Old Style" pitchFamily="18" charset="0"/>
              </a:rPr>
              <a:t>спр</a:t>
            </a:r>
            <a:r>
              <a:rPr lang="ru-RU" sz="2800" b="1" i="1" dirty="0">
                <a:latin typeface="Bookman Old Style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6238" y="1125538"/>
            <a:ext cx="30956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Bookman Old Style" pitchFamily="18" charset="0"/>
              </a:rPr>
              <a:t>Шаг первый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67944" y="1916832"/>
            <a:ext cx="936104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67944" y="3284984"/>
            <a:ext cx="936104" cy="36004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0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836613"/>
            <a:ext cx="8713788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Bookman Old Style" pitchFamily="18" charset="0"/>
              </a:rPr>
              <a:t>Если окончание безударное – спряжение определяется по правилу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989138"/>
            <a:ext cx="4248150" cy="1296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Bookman Old Style" pitchFamily="18" charset="0"/>
              </a:rPr>
              <a:t>Начальная форма: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-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еть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-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ать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-ять, -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уть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-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ють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-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ыть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, -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оть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latin typeface="Bookman Old Style" pitchFamily="18" charset="0"/>
              </a:rPr>
              <a:t>и др.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989138"/>
            <a:ext cx="4249737" cy="1296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latin typeface="Bookman Old Style" pitchFamily="18" charset="0"/>
              </a:rPr>
              <a:t>Начальная форма: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-</a:t>
            </a:r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ить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Bookman Old Style" pitchFamily="18" charset="0"/>
              </a:rPr>
              <a:t>Кроме: брить, стелить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3860800"/>
            <a:ext cx="4321175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Bookman Old Style" pitchFamily="18" charset="0"/>
              </a:rPr>
              <a:t>2 спряжение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860800"/>
            <a:ext cx="424815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Bookman Old Style" pitchFamily="18" charset="0"/>
              </a:rPr>
              <a:t>1 спряжение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0825" y="4724400"/>
          <a:ext cx="4248150" cy="1584960"/>
        </p:xfrm>
        <a:graphic>
          <a:graphicData uri="http://schemas.openxmlformats.org/drawingml/2006/table">
            <a:tbl>
              <a:tblPr/>
              <a:tblGrid>
                <a:gridCol w="1079500"/>
                <a:gridCol w="1584325"/>
                <a:gridCol w="1584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Ед.число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Мн.число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чита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чита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ем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2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чита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ешь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чита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ете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3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чита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ет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чита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ем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16463" y="4724400"/>
          <a:ext cx="4248150" cy="1584960"/>
        </p:xfrm>
        <a:graphic>
          <a:graphicData uri="http://schemas.openxmlformats.org/drawingml/2006/table">
            <a:tbl>
              <a:tblPr/>
              <a:tblGrid>
                <a:gridCol w="1079500"/>
                <a:gridCol w="1584325"/>
                <a:gridCol w="1584325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Ед.число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Мн.число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1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блещ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блест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2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блест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ишь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блест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ите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3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блест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ит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</a:rPr>
                        <a:t>блест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</a:rPr>
                        <a:t>ят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низ 13"/>
          <p:cNvSpPr/>
          <p:nvPr/>
        </p:nvSpPr>
        <p:spPr>
          <a:xfrm>
            <a:off x="1763688" y="1628800"/>
            <a:ext cx="936104" cy="2880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835696" y="3429000"/>
            <a:ext cx="936104" cy="2880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72200" y="1628800"/>
            <a:ext cx="93610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444208" y="3429000"/>
            <a:ext cx="93610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9282" y="188640"/>
            <a:ext cx="28083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686800" cy="1224136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Спишите </a:t>
            </a:r>
            <a:r>
              <a:rPr lang="ru-RU" altLang="ru-RU" sz="4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глаголы</a:t>
            </a:r>
            <a:r>
              <a:rPr lang="ru-RU" altLang="ru-RU" sz="4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ru-RU" altLang="ru-RU" sz="40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вставьте пропущенные </a:t>
            </a:r>
            <a:r>
              <a:rPr lang="ru-RU" altLang="ru-RU" sz="4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буквы, укажите спряжение</a:t>
            </a:r>
            <a:r>
              <a:rPr lang="ru-RU" altLang="ru-RU" sz="40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altLang="ru-RU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alt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187624" y="2119257"/>
            <a:ext cx="6984776" cy="360381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alt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Дремл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шь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пиш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шь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относ…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шь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слыш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…т, смотр…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шь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проход…м , черт…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шь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бега…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шь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дума…</a:t>
            </a:r>
            <a:r>
              <a:rPr lang="ru-RU" altLang="ru-RU" sz="40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шь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гон…м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10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Проверка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128792" cy="36038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   Зева</a:t>
            </a:r>
            <a:r>
              <a:rPr lang="ru-RU" sz="3600" u="sng" dirty="0" smtClean="0">
                <a:solidFill>
                  <a:schemeClr val="accent4"/>
                </a:solidFill>
              </a:rPr>
              <a:t>е</a:t>
            </a:r>
            <a:r>
              <a:rPr lang="ru-RU" sz="3600" dirty="0" smtClean="0">
                <a:solidFill>
                  <a:schemeClr val="tx2"/>
                </a:solidFill>
              </a:rPr>
              <a:t>м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налад</a:t>
            </a:r>
            <a:r>
              <a:rPr lang="ru-RU" sz="3600" u="sng" dirty="0">
                <a:solidFill>
                  <a:schemeClr val="accent4"/>
                </a:solidFill>
              </a:rPr>
              <a:t>и</a:t>
            </a:r>
            <a:r>
              <a:rPr lang="ru-RU" sz="3600" dirty="0" smtClean="0">
                <a:solidFill>
                  <a:schemeClr val="tx2"/>
                </a:solidFill>
              </a:rPr>
              <a:t>м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побре</a:t>
            </a:r>
            <a:r>
              <a:rPr lang="ru-RU" sz="3600" u="sng" dirty="0">
                <a:solidFill>
                  <a:schemeClr val="accent4"/>
                </a:solidFill>
              </a:rPr>
              <a:t>е</a:t>
            </a:r>
            <a:r>
              <a:rPr lang="ru-RU" sz="3600" dirty="0" smtClean="0">
                <a:solidFill>
                  <a:schemeClr val="tx2"/>
                </a:solidFill>
              </a:rPr>
              <a:t>м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запуга</a:t>
            </a:r>
            <a:r>
              <a:rPr lang="ru-RU" sz="3600" u="sng" dirty="0">
                <a:solidFill>
                  <a:schemeClr val="accent4"/>
                </a:solidFill>
              </a:rPr>
              <a:t>е</a:t>
            </a:r>
            <a:r>
              <a:rPr lang="ru-RU" sz="3600" dirty="0" smtClean="0">
                <a:solidFill>
                  <a:schemeClr val="tx2"/>
                </a:solidFill>
              </a:rPr>
              <a:t>м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мёрзн</a:t>
            </a:r>
            <a:r>
              <a:rPr lang="ru-RU" sz="3600" u="sng" dirty="0">
                <a:solidFill>
                  <a:schemeClr val="accent4"/>
                </a:solidFill>
              </a:rPr>
              <a:t>е</a:t>
            </a:r>
            <a:r>
              <a:rPr lang="ru-RU" sz="3600" dirty="0" smtClean="0">
                <a:solidFill>
                  <a:schemeClr val="tx2"/>
                </a:solidFill>
              </a:rPr>
              <a:t>шь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слыш</a:t>
            </a:r>
            <a:r>
              <a:rPr lang="ru-RU" sz="3600" u="sng" dirty="0">
                <a:solidFill>
                  <a:schemeClr val="accent4"/>
                </a:solidFill>
              </a:rPr>
              <a:t>и</a:t>
            </a:r>
            <a:r>
              <a:rPr lang="ru-RU" sz="3600" dirty="0" smtClean="0">
                <a:solidFill>
                  <a:schemeClr val="tx2"/>
                </a:solidFill>
              </a:rPr>
              <a:t>те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куша</a:t>
            </a:r>
            <a:r>
              <a:rPr lang="ru-RU" sz="3600" u="sng" dirty="0" smtClean="0">
                <a:solidFill>
                  <a:schemeClr val="accent4"/>
                </a:solidFill>
              </a:rPr>
              <a:t>е</a:t>
            </a:r>
            <a:r>
              <a:rPr lang="ru-RU" sz="3600" dirty="0" smtClean="0">
                <a:solidFill>
                  <a:schemeClr val="tx2"/>
                </a:solidFill>
              </a:rPr>
              <a:t>шь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посмотр</a:t>
            </a:r>
            <a:r>
              <a:rPr lang="ru-RU" sz="3600" u="sng" dirty="0">
                <a:solidFill>
                  <a:schemeClr val="accent4"/>
                </a:solidFill>
              </a:rPr>
              <a:t>и</a:t>
            </a:r>
            <a:r>
              <a:rPr lang="ru-RU" sz="3600" dirty="0" smtClean="0">
                <a:solidFill>
                  <a:schemeClr val="tx2"/>
                </a:solidFill>
              </a:rPr>
              <a:t>м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постел</a:t>
            </a:r>
            <a:r>
              <a:rPr lang="ru-RU" sz="3600" u="sng" dirty="0">
                <a:solidFill>
                  <a:schemeClr val="accent4"/>
                </a:solidFill>
              </a:rPr>
              <a:t>е</a:t>
            </a:r>
            <a:r>
              <a:rPr lang="ru-RU" sz="3600" dirty="0" smtClean="0">
                <a:solidFill>
                  <a:schemeClr val="tx2"/>
                </a:solidFill>
              </a:rPr>
              <a:t>те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молв</a:t>
            </a:r>
            <a:r>
              <a:rPr lang="ru-RU" sz="3600" u="sng" dirty="0">
                <a:solidFill>
                  <a:schemeClr val="accent4"/>
                </a:solidFill>
              </a:rPr>
              <a:t>и</a:t>
            </a:r>
            <a:r>
              <a:rPr lang="ru-RU" sz="3600" dirty="0" smtClean="0">
                <a:solidFill>
                  <a:schemeClr val="tx2"/>
                </a:solidFill>
              </a:rPr>
              <a:t>шь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наблюда</a:t>
            </a:r>
            <a:r>
              <a:rPr lang="ru-RU" sz="3600" u="sng" dirty="0">
                <a:solidFill>
                  <a:schemeClr val="accent4"/>
                </a:solidFill>
              </a:rPr>
              <a:t>е</a:t>
            </a:r>
            <a:r>
              <a:rPr lang="ru-RU" sz="3600" dirty="0" smtClean="0">
                <a:solidFill>
                  <a:schemeClr val="tx2"/>
                </a:solidFill>
              </a:rPr>
              <a:t>те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потерп</a:t>
            </a:r>
            <a:r>
              <a:rPr lang="ru-RU" sz="3600" u="sng" dirty="0">
                <a:solidFill>
                  <a:schemeClr val="accent4"/>
                </a:solidFill>
              </a:rPr>
              <a:t>и</a:t>
            </a:r>
            <a:r>
              <a:rPr lang="ru-RU" sz="3600" dirty="0" smtClean="0">
                <a:solidFill>
                  <a:schemeClr val="tx2"/>
                </a:solidFill>
              </a:rPr>
              <a:t>те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err="1" smtClean="0">
                <a:solidFill>
                  <a:schemeClr val="tx2"/>
                </a:solidFill>
              </a:rPr>
              <a:t>скаж</a:t>
            </a:r>
            <a:r>
              <a:rPr lang="ru-RU" sz="3600" u="sng" dirty="0" err="1">
                <a:solidFill>
                  <a:schemeClr val="accent4"/>
                </a:solidFill>
              </a:rPr>
              <a:t>?</a:t>
            </a:r>
            <a:r>
              <a:rPr lang="ru-RU" sz="3600" dirty="0" err="1" smtClean="0">
                <a:solidFill>
                  <a:schemeClr val="tx2"/>
                </a:solidFill>
              </a:rPr>
              <a:t>те</a:t>
            </a:r>
            <a:r>
              <a:rPr lang="ru-RU" sz="3600" dirty="0">
                <a:solidFill>
                  <a:schemeClr val="tx2"/>
                </a:solidFill>
              </a:rPr>
              <a:t>, </a:t>
            </a:r>
            <a:r>
              <a:rPr lang="ru-RU" sz="3600" dirty="0" smtClean="0">
                <a:solidFill>
                  <a:schemeClr val="tx2"/>
                </a:solidFill>
              </a:rPr>
              <a:t>перегон</a:t>
            </a:r>
            <a:r>
              <a:rPr lang="ru-RU" sz="3600" u="sng" dirty="0" smtClean="0">
                <a:solidFill>
                  <a:schemeClr val="accent4"/>
                </a:solidFill>
              </a:rPr>
              <a:t>и</a:t>
            </a:r>
            <a:r>
              <a:rPr lang="ru-RU" sz="3600" dirty="0" smtClean="0">
                <a:solidFill>
                  <a:schemeClr val="tx2"/>
                </a:solidFill>
              </a:rPr>
              <a:t>те</a:t>
            </a:r>
            <a:r>
              <a:rPr lang="ru-RU" sz="3600" dirty="0">
                <a:solidFill>
                  <a:schemeClr val="tx2"/>
                </a:solidFill>
              </a:rPr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28828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102</TotalTime>
  <Words>230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Куса[ца]; куса[ица]; стереч(?); (не)кусает; умни[ца]; рису[иш]. </vt:lpstr>
      <vt:lpstr>Запишите глаголы в два столбика, раскрывая скобки. </vt:lpstr>
      <vt:lpstr>Презентация PowerPoint</vt:lpstr>
      <vt:lpstr>Презентация PowerPoint</vt:lpstr>
      <vt:lpstr>Спишите глаголы, вставьте пропущенные буквы, укажите спряжение. </vt:lpstr>
      <vt:lpstr>Презентация PowerPoint</vt:lpstr>
      <vt:lpstr>Проверка</vt:lpstr>
      <vt:lpstr>        Домашнее задание</vt:lpstr>
      <vt:lpstr>Спасибо за урок!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2016-03-16T14:32:34Z</dcterms:created>
  <dcterms:modified xsi:type="dcterms:W3CDTF">2016-10-30T12:08:33Z</dcterms:modified>
</cp:coreProperties>
</file>