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8" r:id="rId2"/>
    <p:sldId id="279" r:id="rId3"/>
    <p:sldId id="257" r:id="rId4"/>
    <p:sldId id="258" r:id="rId5"/>
    <p:sldId id="259" r:id="rId6"/>
    <p:sldId id="28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0" r:id="rId16"/>
    <p:sldId id="268" r:id="rId17"/>
    <p:sldId id="269" r:id="rId18"/>
    <p:sldId id="277" r:id="rId19"/>
    <p:sldId id="274" r:id="rId20"/>
    <p:sldId id="281" r:id="rId21"/>
    <p:sldId id="270" r:id="rId22"/>
    <p:sldId id="271" r:id="rId23"/>
    <p:sldId id="283" r:id="rId24"/>
    <p:sldId id="272" r:id="rId25"/>
    <p:sldId id="275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60"/>
  </p:normalViewPr>
  <p:slideViewPr>
    <p:cSldViewPr>
      <p:cViewPr varScale="1">
        <p:scale>
          <a:sx n="87" d="100"/>
          <a:sy n="87" d="100"/>
        </p:scale>
        <p:origin x="-10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ABEC-BF70-4A5E-893B-AD096D002FEF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DBEB-DAF5-46D0-AAE8-7C4E3B873F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6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DBEB-DAF5-46D0-AAE8-7C4E3B873F1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6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DBEB-DAF5-46D0-AAE8-7C4E3B873F1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FDBEB-DAF5-46D0-AAE8-7C4E3B873F1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28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3ED9F-439D-473B-AD48-03987C472C14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E9D56-AA9F-4010-9499-17422D583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video" Target="file:///C:\Users\&#1050;&#1086;&#1089;&#1091;&#1093;&#1080;&#1085;&#1072;&#1051;&#1042;\Desktop\&#1055;&#1088;&#1086;&#1077;&#1082;&#1090;\Content\&#1041;&#1045;&#1057;&#1051;&#1040;&#1053;%20%20&#1087;&#1086;&#1077;&#1090;%20&#1052;&#1080;&#1093;&#1072;&#1080;&#1083;%20&#1052;&#1080;&#1093;&#1072;&#1081;&#1083;&#1086;&#1074;%20-&#1087;&#1072;&#1084;&#1103;&#1090;&#1080;%20&#1078;&#1077;&#1088;&#1090;&#1074;%20&#1090;&#1088;&#1072;&#1075;&#1077;&#1076;&#1080;&#1080;%202004.wmv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solidFill>
                  <a:schemeClr val="bg2"/>
                </a:solidFill>
              </a:rPr>
              <a:t/>
            </a:r>
            <a:br>
              <a:rPr lang="ru-RU" sz="6700" dirty="0" smtClean="0">
                <a:solidFill>
                  <a:schemeClr val="bg2"/>
                </a:solidFill>
              </a:rPr>
            </a:br>
            <a:r>
              <a:rPr lang="ru-RU" sz="6700" dirty="0" smtClean="0">
                <a:solidFill>
                  <a:schemeClr val="bg2"/>
                </a:solidFill>
              </a:rPr>
              <a:t/>
            </a:r>
            <a:br>
              <a:rPr lang="ru-RU" sz="6700" dirty="0" smtClean="0">
                <a:solidFill>
                  <a:schemeClr val="bg2"/>
                </a:solidFill>
              </a:rPr>
            </a:br>
            <a:r>
              <a:rPr lang="ru-RU" sz="6700" dirty="0" smtClean="0">
                <a:solidFill>
                  <a:schemeClr val="bg2"/>
                </a:solidFill>
              </a:rPr>
              <a:t/>
            </a:r>
            <a:br>
              <a:rPr lang="ru-RU" sz="6700" dirty="0" smtClean="0">
                <a:solidFill>
                  <a:schemeClr val="bg2"/>
                </a:solidFill>
              </a:rPr>
            </a:br>
            <a:r>
              <a:rPr lang="ru-RU" sz="6700" dirty="0" smtClean="0">
                <a:solidFill>
                  <a:schemeClr val="bg2"/>
                </a:solidFill>
                <a:latin typeface="Cambria" pitchFamily="18" charset="0"/>
              </a:rPr>
              <a:t>3 СЕНТЯБРЯ</a:t>
            </a:r>
            <a:br>
              <a:rPr lang="ru-RU" sz="6700" dirty="0" smtClean="0">
                <a:solidFill>
                  <a:schemeClr val="bg2"/>
                </a:solidFill>
                <a:latin typeface="Cambria" pitchFamily="18" charset="0"/>
              </a:rPr>
            </a:br>
            <a:r>
              <a:rPr lang="ru-RU" sz="6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солидарности в борьбе с терроризмом </a:t>
            </a:r>
            <a:r>
              <a:rPr lang="ru-RU" sz="6700" dirty="0" smtClean="0">
                <a:solidFill>
                  <a:schemeClr val="bg2"/>
                </a:solidFill>
              </a:rPr>
              <a:t/>
            </a:r>
            <a:br>
              <a:rPr lang="ru-RU" sz="6700" dirty="0" smtClean="0">
                <a:solidFill>
                  <a:schemeClr val="bg2"/>
                </a:solidFill>
              </a:rPr>
            </a:br>
            <a:r>
              <a:rPr lang="ru-RU" sz="6700" dirty="0" smtClean="0">
                <a:solidFill>
                  <a:schemeClr val="bg2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570294"/>
            <a:ext cx="3030531" cy="303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464698"/>
            <a:ext cx="4143403" cy="310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4087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Каспийск.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9 мая 2002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Во время парада в честь Дня Победы сработало взрывное устройство.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32 человека.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Москва.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5 июля 2003 г. 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На аэродроме «Тушино», во время проведения рок-фестиваля, взорвали себя две террористки – смертницы.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14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7" name="Rectangle 9"/>
          <p:cNvSpPr>
            <a:spLocks noGrp="1" noChangeArrowheads="1"/>
          </p:cNvSpPr>
          <p:nvPr>
            <p:ph type="title"/>
          </p:nvPr>
        </p:nvSpPr>
        <p:spPr>
          <a:xfrm>
            <a:off x="539750" y="168527"/>
            <a:ext cx="8229600" cy="650083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Ессентуки.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5 декабря 2003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Во втором вагоне электрички, курсировавшей между Кисловодском и Минеральными водами, взорвался смертник.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47 человек.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rgbClr val="041414"/>
                </a:solidFill>
              </a:rPr>
              <a:t/>
            </a:r>
            <a:br>
              <a:rPr lang="ru-RU" sz="3200" dirty="0" smtClean="0">
                <a:solidFill>
                  <a:srgbClr val="041414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Москва.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6 февраля 2004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Перегон между станциями «Автозаводская» и «Павелецкая». Террорист-смертник взорвал себя в вагоне метро. 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39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24 августа 2004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Одновременно на борту двух самолетов взорвали себя террористки – смертницы. 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 Тульской области разбился рейс Москва – Волгоград, в Ростовской – рейс Москва – Сочи.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90 человек.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Москва.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31 августа 2004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Взрыв у станции метро «Рижская».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10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428604"/>
            <a:ext cx="6286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21 октября 2013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Волгоград</a:t>
            </a:r>
            <a:endParaRPr lang="ru-RU" sz="3200" dirty="0">
              <a:solidFill>
                <a:srgbClr val="FF0000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Взрыв в автобусе.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Погибли 7 человек.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29 декабря 2013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Волгоград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Взрыв на железнодорожном вокзале. Погибли 18 человек. </a:t>
            </a:r>
            <a:endParaRPr lang="ru-RU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7168" y="428604"/>
            <a:ext cx="6286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30 декабря 2013 г.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Волгоград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Взрыв в троллейбусе.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Погибли 16 человек.</a:t>
            </a:r>
          </a:p>
          <a:p>
            <a:pPr algn="ctr"/>
            <a:endParaRPr lang="ru-RU" sz="3200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31 октября 2015 г.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Взрыв на борту самолёта из 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Шарм-эш-Шейха в Петербург. Погибли 224 человека.</a:t>
            </a:r>
          </a:p>
          <a:p>
            <a:pPr algn="ctr"/>
            <a:r>
              <a:rPr lang="ru-RU" sz="3200" dirty="0" smtClean="0">
                <a:solidFill>
                  <a:schemeClr val="bg2"/>
                </a:solidFill>
              </a:rPr>
              <a:t> </a:t>
            </a:r>
            <a:endParaRPr lang="ru-RU" sz="3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hlinkClick r:id="rId3" action="ppaction://hlinksldjump"/>
            <a:hlinkHover r:id="" action="ppaction://noaction" highlightClick="1"/>
          </p:cNvPr>
          <p:cNvSpPr txBox="1"/>
          <p:nvPr/>
        </p:nvSpPr>
        <p:spPr>
          <a:xfrm>
            <a:off x="1331640" y="6021288"/>
            <a:ext cx="258390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 содержанию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hlinkClick r:id="" action="ppaction://hlinkshowjump?jump=nextslide"/>
            <a:hlinkHover r:id="" action="ppaction://noaction" highlightClick="1"/>
          </p:cNvPr>
          <p:cNvSpPr txBox="1"/>
          <p:nvPr/>
        </p:nvSpPr>
        <p:spPr>
          <a:xfrm>
            <a:off x="5534908" y="6021288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Далее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Трагедия </a:t>
            </a:r>
            <a:b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Беслана</a:t>
            </a:r>
            <a:endParaRPr lang="ru-RU" sz="96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09/04/30/9585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784383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files.rzn.info/img/articles_body/2010/09/2010_09_03_13_36_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86250" cy="28575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642918"/>
            <a:ext cx="3881465" cy="228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09" y="3357562"/>
            <a:ext cx="4621147" cy="323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http://gdb.rferl.org/BCFC3014-481D-4DB3-9321-6892498DCB5E_mw1024_mh1024_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429000"/>
            <a:ext cx="3848059" cy="28860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СЛАН  поет Михаил Михайлов -памяти жертв трагедии 200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1472" y="270688"/>
            <a:ext cx="8001056" cy="6316624"/>
          </a:xfrm>
          <a:prstGeom prst="rect">
            <a:avLst/>
          </a:prstGeom>
        </p:spPr>
      </p:pic>
      <p:pic>
        <p:nvPicPr>
          <p:cNvPr id="2" name="БЕСЛАН  поет Михаил Михайлов -памяти жертв трагедии 2004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roadplanet.ru/img/news/big/1692_1273845151.jpg"/>
          <p:cNvPicPr>
            <a:picLocks noChangeAspect="1" noChangeArrowheads="1"/>
          </p:cNvPicPr>
          <p:nvPr/>
        </p:nvPicPr>
        <p:blipFill>
          <a:blip r:embed="rId2" cstate="print"/>
          <a:srcRect l="32435" r="24361" b="7050"/>
          <a:stretch>
            <a:fillRect/>
          </a:stretch>
        </p:blipFill>
        <p:spPr bwMode="auto">
          <a:xfrm>
            <a:off x="491832" y="159451"/>
            <a:ext cx="3672408" cy="5765966"/>
          </a:xfrm>
          <a:prstGeom prst="rect">
            <a:avLst/>
          </a:prstGeom>
          <a:noFill/>
        </p:spPr>
      </p:pic>
      <p:sp>
        <p:nvSpPr>
          <p:cNvPr id="27650" name="AutoShape 2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8" name="AutoShape 10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0" name="AutoShape 12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2" name="AutoShape 14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4" name="AutoShape 16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6" name="AutoShape 18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68" name="AutoShape 20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0" name="AutoShape 22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2" name="AutoShape 24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4" name="AutoShape 26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76" name="AutoShape 28" descr="data:image/jpeg;base64,/9j/4AAQSkZJRgABAQAAAQABAAD/2wCEAAkGBxQTEhUUExQWFhUXGB4bGBcYGR4aHxwfHx8dHiEcGBwdHiggIBwlHBwaIjEiJSkrLy4uGh8zODMsNygtLiwBCgoKDg0OGxAQGywkHyQsLCwsLCwvLCwsLCwsLCwsLCwsLCwsLCwsLCwsLCwsLCwsLCwsLCwsLCwsLCwsLCwsLP/AABEIAKgA4AMBIgACEQEDEQH/xAAbAAACAgMBAAAAAAAAAAAAAAAEBQMGAAECB//EAD0QAAIBAgQDBwIEBAUEAwEAAAECEQADBBIhMQVBUQYTImFxgZEyoRRCscEjUtHwBxVi4fEzcoKSJEPCU//EABoBAAMBAQEBAAAAAAAAAAAAAAECAwAEBQb/xAAsEQACAgEEAQMBCAMAAAAAAAAAAQIRAwQSITFBEyJRYQVxgZHR4fDxMkLB/9oADAMBAAIRAxEAPwCwYDO65gyzOoII+4pjacqygwDrMbHSkvBL8AroSddD0pjcuZnUSEIIZiVDGNok7A0GrFToF4ziGNx51yDaQI/eTRnD+M3u7SApEQJC8umoNKe1d5QdyjxplEhh5tOtAcFxaaC69xQOQUZddNDMnlyrW0bhs9W7N4zvbIMEEEgz13kHpBFNaqHZnF92wtgkoxGjLG4ABU8wQBTPtTxfuECgwzyAd4GknTXmKyGD73FbKsFNxMxMAAyfeNh61G/G7IUvnBUHLmG09Adj7V4/jMWXutLG435oaWI9IkTTmwQEJCZSFOQb6wIBiIEkz6UTLkvGK7W2VMCW03BFYnbDDEMSXEcipk+lUmw7EEvk8hr+7bVDevJyiT5THoZ1rch4LvhuNhARbtuwLEgsQNzMelC8Q4rfuKVAVAdDB1+arN7j2wVCAFj3gidvMfArp+Ns5WLQEjSXPInWY03oVIa4EmIxOSFW9DZhmQMQT5mT+tMbdtWBYM7qPqMjfoCJnpVH4swvt47gDARKLG2gmDrsKd2+P5LQtE7AgeGB+UiPgk+tBqRozjZYFsjUZJPi1M/l/XeK7b6soA0dVkQPyhieZ5xrvSuzxBHDFLjSc8EELBaAD+pqY23LFgGYZlbfNAVYIJ896nyuytprgLvO/dG5pmyEgSfqnQaxp186iXNqZM5rYhQDuAWAOsnWPSh8PYAysI8KEDQnQuGJ9Z0ijb6XlJusuXMwYwAcp5SJ0Fa0Y5vQxyrJi4JAkTGpGnpUd6wYlULFrzEARJgkRqY0iubeIgmHhg51JCjMRJMnlrVf7R3iuQ28WUJkqoYxPVfykb7amimhJcIR4vicXmOa73eYypEsIMaQOsyRNW3CYtLjXXVMpFnXNII28MacwDMc6o+Ec5gA6K5eGuXcuUnfO6LMxHkY9aunDMbZuBLdq6b+IK5mKW4QneP9MefIVpPglDsZ4W4O5ty6rKTkBHlp1rng/Be/uXczZUWNtSZE+1bF0ZcxkHUHTnptRFh1wwJVm7y5BdW2EzEfb5qWTJKEG49l44fVkogmL4Y4chFfJmhSY1A5+dJk4Y97EXQjZYcqWgmCAAIj02qx8TxwazagyQxHvpNV/heJC3rsk/WzCDGoPMTrVceaU8W7yc8tMsebZ8sc4m2Ve+CCT3aopjQkABivxQfEmcwyhgFtqIG/Uz5zTe3xfJbmFLZwQObD+utLMVis7kAkKNQQSJLAE1z4sz3q1/KL5NH7ZK+v1Elritm0QbhWTIBXX/22iobvacPm7scoGvIc/XyqbtTwdbZtPZyqC0sjctNSvVT05GlmJuswKrGUiGmAuv712VS4OVu2LOJ8ZVywbWI0EgjTfTT2NDWMQmYM7O2vhEwY6fSfmpuLY8sBmtEMBAuJ9IjTnpUfCbFzEPkVRcaRLsRktj+Y9fSpjL6Ho3CsZ3eS60zlVgCfyg6AexNTca7Stf0CqqqTBYST+1JDwYIglsq+XMjnHKk+M7uY7xmLEDQ6D41iKolSGbslxHEzBFuFC7nRRJJ8qkwWMeYZ+QiJEk8x6V3hsKugC6A7xppRr3FVTEFjuY+wEbedYwFiMarMYYEAxvvG9Q4niFq19Xh0k9TOwPPXeortq0w1AmeQ6+dcYTg1j6iJO8sToJo2zUjnCY3MucjINhzJ855VhxmozGDtrqT0/s1rGNbGgJYHYLsPMGuMPcRAXVQW6k5iK1go6RpIZRIM7wIPQ0wGFEZ2Inof6Urt33YkERzH6RXV5AROu+v+xrWGhsOJ5V2gcht7ipMHxm7bbNbuFddQBPyNvKkltyu8kfb1qaxfkSuXfcH7aVrMW3hnFwLim6sDPmJG0b/T0mKa8a4fbxVu8/fXtATFu8yg+WQch51QHuTqc08+X6/0om3iAFzBssaSNdPWhsixt7R6L2h40+GPhs5ptAI+4BnZhoY01I6V5Rx3i2FxLM1xLti4GLEWCHF3yRjGRpmZHOnXHMb+LthLjMr8rygZ4ggAjprVcvdjrrJNu4t05MzAA28pEEgAnxNvrOu9aVkytDCHPmuBghAzA76jYc+XONqsnZbi62gAMEbqsFgQBodiWjxN6UpwfDbyu1yMzKFKnvBGuYKTrJbRtKa8Aw+P7zv7SNcBInN9Agn7enxSJfJufB6Zg+HWiqsbK2iwmEZgQPPbXypJjcNcJa6PEjGV/mAmJkmTstMuCcSv3STesizlYiJZ88cxKiB81GnEAS41ARsuojfXSoZ5Ne1I9LQpKXqN9dWL0ut3bQJIbNB5CdfimXZqwGF5yiuBfYGY0E7jnvSvi3Fms5nUSS6qB5OYn4pJf7W/gyVKXGGZmJVgBuY356V06eG2FHHrc3q5nPr9iwcQU96LaM4COTmGsKRKgGZnlQTY02nFrKcpnUkyDppEa/NPDi89tbi6ZsrGYkBlBE/NJMZhitxX8RZs05iImBJrlUpTm6VJHblcYYUn/lLlh3HOJ2rvDlQXFa6rW5X82hhj1GmtUbF4pAzKZ1BjMQR8RIipOOoofNaZwCZbNlHPlGpFV7GXJ0zA66/tqQK6JM8uuSVsYyEwQwJmMxjyAEVZuyHFSwKwyB2k3BBE5SI0idBHvVV/zFgoRwG6CTP6/atPjrhAgwYgQYg8oEUljJHoPEroY+Jt1hVjYDkKCwOH1DRtqPOgbnEW8LS0MoIBXlEc+hBrkcaAEQd9AT/Tzqm5DbS0viBABaJ1Kn9OlL8ZjASdVnoD9vSq1ieKljJYz5GhRihOoBoOYdo6xXGVWdBvsOdC3+0BZYCATuevlHKld68Dt96izCQQI9BS7mGhkvEso8PhB3G3waMw2KskCCQfMfpFJ5JjT33rhiRsSPMVrDRZMOhYmJE8yNK7vYYyfFG0gCTpzk1XbHE3Q6sWB66/GtOcNxq3cAVmMjnAAiPXTpTKSA0EiykiSGPLMZ/pH3qXDXNTCmP1+BU9q9bCjLHrodP61HcxczAHpzp0BnOk7KOknMfjai2VR1I2HQUIb5O4UdOUV3bYDYn0Wf1P9KwCd8Uq7gDyFYMSQQQpPXSajBI1ywd9a2brEatAH96UQGuI8Fs4qTctrnP5z4XHSDz9CKBwX4nCMlq1dLIWIQwTv+XLyeZ8qKuwdc7GpsNd/KJBBDAnfpI9JoNfBlXkswxTFVQvNwL/ABDJ+rXQ+GABI26VUcX2htW75tPrBGZpEMf5kMdeoqDLiFfW3aQEn+MDcKidy2sT6il/C+ywxV9B+IIJWMyW1aACerKAp/m19Kz54Qu6nZbcLYOKZAigKLwL5mGwkHWOpqS9wm27OwtL3ZEMmY3JGp0089a0eyOGwyg/iMTdyeIW8yZCwmCyqgJAnaaX4LFWVthXtXHYEmFvNZAXmSAp0nzpo43FVIWeZSdx6CsNimyybV3xZDlyNplAAA00EUFxnj9jMuZCjQcu4nMZ/MNfatPcwhVzmyQMyxeuOWnlmz6GfKu+CcTmU/iFR+S6FurB2gsdvSKj6fhSKyzqX+pWeI2MV+HZGGS1BLuSpLH8u0kCdBHvRHEuJLfTN3Vq22mqakGOfgppexSmQmK1A8Qt2lJ9JPOlP492zF7mIEbFSVHpIjWKXd4DJXy2L0N5Ea2ig94IJS3Jj1IkUD/ld6R/8d5+P72o65iw+rNfynSC5An7mT61xbuqVKwYLAnSNYIA01IiaDNFJujuxg7+ouaDpccfALGuLuEEkBlJ8iG+40oJbwUGLAQGYISfLWdZqawz6qS0ETJWI00jQfFZ0aPdHBsEVvvY5CnFvg1xlBUhp1BHOlmJsFDDSCNwQQaVSTHo4N8+lcvcJH1GiLbqIkL+tFWzb00HtpTGoAVSNSGj4n3qW0oaYX+/imVlE01g9eXxFGDCZtjOnI1hkhC+H11A9ht962nBbjfSBPOfD+tNbnCwp1EnnrJ+Jouw+UCXkD8pE0UgNCvDjFWl+lSAfpIE/NOcHijcE926ERKsIA9DzHtXGMxDEjK2oGqxv5abVPgtRzXQzm1029vSnQrRu7ZPOD5b/wC32oiyzR4RHU7fYVCLaoIzgHfr8VKmJz7Lz/Nr79KcQy5bLCMxMaaaAetdPZVSNp3jc/370Pccs0MPCupHnyEVLAAzOYB1E7+wogMbFSdgOXT7VFatmfPyqVI5CB56sf2FTJign0rr1O9ADJ1d1XN/7CNx1/5qHDhVurftMbZTpDIZnRlI03OxA9YqD8YzEgEA/wA3X1FZewbMZzxA5f09qKA/gi4ri8WzPnS13eQw6P8AVqNvDM6fSfmqhxLiF0Muo1HMyDr6CauNy7lgEKSwggx8msxfAsLiRDr3b8rltisTrqp0ajKVi7SgHjN0NoVXyRQB67VN+Lv3UJBMKQD4iJ8gsxTUdjst+O9c2wv/AFQBJadgJ296MwvZhUBIu3VJ1KwsHyktNQ3JdsO0stzDEiDHoZ/rVfxfCrrtcW2R4WGpZtJE6Ab16A3DYGl+/wChOYe0jalqYFu/vKMQ4/h23nu1M/UsERy0+agsTj0zpjVNHnz9lMVzcR7mpBwi/bUByIkkQDyEnSY2Br0U8NuaxfVo62v96A4vgboyZ2tmXAEKV+oFddfOm2zNCkyjp2bvnUXAM2s5SdPXNUq9nWQM7XMxAnb+pNXHh1l3tIRaRvCBq7DYD251zjVGVka0oYqQALikzBiBvvQcMjNwpC2zhnA+sEeY/pFQY+zK+LWCNYjSdRT7BW1iWt3FIUbjSdPqLQI+aFtWme2zW7eYBhnMBwqbOQJExM6/ymKl6LseMG+Sr4zgREm3r5HQ+3KktxwjFWDAjcdK9XuYBDftWrl+0juAo7lS5djMGNl0jaRVTv8AC1TjGMtZu8CWMuZgJlgg5CARNXxwl5JytFRONTkaks4udzHTxV6tiOyuCJYZdQfpVwDy0jedR8il1/8Aw6sMJBZTqSFAYeQk69Naq40GMW/JQDf6PPvWkvkA+Jvn9KuC/wCHlkyrXCrjr9J9II+K4u/4XHdb49MpH3JNCrNKMovkrVniLj8x2jU10mOgkiddvLTn199qcXf8M8T+W4h9X/aKW8Q7E4uyrO0ZRu0rGxPWeXSjTEsJwePzaHXzj9zTYHICYHuf2FUDCYnmT6cuVOcHxWBB121mipAotxvAgAGJOuXT7jWoLVwyfDAI0JH3FAYfiKkkmBAGhI/UURbxef6STy8I1+TTJ2BoPXD8zz9hXLgToM3poK4FqeWvMkzPpyBqcWup+KNgohysdvCNtNdY51LZUzO5HT/fap1aAYBM+wP+9RPiDtqdtP29aFmcSPHYV/qTKCdWGxB6z0ob8HO7kn59taJa5sB4jPLQD/uPWsxdlsuYNHJjuT5/71gMGfiS4aECyH3BM/JrpMMrajQ/ysdfUTypViLDxLqNDvv8daPwl7KBJPkPL05CklBS4YttHpGKdEWXITNtmhdv1pa1wfiRcRHdO5KEhYAOYFdWgHnqKs2E7OZWLBUQnmBqfU9femNrgdsDxFm66xPxTbS10VFhcOUBETnLNm+ygfrUWO4Leu22K52YMrKFQINGG0npMVf7OBtqZVFB6xr80RR2g3FH4T2MbIq3uWbQsX0zEjTRRpHKntjs7YtqBGg6eEfAp3UGOQtbYAgEiJYSPcUUkjbm2VjH2EtqSAxzHQCdRsAR0PT5qu4Lj5tm6rgwTAXNoqiRuNpMfFBdre0K28UiKSGtpdh4KgllXXKBooyiq3wPjwa+oTDtcYowTIplpBzKM0LtJkmBSvykdcc/CXaGzY2MfacZ+7FwsqMcoeAdDyJnTWdgKWcPWeNY/wAOXx2lyjWJuWhFR9ksWwxFvv0OTOQHgNH/ANZ13gAMNOlb4BcH+aY8kgf/ACLYEkD6bgP/AOanitJ2TnLfJbUOsfeT8a4zLPfjMJEwr2229Emu+DYQPh8Obo8RDtdXVcvdWYVNDsoIPqZqwG3ZuEnu7TuJglRPSZImOU1Des4dkLOumuYqzL9IyH6SNCBEcxVbQFCXwLeHYhmxBS4xNpMEgaTP8QIruxnnlYa71BgeM3reAs3Cpzd+qNME5MxZgRyIt/pXWOa0JSH8YcvBJgXFCtqRsUAjoAaJwGGtKotqIti610KBpDoyFR5eKZqW+Llwdb02SMPcuGMcLjrrYc3VW25m7llighLtxRMA6BEB03Jpb2oxpbha3WABdLTsBsM6EkDyk1NgcCbeGWwrZill7anYMXz/AFDpLD4ml3+IAycM7vpbVf8A0CD+tVs4543E8kww0FG2UBMjf0orspgLV1mF53RVWVyxqS3OeUVxedVZgrHKrEKYgkTEx6VNwajv8MnHJFy2eUS4NgjhnQkeQGnnrVsweKQqIkxyOmnptVQF8AiJzE89vedqY4M3JBlBrEFoJ9CNKCbG4Laj+U6SIoe9dVNXYCRpr+lA99d0gKsbz4z8da1Y4tZJysxznQhljblppFNYGMkl1B+kbiOft0qNl33jfeD88qCCW1Oe1Ftpg5dQ3/ctQYfFG4zZ5JBy+BdD01nQjz60wjYwxGMVF8I226A+fWgmxj3AMoy7ZjPuY/pSbjF9rdxRMgkHflO0j0rq1xcG6VdZUxlUaRvIPxQsUd3eJg+IsGAiNPkEild3iC6BVA1InMTJBjn+lLMdjzIRVI1gKBzJ00jU1eeynZW/ZnE4kZbx0tpoSojxO2sAnYDlRuxWj2+sqs43ieIGPS2o/g5ASMpMyTmJYfTlAHqTFP8ADYxLihlYFTsdp9JprKUT1lJsb2nwtvMGvW5T6hmiB1J2pJxHjN3E20fDI11QcxyeHNpAyM0SZMxHKs2ZKy6E0Hi7gKlWAIIgg8xSjsTcxbWX/GKVYXD3YME5IEZiNCZzawOVNsbZG9CwpclK/wAQOGriLdm2AFd2ayrAbK1t5HpoK8y7A8aa2ty0VAu22LqY8QnwsJ8mB+a9i4pdtoV70galkJ01AMR8xXiuC4O93HtcUm3ayzdYgkgRD5QN2kSBzkUVXZSEnF2lY47LYBrOIGIvObihmZbOb8xYsC3KAWYx1oHsdZW/isYzJmzYloE6x/FeJ/8AEU6y28PcZGuC8iEJmK92VjWZ1AOu3lUVriad531uy4BYE3ArZRlUoubQA6MRNT46ZSLknvXFFlwmGuKxZFL5VyItxoIGaTDAGRtv0rvF4qLhHeWRbVouK3gKE8ix8LeYrjCcQtXEKhhlnYaRziYjeub/AGdtXme4lw52cOSuVwCNNlgxtu2kVlAo9S7thVvBgOQkarrpmkmTLGdd/igjYAI7o9TljoYJAO2tdYngLxe7u7bU3GUybZBhSGy3DmOaWVRMCFJreOfGHvSuRfHbNrK0wqqwYMInVoMelB47Hhq2vqD2VdruQmFII2gnYxO4Ou4+KUf4mXwcAjHfNyPXSOsVZ3wWdLZuAF8i5yVElwo1nyM6edUv/FGEwq21nRl0O4hv3maEI0PqcqnG1wyPgPB7VvDJmyXLt0K7az3axOU9DJBnrSztVwpsPkugEJd5EfmiSQdiDv5UrxC3M1vLmJZVCEH6gAAMvXURRHGLmKbD2kvqVto5yZj4iTmOvkJNWmrhXweVFrdYt/FCIy+4NT2rlthleSPP950pWEjz94reb1H3rmtooPQukrcEAabTQNi01wMVaWQ7wJ66UKh10Ye8j9aZ4TiDD8vxBo2Bk2ExrypWCw3VlA1/QHzru/xxUtsFtZGMyoJJLHmSKgxXjM5Sp65T9+tEYYud/HHPKRp8UyYrBeMqq2rUkl2A5zlG5BHrFLruKGdbsCRB0PTSmHEMA7RkRgoP5vCB6E8qddiezefEJcZ7cJJy/XJ5aabGiuWBl97C8DspbXE3bZ/FXBIzf/Wp2CjkxG53q0ZZ660Eq3djkbXU+IH9D+tNMNiWAg25E8mBj96o+DI8N4Lxi8t5il66pcasHMmNhVl4OgxOMtpdvXWLqyznJaImATIExSi9wy3bVjmAYTuefTlrS9sWbTpcWZUg6Eg9NxqNDXDqbjljT4PpPsyMMmgyJxW5Xz+B7jw/huHsrkWzIBB8fjM9ZNNRxHkBPQCvFrXaHiF/+Nn7pEOjFgq+hzHxfBqwcL7UpfbJeYzG9sFbR8ifqJ+RXbtZ86pIv2I4+Aco8Tfyp4j7xoPeKDvcQvPuRaHQeNz/AOR8K+wb2pcrAABCFUHZIj0P9zUWLxWVGbKWyiYBEmOQkgVqDYBxlwzjw67ZiSzHXmTVX4xxQ27gtJfYMTlFsNoAx26KNppRxzti9+UUraU6ZVMufItA+AKR28BcKuy23KoMzsFMKOrHlS/cPva6L9fwdxwRaItEsWkTCsdZzZdTM6+dU7tHYxOFE4jEC/cPhHjbSeeUiDHlScKVMqzKf9LMP0NDYvM7ZnYs0RmYyY6SaAjkA4bMn0sRHQkfvTez2ixC7uWjYNDAfIpeUrMtMLZZsL2/xKAAw3uy/Akr9qb4b/Euf+pbMf8Ahdn72o+DVBy1yVrWbcz1PBdu8Lz8EtmIl1k7a5kye2blVe7c8Rt32VrRDKzgfUGnKhOkE6SI9apZXp9tKa8Ux1llHcpcUqseNg3KNCB6mg2U3tp2NDw8piMNDE/w7RXXaJmPcE+9Pe1NstZQsZm5I8hlNC8DuAIpKkwiQwExC8vEOpojjOMF1VQIwymfFAnTyrocfYyayJNJc39CrnDgcqwWvKmJs/fnXPdj/j9d65aHYB3HlUn+XkwBufsOp8qMFvnE8gOp6TUtssATOpOv99BFHaLYvXDEDmB1qSyp5M3lRWSdTttrXPdkR0o0K2QsjEwST8mp8PYjb7GihZA0BPr1mpksxrHvTJCk+C4leTRblweQJqy4LtRilEd6SOjAH771XLVoz5GrFw3hIKzcJHQD96agWxXd4fZzFnthnIMkku0/6c2i61VOL4K6j922XyK7n7mDXrnHMJhLyxaug4gHwrBLMeauBsSedV4cIZXv27oVzk8NxZXYzlgyQTOsdKWcIyabR0YtRlxRcYSpPsTYa1dxAV7zbSFRbY0AjXMf2X3pmtoAQGyJPiI+o+QOpmgbYNi5CaMOc+0jYfatrinKWnIJJzI0RBZCJO0zDCdaaiKfyEPdckd1GGtLziWOs6nqazG9p+6YKzArGvejxsf9NtNY82NB8TxjNayuXt2y2hQwzREwdNPEAYia54Y9hFc2raKEQu0pqQInWT4vLnWo1jFsUl6y9wW/w7qpKXbiAhTyJjYHb3qjcR7TYm8gW9futb521y21mfzFT4vvTjtB2gv3EGHsQEfR3J3zaRJ2Ec4qjPh8ugWImZP96VKZ1YVafR6FjexagZkxIPhB/wD6CTrlJERHOkd7gF0bFG+V/rSrDXDqUYqQAZSR9uZpvZ4viEJVmzEbhxqPjWaaiCq+RZiuFXl3ssPSGHvVqbsrhbYH8S3c0UszXSh1+oBRppr19TUNntDpL2wvo5BPsQaEu44yWG3L3/5rnz5HBKket9k6KGqnJSdUhP2hwNq1eC2XzKUBMEkBtZCk6kbb9TSspVyw+CS8pLqGMgDyEVBe7MoT4CV85P6edUxtyimzh1mBYs8oR6TKllplwrhBuDO2ijbz/wBqZ2OzhDCWJHME/wC3tT17eVABoAPb71Q5qA2svCKNAoAAG/ofSd/IVu7nZVFzUAmIABJI6xy1oq0/TcAafv8AFcXU2HnVHNuNC+mk7oXzqRHn+1YLR5ddoox1iegG46+Z6VDkmInYaRHzz2qQ5GEnXfTryrSrptp8VOEHIyfX06VKyQNjpof7iigEQtgefnUwtgj+4+KkVd50+fv51MvIf37eelMKDqnWaNweHYnKomeUSfYVNg8Iz7QB1P7dauHBrFuztqSNWP6DoKNC9gHC+C92JcS3Lyo8W/tR111IkEV0ipEgia1jULUbEqrIt5EW4DqwAcAcpGs+ZovC8CuXVt3LWQDKFIJIgrodhrO9dWEULzzuYbznQajlJEjpRbB8NCgMozE6sDm225ATvpWY1iy/h0uYfXCoi7tiLl0aAbsI8RO+mlI7XAsPh1A8dy1nFzwmNSoBCGNZ0n0pgMLbJWUVpJMZV3PTSR60VgsHnGTKdQYA3A9fSNaIrA+KWrT4Z+7RLInOFY5joIk8lZojL5TVU4hYa2pa6CiPbbKWEKfPp1q1NhbmHYqUafrXQEHLEHnMGoOI9oRiMMfxN/vHKkDD27ZUBjszvzA30isbspmBwaMQ4YEdV8Un+tVs4B7+IZbSTBJPRR1Y7CrNZ7KKFW8GIZif+nKgAGIJBkkjWD1FbwPBHzNazFLTzmKaEaaGNmPlS2baILFh7DZkiW+ljqI6rpr5GPSt2MC3juOc2UZmAk6ExLbGJO9N8DYa7hsM7IJVBbcyRARiqzG4CRWsZZNvDs0BVuABdySFeG1PKa1o1MW3RmOcoi23Zu7Ck6AaGJ1MHTXnXd3DkyFM+EtB00VSx+FUn2o/hGF/EWUthtrzRnA0BGYgRtO9AYt2RX1Cju22HKCBUcsN6R6Gg1r0jlJLtUJ7PFcl3MrCQIKtsw8zyNWzh3Ebd0MZCMBLKTsBz15VQrttZ8a7x4rZj5UyK4u4QGMrBo2nSjGKSSRz59Q8uRzfk9QTXUQZA1BjfmNwZraK9whFtszkwFAEHmcxmAKpvZrj7Yd0S+rNh83jC6kD/T/T1ivW/wDPuHlFe3bshWUQ4J8LPAE9NTz6UuR8Uw4cuyW5JP7xFxnheJslTks3bIbJNtpKSJlxHhE6bnlUfDuC52cXbq21UA5hDDxAsqqBHLU+hq2X0wOVlt5ma4FUPbclnK7ZIMFuca6b0LwYYfCW+8xltGxLErdZhGVSTkBU6RlA1HOalXHtdfmymXVTy8Tr8kn/AEVy32fU4hMO1xijHVkXdIkMN9J66aVNxTgYVVuYd3vW2cqAVyure2hBO0CmWJ4wne5cISFvubfJlP5fCf5BMx1rviWDtWXtL+JF17emRxkUkagoRvlI1GsUizZV2k/+ktsG+6KpbukEkROxmDBraLvtqeXz/WtWuG21vm9duXIvMNUAjM+YtofyiI9xV2sWcNdsMhdbhsLFsBCuVdtWB1b151eOVVyDLGKlUHaKWLfoQRrRWFw86tsOXWprGG8RBKkqAT1g6CdND5UwfCvkzBPANCRyq8JwauznkpLgnw7agTptrRr2cpMajy/WlatRaXiIjl0qrERIrTpNZcvldDQt69MxpULvRA2W3EcKdbXeiI5idYnT/iomxhuowYiRqvkBv89K1WUBmT4rhNzu+8YKuUTGaDry23pVib72lLq72ydntgHL1zht5H6VlZW8BXZGvFELhbb3blxyM2IvaZQJ8KIBEa+VLuI4dYIUCNZYDX2rKypFAbDWA1t7RHORzPr66D5pre4betC1ca22WZ22J8MHmJEVlZRSNYJw65bw7MLyZxbOiHWDAGvJiInWmPHFt4u1mNtLaBGZQ0AtBOwHNmA0rKysgP4K7graYYMRbWDrAB5fOpEig+1/aG1jbDItpbfdWm7siSxLaZBoIWTJ9K1WUG6Mea3uH3BAIqFcCxAPXrWVlSbpjJEtvBMOfwavXZHE2bCHwKtxnALNIbbdT/e5rdZSt2hW6HHZniL4a/ca1bQIbLxJhlZrrHTr4QD5iKh4n2kvYpbeFuKA5zM1/NPg5+h5bzWqykfItmuztzD5bd28rkW2YW8hjLFzduubnHUmie0t+x/FZGZbhJCTrKmBqeQgctTWVlTcuB0VLFYgqxt2i6E6sSZ0jX0zfOwpth+JXlR0FxjaAUEnQSOeu+v5RWVlIuV+B0TzSapjPglu+31NFqNHbxZyIBgT4fenKYbKGC/mMt5+dZWUUlFpJdcnq6XS48uHdLtm71iOYmOmnzU/D8vlrz6VlZXoQk5Lk8vWYIYppRCLtldyYoFrCkkTHlE1lZQc2nQ+m02PJFyk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18864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«Дерево скорби» 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(Беслан, Северная Осетия)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Установлен в Беслане на мемориальном кладбище «Город ангелов» почти через год после трагедии.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8" name="TextBox 17">
            <a:hlinkClick r:id="rId3" action="ppaction://hlinksldjump"/>
            <a:hlinkHover r:id="" action="ppaction://noaction" highlightClick="1"/>
          </p:cNvPr>
          <p:cNvSpPr txBox="1"/>
          <p:nvPr/>
        </p:nvSpPr>
        <p:spPr>
          <a:xfrm>
            <a:off x="1043608" y="6146140"/>
            <a:ext cx="258390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 содержанию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hlinkshowjump?jump=nextslide"/>
            <a:hlinkHover r:id="" action="ppaction://noaction" highlightClick="1"/>
          </p:cNvPr>
          <p:cNvSpPr txBox="1"/>
          <p:nvPr/>
        </p:nvSpPr>
        <p:spPr>
          <a:xfrm>
            <a:off x="5746068" y="6146140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Далее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6732" y="5681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+mj-lt"/>
              </a:rPr>
              <a:t>Содержание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hlinkClick r:id="" action="ppaction://hlinkshowjump?jump=nextslide"/>
            <a:hlinkHover r:id="" action="ppaction://noaction" highlightClick="1"/>
          </p:cNvPr>
          <p:cNvSpPr txBox="1"/>
          <p:nvPr/>
        </p:nvSpPr>
        <p:spPr>
          <a:xfrm>
            <a:off x="1187624" y="836712"/>
            <a:ext cx="6768752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Что такое терроризм?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2" action="ppaction://hlinksldjump"/>
            <a:hlinkHover r:id="" action="ppaction://noaction" highlightClick="1"/>
          </p:cNvPr>
          <p:cNvSpPr txBox="1"/>
          <p:nvPr/>
        </p:nvSpPr>
        <p:spPr>
          <a:xfrm>
            <a:off x="1187624" y="1713002"/>
            <a:ext cx="6768752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Историческая справка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Террористические акты совершенные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на территории РФ за последние 20 лет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hlinkClick r:id="" action="ppaction://hlinkshowjump?jump=endshow"/>
            <a:hlinkHover r:id="" action="ppaction://noaction" highlightClick="1"/>
          </p:cNvPr>
          <p:cNvSpPr txBox="1"/>
          <p:nvPr/>
        </p:nvSpPr>
        <p:spPr>
          <a:xfrm>
            <a:off x="3599076" y="6218148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ВЫХОД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  <a:hlinkHover r:id="" action="ppaction://noaction" highlightClick="1"/>
          </p:cNvPr>
          <p:cNvSpPr txBox="1"/>
          <p:nvPr/>
        </p:nvSpPr>
        <p:spPr>
          <a:xfrm>
            <a:off x="1187624" y="3429000"/>
            <a:ext cx="6768752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Трагедия Беслана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rId4" action="ppaction://hlinksldjump"/>
            <a:hlinkHover r:id="" action="ppaction://noaction" highlightClick="1"/>
          </p:cNvPr>
          <p:cNvSpPr txBox="1"/>
          <p:nvPr/>
        </p:nvSpPr>
        <p:spPr>
          <a:xfrm>
            <a:off x="1187624" y="4305290"/>
            <a:ext cx="6768752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Герои Беслана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5" action="ppaction://hlinksldjump"/>
            <a:hlinkHover r:id="" action="ppaction://noaction" highlightClick="1"/>
          </p:cNvPr>
          <p:cNvSpPr txBox="1"/>
          <p:nvPr/>
        </p:nvSpPr>
        <p:spPr>
          <a:xfrm>
            <a:off x="1187624" y="5157192"/>
            <a:ext cx="6768752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Заключение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Герои </a:t>
            </a:r>
            <a:b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Беслана</a:t>
            </a:r>
            <a:endParaRPr lang="ru-RU" sz="96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cs408621.vk.me/v408621725/1148/MK43HMW81T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39578" cy="52829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332656"/>
            <a:ext cx="46085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Прикрыл бегущих детей и сотрудника МЧС отвлек внимание террористов на себя. Получил осколочное ранение. Ценой собственной жизни спас сотрудников штурмовой группы и обеспечил уничтожение остальных бандитов.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8" name="Picture 14" descr="http://img-fotki.yandex.ru/get/6300/130884706.13/0_6f513_5086c70a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333" y="1375850"/>
            <a:ext cx="583093" cy="10919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26064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ОЛЕГ ИЛЬИН</a:t>
            </a:r>
            <a:endParaRPr lang="ru-RU" sz="4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285728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ДМИТРИЙ РАЗУМОВСКИЙ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355976" y="3933056"/>
            <a:ext cx="46085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Выявил новую огневую точку и, отвлекая внимания на себя, ворвался в помещение, из которого бандиты вели огонь по беззащитным школьникам. Получил смертельное ранение, спасая заложников.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5" name="Picture 7" descr="http://www.rusidea.org/picts/kalendar/Besla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473733" cy="3456384"/>
          </a:xfrm>
          <a:prstGeom prst="rect">
            <a:avLst/>
          </a:prstGeom>
          <a:noFill/>
        </p:spPr>
      </p:pic>
      <p:grpSp>
        <p:nvGrpSpPr>
          <p:cNvPr id="2" name="Группа 1"/>
          <p:cNvGrpSpPr/>
          <p:nvPr/>
        </p:nvGrpSpPr>
        <p:grpSpPr>
          <a:xfrm>
            <a:off x="251520" y="1556792"/>
            <a:ext cx="3888432" cy="4995936"/>
            <a:chOff x="251520" y="1556792"/>
            <a:chExt cx="3888432" cy="4995936"/>
          </a:xfrm>
        </p:grpSpPr>
        <p:pic>
          <p:nvPicPr>
            <p:cNvPr id="22532" name="Picture 4" descr="http://people.uonb.ru/wp-content/uploads/Razumovskii.jpg"/>
            <p:cNvPicPr>
              <a:picLocks noChangeAspect="1" noChangeArrowheads="1"/>
            </p:cNvPicPr>
            <p:nvPr/>
          </p:nvPicPr>
          <p:blipFill>
            <a:blip r:embed="rId4" cstate="print"/>
            <a:srcRect t="6243"/>
            <a:stretch>
              <a:fillRect/>
            </a:stretch>
          </p:blipFill>
          <p:spPr bwMode="auto">
            <a:xfrm>
              <a:off x="251520" y="1556792"/>
              <a:ext cx="3861299" cy="4995936"/>
            </a:xfrm>
            <a:prstGeom prst="rect">
              <a:avLst/>
            </a:prstGeom>
            <a:noFill/>
          </p:spPr>
        </p:pic>
        <p:pic>
          <p:nvPicPr>
            <p:cNvPr id="22530" name="Picture 2" descr="https://autotravel.ru/phalbum/90273/101.jpg"/>
            <p:cNvPicPr>
              <a:picLocks noChangeAspect="1" noChangeArrowheads="1"/>
            </p:cNvPicPr>
            <p:nvPr/>
          </p:nvPicPr>
          <p:blipFill>
            <a:blip r:embed="rId5" cstate="print"/>
            <a:srcRect r="12750"/>
            <a:stretch>
              <a:fillRect/>
            </a:stretch>
          </p:blipFill>
          <p:spPr bwMode="auto">
            <a:xfrm>
              <a:off x="251520" y="1556792"/>
              <a:ext cx="3888432" cy="4968552"/>
            </a:xfrm>
            <a:prstGeom prst="rect">
              <a:avLst/>
            </a:prstGeom>
            <a:noFill/>
          </p:spPr>
        </p:pic>
        <p:pic>
          <p:nvPicPr>
            <p:cNvPr id="8" name="Picture 14" descr="http://img-fotki.yandex.ru/get/6300/130884706.13/0_6f513_5086c70a_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66856" y="1700808"/>
              <a:ext cx="697466" cy="13061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7158" y="1276222"/>
            <a:ext cx="3929090" cy="5081736"/>
            <a:chOff x="500034" y="857232"/>
            <a:chExt cx="3929090" cy="5081736"/>
          </a:xfrm>
        </p:grpSpPr>
        <p:pic>
          <p:nvPicPr>
            <p:cNvPr id="1026" name="Picture 2" descr="10 &amp;gcy;&amp;iecy;&amp;rcy;&amp;ocy;&amp;iecy;&amp;vcy; &amp;ocy;&amp;tcy;&amp;rcy;&amp;yacy;&amp;dcy;&amp;acy; &amp;Acy;&amp;lcy;&amp;softcy;&amp;fcy;&amp;acy; &amp;icy; &amp;Vcy;&amp;ycy;&amp;mcy;&amp;pcy;&amp;iecy;&amp;lcy;, &amp;ocy;&amp;scy;&amp;vcy;&amp;ocy;&amp;bcy;&amp;ocy;&amp;dcy;&amp;icy;&amp;vcy;&amp;shcy;&amp;icy;&amp;khcy; &amp;shcy;&amp;kcy;&amp;ocy;&amp;lcy;&amp;ucy; &amp;vcy; &amp;Bcy;&amp;iecy;&amp;scy;&amp;lcy;&amp;acy;&amp;ncy;&amp;iecy; &amp;vcy; 2004 &amp;gcy;&amp;ocy;&amp;dcy;&amp;ucy;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34" y="857232"/>
              <a:ext cx="3929090" cy="5081736"/>
            </a:xfrm>
            <a:prstGeom prst="rect">
              <a:avLst/>
            </a:prstGeom>
            <a:noFill/>
          </p:spPr>
        </p:pic>
        <p:pic>
          <p:nvPicPr>
            <p:cNvPr id="3" name="Picture 14" descr="http://img-fotki.yandex.ru/get/6300/130884706.13/0_6f513_5086c70a_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3306" y="4214818"/>
              <a:ext cx="697466" cy="1306116"/>
            </a:xfrm>
            <a:prstGeom prst="rect">
              <a:avLst/>
            </a:prstGeom>
            <a:noFill/>
          </p:spPr>
        </p:pic>
      </p:grpSp>
      <p:sp>
        <p:nvSpPr>
          <p:cNvPr id="5" name="Прямоугольник 4"/>
          <p:cNvSpPr/>
          <p:nvPr/>
        </p:nvSpPr>
        <p:spPr>
          <a:xfrm>
            <a:off x="642910" y="285728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92644" y="1355601"/>
            <a:ext cx="475135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Дал возможность штурмовой группе развернуться в помещении, где находились около 250 заложников. А когда бандит бросил в скопление людей гранату, Андрей накрыл ее собой.</a:t>
            </a:r>
            <a:b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244" y="292222"/>
            <a:ext cx="4133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Андрей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Туркин</a:t>
            </a:r>
            <a:endParaRPr lang="ru-RU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211960" y="620688"/>
            <a:ext cx="468052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Упреждая разрыв гранаты, закрыл собой трёх заложников. Получив смертельное ранение, продолжал, пока билось сердце, руководить действиями своей группы.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7526"/>
            <a:ext cx="28759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</a:p>
          <a:p>
            <a:pPr algn="ctr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ПЕРОВ</a:t>
            </a:r>
            <a:r>
              <a:rPr lang="ru-RU" sz="3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51520" y="1268760"/>
            <a:ext cx="3655367" cy="5040560"/>
            <a:chOff x="251520" y="1268760"/>
            <a:chExt cx="3655367" cy="5040560"/>
          </a:xfrm>
        </p:grpSpPr>
        <p:pic>
          <p:nvPicPr>
            <p:cNvPr id="23554" name="Picture 2" descr="http://www.warheroes.ru/content/images/heroes/rus/PerovAldrValen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1268760"/>
              <a:ext cx="3655367" cy="5040560"/>
            </a:xfrm>
            <a:prstGeom prst="rect">
              <a:avLst/>
            </a:prstGeom>
            <a:noFill/>
          </p:spPr>
        </p:pic>
        <p:pic>
          <p:nvPicPr>
            <p:cNvPr id="6" name="Picture 14" descr="http://img-fotki.yandex.ru/get/6300/130884706.13/0_6f513_5086c70a_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1880" y="5103574"/>
              <a:ext cx="524016" cy="981305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hlinkClick r:id="rId5" action="ppaction://hlinksldjump"/>
            <a:hlinkHover r:id="" action="ppaction://noaction" highlightClick="1"/>
          </p:cNvPr>
          <p:cNvSpPr txBox="1"/>
          <p:nvPr/>
        </p:nvSpPr>
        <p:spPr>
          <a:xfrm>
            <a:off x="5762995" y="5332616"/>
            <a:ext cx="258390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 содержанию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" action="ppaction://hlinkshowjump?jump=nextslide"/>
            <a:hlinkHover r:id="" action="ppaction://noaction" highlightClick="1"/>
          </p:cNvPr>
          <p:cNvSpPr txBox="1"/>
          <p:nvPr/>
        </p:nvSpPr>
        <p:spPr>
          <a:xfrm>
            <a:off x="6087031" y="6130642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Далее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cart - Rekvi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КосухинаЛВ\Desktop\38969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3728" y="142852"/>
            <a:ext cx="4910151" cy="65468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714488"/>
            <a:ext cx="7871064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ВЕЧНАЯ </a:t>
            </a:r>
          </a:p>
          <a:p>
            <a:pPr algn="ctr"/>
            <a:r>
              <a:rPr lang="ru-RU" sz="11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ПАМЯТЬ . . .</a:t>
            </a:r>
            <a:endParaRPr lang="ru-RU" sz="11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>
            <a:hlinkClick r:id="rId4" action="ppaction://hlinksldjump"/>
            <a:hlinkHover r:id="" action="ppaction://noaction" highlightClick="1"/>
          </p:cNvPr>
          <p:cNvSpPr txBox="1"/>
          <p:nvPr/>
        </p:nvSpPr>
        <p:spPr>
          <a:xfrm>
            <a:off x="1043608" y="6146140"/>
            <a:ext cx="258390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 содержанию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" action="ppaction://hlinkshowjump?jump=endshow"/>
            <a:hlinkHover r:id="" action="ppaction://noaction" highlightClick="1"/>
          </p:cNvPr>
          <p:cNvSpPr txBox="1"/>
          <p:nvPr/>
        </p:nvSpPr>
        <p:spPr>
          <a:xfrm>
            <a:off x="5746068" y="6146140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Выход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Метрономет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41414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Террор – физическое насилие, вплоть до физического уничтожения. </a:t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Восходит к лат. </a:t>
            </a:r>
            <a:r>
              <a:rPr lang="en-US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Terror - 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«страх», «ужас». </a:t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err="1" smtClean="0">
                <a:solidFill>
                  <a:schemeClr val="bg2"/>
                </a:solidFill>
              </a:rPr>
              <a:t>Г.Н.Афонина</a:t>
            </a:r>
            <a:r>
              <a:rPr lang="ru-RU" sz="2800" dirty="0" smtClean="0">
                <a:solidFill>
                  <a:schemeClr val="bg2"/>
                </a:solidFill>
              </a:rPr>
              <a:t> «Школьный толково-этимологический словарь»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41414"/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>Терроризм – политика и практика террора. 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Терроризировать – 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1. устрашать методами террора.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>2. запугать чем-нибудь, держа в состоянии постоянного страха. </a:t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dirty="0" smtClean="0">
                <a:solidFill>
                  <a:schemeClr val="bg2"/>
                </a:solidFill>
              </a:rPr>
              <a:t/>
            </a:r>
            <a:br>
              <a:rPr lang="ru-RU" dirty="0" smtClean="0">
                <a:solidFill>
                  <a:schemeClr val="bg2"/>
                </a:solidFill>
              </a:rPr>
            </a:br>
            <a:r>
              <a:rPr lang="ru-RU" sz="2800" dirty="0" smtClean="0">
                <a:solidFill>
                  <a:schemeClr val="bg2"/>
                </a:solidFill>
              </a:rPr>
              <a:t>(толковый словарь С.И.Ожегова и Н.Ю.Шведовой)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1" y="71414"/>
            <a:ext cx="785818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Террористические организации мира </a:t>
            </a: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3" name="Picture 2" descr="C:\Users\user\Pictures\террор\antiterror_clip_image001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070" y="789270"/>
            <a:ext cx="7412852" cy="5265889"/>
          </a:xfrm>
          <a:noFill/>
        </p:spPr>
      </p:pic>
      <p:sp>
        <p:nvSpPr>
          <p:cNvPr id="5" name="TextBox 4">
            <a:hlinkClick r:id="rId3" action="ppaction://hlinksldjump"/>
            <a:hlinkHover r:id="" action="ppaction://noaction" highlightClick="1"/>
          </p:cNvPr>
          <p:cNvSpPr txBox="1"/>
          <p:nvPr/>
        </p:nvSpPr>
        <p:spPr>
          <a:xfrm>
            <a:off x="1331640" y="6218148"/>
            <a:ext cx="2583904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 содержанию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" action="ppaction://hlinkshowjump?jump=nextslide"/>
            <a:hlinkHover r:id="" action="ppaction://noaction" highlightClick="1"/>
          </p:cNvPr>
          <p:cNvSpPr txBox="1"/>
          <p:nvPr/>
        </p:nvSpPr>
        <p:spPr>
          <a:xfrm>
            <a:off x="5534908" y="6218148"/>
            <a:ext cx="193583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Далее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Историческая</a:t>
            </a:r>
            <a:b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Cambria" pitchFamily="18" charset="0"/>
              </a:rPr>
              <a:t>справка</a:t>
            </a:r>
            <a:endParaRPr lang="ru-RU" sz="96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2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750" y="142852"/>
            <a:ext cx="8229600" cy="657229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Буденновск.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14-19 июня 1995г.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bg2"/>
                </a:solidFill>
              </a:rPr>
              <a:t>Под руководством Шамиля Басаева был совершен захват больницы. 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129 человек. 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Москва.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9 сентября 1999г.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На улице Гурьянова, в подвале жилого дома, взорвалось устройство мощностью от 300 до 400 килограммов тротила.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100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Москва.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13 сентября 1999 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 подвале жилого дома на Каширском шоссе взорвалось устройство мощностью 200 килограммов тротила.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124 человека.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rgbClr val="041414"/>
                </a:solidFill>
              </a:rPr>
              <a:t/>
            </a:r>
            <a:br>
              <a:rPr lang="ru-RU" sz="3200" dirty="0" smtClean="0">
                <a:solidFill>
                  <a:srgbClr val="041414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Волгодонск.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16 сентября 1999г.</a:t>
            </a:r>
            <a:r>
              <a:rPr lang="ru-RU" sz="3200" dirty="0" smtClean="0">
                <a:solidFill>
                  <a:schemeClr val="bg2"/>
                </a:solidFill>
              </a:rPr>
              <a:t/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Взрыв дома. </a:t>
            </a:r>
            <a:br>
              <a:rPr lang="ru-RU" sz="3200" dirty="0" smtClean="0">
                <a:solidFill>
                  <a:schemeClr val="bg2"/>
                </a:solidFill>
              </a:rPr>
            </a:br>
            <a:r>
              <a:rPr lang="ru-RU" sz="3200" dirty="0" smtClean="0">
                <a:solidFill>
                  <a:schemeClr val="bg2"/>
                </a:solidFill>
              </a:rPr>
              <a:t>Погибли 18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dirty="0" smtClean="0">
                <a:solidFill>
                  <a:srgbClr val="FF0000"/>
                </a:solidFill>
              </a:rPr>
              <a:t>Москва.</a:t>
            </a:r>
            <a:br>
              <a:rPr lang="ru-RU" sz="3000" dirty="0" smtClean="0">
                <a:solidFill>
                  <a:srgbClr val="FF0000"/>
                </a:solidFill>
              </a:rPr>
            </a:br>
            <a:r>
              <a:rPr lang="ru-RU" sz="3000" dirty="0" smtClean="0">
                <a:solidFill>
                  <a:srgbClr val="FF0000"/>
                </a:solidFill>
              </a:rPr>
              <a:t>Август 2000г.</a:t>
            </a:r>
            <a:r>
              <a:rPr lang="ru-RU" sz="3000" dirty="0" smtClean="0">
                <a:solidFill>
                  <a:schemeClr val="bg2"/>
                </a:solidFill>
              </a:rPr>
              <a:t/>
            </a:r>
            <a:br>
              <a:rPr lang="ru-RU" sz="3000" dirty="0" smtClean="0">
                <a:solidFill>
                  <a:schemeClr val="bg2"/>
                </a:solidFill>
              </a:rPr>
            </a:br>
            <a:r>
              <a:rPr lang="ru-RU" sz="3000" dirty="0" smtClean="0">
                <a:solidFill>
                  <a:schemeClr val="bg2"/>
                </a:solidFill>
              </a:rPr>
              <a:t>Вечером, в подземном переходе на станции метро «Пушкинская», сработало взрывное устройство.</a:t>
            </a:r>
            <a:br>
              <a:rPr lang="ru-RU" sz="3000" dirty="0" smtClean="0">
                <a:solidFill>
                  <a:schemeClr val="bg2"/>
                </a:solidFill>
              </a:rPr>
            </a:br>
            <a:r>
              <a:rPr lang="ru-RU" sz="3000" dirty="0" smtClean="0">
                <a:solidFill>
                  <a:schemeClr val="bg2"/>
                </a:solidFill>
              </a:rPr>
              <a:t>Погибли 12 человек.</a:t>
            </a:r>
            <a:br>
              <a:rPr lang="ru-RU" sz="3000" dirty="0" smtClean="0">
                <a:solidFill>
                  <a:schemeClr val="bg2"/>
                </a:solidFill>
              </a:rPr>
            </a:br>
            <a:r>
              <a:rPr lang="ru-RU" sz="3000" dirty="0" smtClean="0"/>
              <a:t/>
            </a:r>
            <a:br>
              <a:rPr lang="ru-RU" sz="3000" dirty="0" smtClean="0"/>
            </a:br>
            <a:r>
              <a:rPr lang="ru-RU" sz="3000" dirty="0" smtClean="0">
                <a:solidFill>
                  <a:srgbClr val="FF0000"/>
                </a:solidFill>
              </a:rPr>
              <a:t>Москва.</a:t>
            </a:r>
            <a:br>
              <a:rPr lang="ru-RU" sz="3000" dirty="0" smtClean="0">
                <a:solidFill>
                  <a:srgbClr val="FF0000"/>
                </a:solidFill>
              </a:rPr>
            </a:br>
            <a:r>
              <a:rPr lang="ru-RU" sz="3000" dirty="0" smtClean="0">
                <a:solidFill>
                  <a:srgbClr val="FF0000"/>
                </a:solidFill>
              </a:rPr>
              <a:t>23-26 октября 2002 г.</a:t>
            </a:r>
            <a:r>
              <a:rPr lang="ru-RU" sz="3000" dirty="0" smtClean="0">
                <a:solidFill>
                  <a:schemeClr val="bg2"/>
                </a:solidFill>
              </a:rPr>
              <a:t/>
            </a:r>
            <a:br>
              <a:rPr lang="ru-RU" sz="3000" dirty="0" smtClean="0">
                <a:solidFill>
                  <a:schemeClr val="bg2"/>
                </a:solidFill>
              </a:rPr>
            </a:br>
            <a:r>
              <a:rPr lang="ru-RU" sz="3000" dirty="0" smtClean="0">
                <a:solidFill>
                  <a:schemeClr val="bg2"/>
                </a:solidFill>
              </a:rPr>
              <a:t>Отряд террористов под руководством Мовсара Бараева, во время представления мюзикла «Норд-Ост» в Театральном центре на Дубровке, были взяты в заложники более 800 человек. В результате штурма все террористы были уничтожены.</a:t>
            </a:r>
            <a:br>
              <a:rPr lang="ru-RU" sz="3000" dirty="0" smtClean="0">
                <a:solidFill>
                  <a:schemeClr val="bg2"/>
                </a:solidFill>
              </a:rPr>
            </a:br>
            <a:r>
              <a:rPr lang="ru-RU" sz="3000" dirty="0" smtClean="0">
                <a:solidFill>
                  <a:schemeClr val="bg2"/>
                </a:solidFill>
              </a:rPr>
              <a:t>Погибли 128 человек.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154</Words>
  <Application>Microsoft Office PowerPoint</Application>
  <PresentationFormat>Экран (4:3)</PresentationFormat>
  <Paragraphs>68</Paragraphs>
  <Slides>26</Slides>
  <Notes>3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3 СЕНТЯБРЯ День солидарности в борьбе с терроризмом    </vt:lpstr>
      <vt:lpstr>Презентация PowerPoint</vt:lpstr>
      <vt:lpstr>Террор – физическое насилие, вплоть до физического уничтожения.  Восходит к лат. Terror -  «страх», «ужас».   Г.Н.Афонина «Школьный толково-этимологический словарь»</vt:lpstr>
      <vt:lpstr>Терроризм – политика и практика террора.  Терроризировать –  1. устрашать методами террора. 2. запугать чем-нибудь, держа в состоянии постоянного страха.   (толковый словарь С.И.Ожегова и Н.Ю.Шведовой)</vt:lpstr>
      <vt:lpstr>Террористические организации мира  </vt:lpstr>
      <vt:lpstr>Историческая справка</vt:lpstr>
      <vt:lpstr>Буденновск.  14-19 июня 1995г. Под руководством Шамиля Басаева был совершен захват больницы.  Погибли 129 человек.   Москва.  9 сентября 1999г. На улице Гурьянова, в подвале жилого дома, взорвалось устройство мощностью от 300 до 400 килограммов тротила. Погибли 100 человек.</vt:lpstr>
      <vt:lpstr>Москва.  13 сентября 1999 г. В подвале жилого дома на Каширском шоссе взорвалось устройство мощностью 200 килограммов тротила. Погибли 124 человека.  Волгодонск. 16 сентября 1999г. Взрыв дома.  Погибли 18 человек.</vt:lpstr>
      <vt:lpstr>Москва. Август 2000г. Вечером, в подземном переходе на станции метро «Пушкинская», сработало взрывное устройство. Погибли 12 человек.  Москва. 23-26 октября 2002 г. Отряд террористов под руководством Мовсара Бараева, во время представления мюзикла «Норд-Ост» в Театральном центре на Дубровке, были взяты в заложники более 800 человек. В результате штурма все террористы были уничтожены. Погибли 128 человек.</vt:lpstr>
      <vt:lpstr>Каспийск. 9 мая 2002 г. Во время парада в честь Дня Победы сработало взрывное устройство. Погибли 32 человека.  Москва. 5 июля 2003 г.  На аэродроме «Тушино», во время проведения рок-фестиваля, взорвали себя две террористки – смертницы. Погибли 14 человек.</vt:lpstr>
      <vt:lpstr>Ессентуки. 5 декабря 2003 г. Во втором вагоне электрички, курсировавшей между Кисловодском и Минеральными водами, взорвался смертник. Погибли 47 человек.  Москва. 6 февраля 2004 г. Перегон между станциями «Автозаводская» и «Павелецкая». Террорист-смертник взорвал себя в вагоне метро.  Погибли 39 человек.</vt:lpstr>
      <vt:lpstr>24 августа 2004 г. Одновременно на борту двух самолетов взорвали себя террористки – смертницы.  В Тульской области разбился рейс Москва – Волгоград, в Ростовской – рейс Москва – Сочи. Погибли 90 человек.  Москва. 31 августа 2004 г. Взрыв у станции метро «Рижская». Погибли 10 человек.</vt:lpstr>
      <vt:lpstr>Презентация PowerPoint</vt:lpstr>
      <vt:lpstr>Презентация PowerPoint</vt:lpstr>
      <vt:lpstr>Трагедия  Беслана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 Беслана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Террор – физическое насилие, вплоть до физического уничтожения.  Восходит к лат. Terror -  «страх», «ужас».   Г.Н.Афонина «Школьный толково-этимологический словарь»</dc:title>
  <dc:creator>КосухинаЛВ;Наталенко Сергей</dc:creator>
  <cp:lastModifiedBy>КосухинаЛВ</cp:lastModifiedBy>
  <cp:revision>21</cp:revision>
  <dcterms:created xsi:type="dcterms:W3CDTF">2016-08-29T10:27:16Z</dcterms:created>
  <dcterms:modified xsi:type="dcterms:W3CDTF">2016-11-29T06:58:55Z</dcterms:modified>
</cp:coreProperties>
</file>