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3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25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63170E-6756-41FD-B7C6-EDD646767B5A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2E1E101-3C8C-48C6-B986-162F3878D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91;&#1088;&#1086;&#1082;%20&#1087;&#1086;%20&#1095;&#1088;&#1077;&#1079;&#1074;.&#1089;&#1080;&#1090;.%209%20&#1082;&#1083;\&#1095;&#1088;&#1077;&#1079;&#1074;&#1099;&#1095;&#1072;&#1081;&#1085;&#1099;&#1077;%20&#1089;&#1080;&#1090;&#1091;&#1072;&#1094;&#1080;&#1080;%20&#1042;&#1048;&#1044;&#1045;&#1054;\Burglary%20Suspect%20Sought%20by%20Police%20NR13074am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91;&#1088;&#1086;&#1082;%20&#1087;&#1086;%20&#1095;&#1088;&#1077;&#1079;&#1074;.&#1089;&#1080;&#1090;.%209%20&#1082;&#1083;\&#1095;&#1088;&#1077;&#1079;&#1074;&#1099;&#1095;&#1072;&#1081;&#1085;&#1099;&#1077;%20&#1089;&#1080;&#1090;&#1091;&#1072;&#1094;&#1080;&#1080;%20&#1042;&#1048;&#1044;&#1045;&#1054;\Memphis%20House%20Fire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91;&#1088;&#1086;&#1082;%20&#1087;&#1086;%20&#1095;&#1088;&#1077;&#1079;&#1074;.&#1089;&#1080;&#1090;.%209%20&#1082;&#1083;\&#1095;&#1088;&#1077;&#1079;&#1074;&#1099;&#1095;&#1072;&#1081;&#1085;&#1099;&#1077;%20&#1089;&#1080;&#1090;&#1091;&#1072;&#1094;&#1080;&#1080;%20&#1042;&#1048;&#1044;&#1045;&#1054;\&#1082;&#1086;&#1084;&#1084;&#1091;&#1085;&#1072;&#1083;&#1100;&#1085;&#1099;&#1077;%20&#1089;&#1083;&#1091;&#1078;&#1073;&#1099;_1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&#1091;&#1088;&#1086;&#1082;%20&#1087;&#1086;%20&#1095;&#1088;&#1077;&#1079;&#1074;.&#1089;&#1080;&#1090;.%209%20&#1082;&#1083;\&#1095;&#1088;&#1077;&#1079;&#1074;&#1099;&#1095;&#1072;&#1081;&#1085;&#1099;&#1077;%20&#1089;&#1080;&#1090;&#1091;&#1072;&#1094;&#1080;&#1080;%20&#1042;&#1048;&#1044;&#1045;&#1054;\&#1091;&#1087;&#1072;&#1083;%20&#1074;%20&#1086;&#1073;&#1084;&#1086;&#1088;&#1086;&#1082;_1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IN AN EMERGENCY CALL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Открытый урок в 9 классе </a:t>
            </a:r>
          </a:p>
          <a:p>
            <a:r>
              <a:rPr lang="ru-RU" dirty="0" smtClean="0"/>
              <a:t>Модуль 7</a:t>
            </a:r>
          </a:p>
          <a:p>
            <a:r>
              <a:rPr lang="ru-RU" dirty="0" smtClean="0"/>
              <a:t>Учебник</a:t>
            </a:r>
            <a:r>
              <a:rPr lang="en-US" dirty="0" smtClean="0"/>
              <a:t> Spotlight 9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85728"/>
          <a:ext cx="8786842" cy="5802496"/>
        </p:xfrm>
        <a:graphic>
          <a:graphicData uri="http://schemas.openxmlformats.org/drawingml/2006/table">
            <a:tbl>
              <a:tblPr/>
              <a:tblGrid>
                <a:gridCol w="2195792"/>
                <a:gridCol w="2048698"/>
                <a:gridCol w="1246827"/>
                <a:gridCol w="1284974"/>
                <a:gridCol w="2010551"/>
              </a:tblGrid>
              <a:tr h="90446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Cause of emergency call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   Emergency service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Dial                    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How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to ask for help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In Great Britain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In Russia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7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Fire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Crime 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Road accident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Gas leak 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Bad injury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Being lost in the forest…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8" name="Picture 4" descr="http://static.kalottlyrikal.net/upload/images/prod/25499/djidy-start-di-emergency2013022308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857628"/>
            <a:ext cx="5786478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рок по чрезв.сит. 9 кл\ПЕЧАТЬ на УРОК\handouts\текст для In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429000"/>
            <a:ext cx="4130764" cy="3214685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1" y="285728"/>
          <a:ext cx="8720792" cy="2857520"/>
        </p:xfrm>
        <a:graphic>
          <a:graphicData uri="http://schemas.openxmlformats.org/drawingml/2006/table">
            <a:tbl>
              <a:tblPr/>
              <a:tblGrid>
                <a:gridCol w="2179514"/>
                <a:gridCol w="2180426"/>
                <a:gridCol w="2180426"/>
                <a:gridCol w="2180426"/>
              </a:tblGrid>
              <a:tr h="34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«+»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«-»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2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You should put a tick if you knew this fact before.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(то, что вы читаете, соответствует тому, что вы знаете или думали, что знаете)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New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information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(то, что вы читаете является для вас новым)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/>
                          <a:ea typeface="Times New Roman"/>
                        </a:rPr>
                        <a:t>Thought differently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(то, что вы читаете противоречит тому, что вы уже знали или думали, что знаете)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Don’t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understand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have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questions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(то, что вы читаете, непонятно, или вы хотели бы получить более подробные сведения по данному вопросу)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intimatemedicine.com/typo3temp/pics/7/75/755f63e6a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14620"/>
            <a:ext cx="3143272" cy="21045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31432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Fire Department:</a:t>
            </a:r>
            <a:r>
              <a:rPr lang="en-US" sz="2800" dirty="0"/>
              <a:t> fire </a:t>
            </a:r>
            <a:r>
              <a:rPr lang="en-US" sz="2800" dirty="0" smtClean="0"/>
              <a:t>fighter</a:t>
            </a:r>
          </a:p>
          <a:p>
            <a:pPr lvl="0"/>
            <a:r>
              <a:rPr lang="en-US" sz="2800" dirty="0" smtClean="0"/>
              <a:t>fire engine </a:t>
            </a:r>
          </a:p>
          <a:p>
            <a:pPr lvl="0"/>
            <a:r>
              <a:rPr lang="en-US" sz="2800" dirty="0" smtClean="0"/>
              <a:t>house </a:t>
            </a:r>
            <a:r>
              <a:rPr lang="en-US" sz="2800" dirty="0"/>
              <a:t>on </a:t>
            </a:r>
            <a:r>
              <a:rPr lang="en-US" sz="2800" dirty="0" smtClean="0"/>
              <a:t>fire </a:t>
            </a:r>
          </a:p>
          <a:p>
            <a:pPr lvl="0"/>
            <a:r>
              <a:rPr lang="en-US" sz="2800" dirty="0" smtClean="0"/>
              <a:t>burn</a:t>
            </a:r>
          </a:p>
          <a:p>
            <a:pPr lvl="0"/>
            <a:r>
              <a:rPr lang="en-US" sz="2800" dirty="0" smtClean="0"/>
              <a:t>fire </a:t>
            </a:r>
            <a:r>
              <a:rPr lang="en-US" sz="2800" dirty="0"/>
              <a:t>alarm system</a:t>
            </a:r>
            <a:endParaRPr lang="ru-RU" sz="28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286124"/>
            <a:ext cx="27860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Police:</a:t>
            </a:r>
            <a:r>
              <a:rPr lang="en-US" sz="2800" dirty="0"/>
              <a:t> </a:t>
            </a:r>
            <a:endParaRPr lang="en-US" sz="2800" dirty="0" smtClean="0"/>
          </a:p>
          <a:p>
            <a:pPr lvl="0"/>
            <a:r>
              <a:rPr lang="en-US" sz="2800" dirty="0"/>
              <a:t>c</a:t>
            </a:r>
            <a:r>
              <a:rPr lang="en-US" sz="2800" dirty="0" smtClean="0"/>
              <a:t>rime</a:t>
            </a:r>
          </a:p>
          <a:p>
            <a:pPr lvl="0"/>
            <a:r>
              <a:rPr lang="en-US" sz="2800" dirty="0" smtClean="0"/>
              <a:t>detective</a:t>
            </a:r>
          </a:p>
          <a:p>
            <a:pPr lvl="0"/>
            <a:r>
              <a:rPr lang="en-US" sz="2800" dirty="0" smtClean="0"/>
              <a:t>police officer robber </a:t>
            </a:r>
          </a:p>
          <a:p>
            <a:pPr lvl="0"/>
            <a:r>
              <a:rPr lang="en-US" sz="2800" dirty="0" smtClean="0"/>
              <a:t>coroner</a:t>
            </a:r>
            <a:endParaRPr lang="ru-RU" sz="28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214290"/>
            <a:ext cx="26432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Ambulance:</a:t>
            </a:r>
            <a:r>
              <a:rPr lang="en-US" sz="2800" dirty="0"/>
              <a:t> </a:t>
            </a:r>
            <a:r>
              <a:rPr lang="en-US" sz="2800" dirty="0" smtClean="0"/>
              <a:t>doctor</a:t>
            </a:r>
          </a:p>
          <a:p>
            <a:pPr lvl="0"/>
            <a:r>
              <a:rPr lang="en-US" sz="2800" dirty="0"/>
              <a:t>n</a:t>
            </a:r>
            <a:r>
              <a:rPr lang="en-US" sz="2800" dirty="0" smtClean="0"/>
              <a:t>urse</a:t>
            </a:r>
          </a:p>
          <a:p>
            <a:pPr lvl="0"/>
            <a:r>
              <a:rPr lang="en-US" sz="2800" dirty="0" smtClean="0"/>
              <a:t>surgeon injection</a:t>
            </a:r>
          </a:p>
          <a:p>
            <a:pPr lvl="0"/>
            <a:r>
              <a:rPr lang="en-US" sz="2800" dirty="0" smtClean="0"/>
              <a:t>hospital</a:t>
            </a:r>
            <a:endParaRPr lang="ru-RU" sz="28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3071810"/>
            <a:ext cx="25717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Public Utilities:</a:t>
            </a:r>
            <a:r>
              <a:rPr lang="en-US" sz="2800" dirty="0"/>
              <a:t> </a:t>
            </a:r>
            <a:r>
              <a:rPr lang="en-US" sz="2800" dirty="0" smtClean="0"/>
              <a:t>plumber</a:t>
            </a:r>
          </a:p>
          <a:p>
            <a:pPr lvl="0"/>
            <a:r>
              <a:rPr lang="en-US" sz="2800" dirty="0" smtClean="0"/>
              <a:t>mechanic engineer</a:t>
            </a:r>
          </a:p>
          <a:p>
            <a:pPr lvl="0"/>
            <a:r>
              <a:rPr lang="en-US" sz="2800" dirty="0" smtClean="0"/>
              <a:t>electrician </a:t>
            </a:r>
            <a:r>
              <a:rPr lang="en-US" sz="2800" dirty="0"/>
              <a:t>gas leakage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Police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Burglary Suspect Sought by Police NR13074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Fire Department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Memphis House Fir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8382037" cy="492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Public Utilities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коммунальные службы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7911759" cy="525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Ambulance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упал в обморок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8242950" cy="578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tibroker.com/wp-content/uploads/2011/03/CHEAP-TEXAS-HEALTH-INSU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9"/>
            <a:ext cx="4401024" cy="2928958"/>
          </a:xfrm>
          <a:prstGeom prst="rect">
            <a:avLst/>
          </a:prstGeom>
          <a:noFill/>
        </p:spPr>
      </p:pic>
      <p:pic>
        <p:nvPicPr>
          <p:cNvPr id="27652" name="Picture 4" descr="http://www.eastcountymagazine.org/sites/eastcountymagazine.org/files/ambulance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3116"/>
            <a:ext cx="3001861" cy="4500594"/>
          </a:xfrm>
          <a:prstGeom prst="rect">
            <a:avLst/>
          </a:prstGeom>
          <a:noFill/>
        </p:spPr>
      </p:pic>
      <p:pic>
        <p:nvPicPr>
          <p:cNvPr id="27656" name="Picture 8" descr="http://forums.drom.ru/attachment.php?attachmentid=993651&amp;stc=1&amp;thumb=1&amp;d=13212050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2857520" cy="2234062"/>
          </a:xfrm>
          <a:prstGeom prst="rect">
            <a:avLst/>
          </a:prstGeom>
          <a:noFill/>
        </p:spPr>
      </p:pic>
      <p:pic>
        <p:nvPicPr>
          <p:cNvPr id="27660" name="Picture 12" descr="http://sarbb.ru/board_images/35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52"/>
            <a:ext cx="2643206" cy="3216884"/>
          </a:xfrm>
          <a:prstGeom prst="rect">
            <a:avLst/>
          </a:prstGeom>
          <a:noFill/>
        </p:spPr>
      </p:pic>
      <p:pic>
        <p:nvPicPr>
          <p:cNvPr id="27662" name="Picture 14" descr="http://static.kinokopilka.tv/system/images/users/avatars/002/488/118/univegaa_origina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000504"/>
            <a:ext cx="242886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252699"/>
          <a:ext cx="8786875" cy="6438475"/>
        </p:xfrm>
        <a:graphic>
          <a:graphicData uri="http://schemas.openxmlformats.org/drawingml/2006/table">
            <a:tbl>
              <a:tblPr/>
              <a:tblGrid>
                <a:gridCol w="4542367"/>
                <a:gridCol w="2159487"/>
                <a:gridCol w="2085021"/>
              </a:tblGrid>
              <a:tr h="106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endParaRPr lang="en-US" sz="24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Argument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Why</a:t>
                      </a: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Why?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1.An engineer’s help is required.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2.A pedestrian was knocked down by a car.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3.Other people didn’t suffer.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3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4.The injured man called the Emergency service by himself.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5.The accident took place outside the town.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3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88490" algn="r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6.The emergency service car was not available at the moment.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3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7. The operator found out the name of the calling person.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люс 3"/>
          <p:cNvSpPr/>
          <p:nvPr/>
        </p:nvSpPr>
        <p:spPr>
          <a:xfrm>
            <a:off x="5572132" y="2714620"/>
            <a:ext cx="428628" cy="42862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5643570" y="5929330"/>
            <a:ext cx="500066" cy="500066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7786710" y="1285860"/>
            <a:ext cx="571504" cy="571504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7786710" y="2000240"/>
            <a:ext cx="571504" cy="571504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786710" y="3429000"/>
            <a:ext cx="628648" cy="628648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7786710" y="4143380"/>
            <a:ext cx="628648" cy="700086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7786710" y="5000636"/>
            <a:ext cx="642942" cy="571504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www.vminsk.by/images/1/32/85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946" y="5857892"/>
            <a:ext cx="1450054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-city.com.ua/images/pictures/authors/9048/7608/4-(article-picture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6191250" cy="4648201"/>
          </a:xfrm>
          <a:prstGeom prst="rect">
            <a:avLst/>
          </a:prstGeom>
          <a:noFill/>
        </p:spPr>
      </p:pic>
      <p:pic>
        <p:nvPicPr>
          <p:cNvPr id="35844" name="Picture 4" descr="http://www.delinetciler.net/attachments/17932d1316092547-400px-hh_polizeihauptmeister_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214710" cy="4822065"/>
          </a:xfrm>
          <a:prstGeom prst="rect">
            <a:avLst/>
          </a:prstGeom>
          <a:noFill/>
        </p:spPr>
      </p:pic>
      <p:pic>
        <p:nvPicPr>
          <p:cNvPr id="7172" name="Picture 4" descr="http://www.lipetskinfo.ru/photo/theme/038/399/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00504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00372"/>
            <a:ext cx="80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19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Gas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35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6072206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Road accident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68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Power cut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85728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Water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71435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Injury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32" name="Picture 8" descr="http://www.obges.net/sites/default/files/news_images/450575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32249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krasnoyarsk.doski.ru/i/52/31/523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810027" cy="2857520"/>
          </a:xfrm>
          <a:prstGeom prst="rect">
            <a:avLst/>
          </a:prstGeom>
          <a:noFill/>
        </p:spPr>
      </p:pic>
      <p:pic>
        <p:nvPicPr>
          <p:cNvPr id="36866" name="Picture 2" descr="http://www.ozedu.ru/files/u2305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570547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08311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 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Is there an emergency service in the UK that you can call if you’ve got problems with electricity, gas, the central heating and the running water in the house?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Is there a state gas or electricity emergency service in the UK? Or are there only private companies in charge of these cases?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Do they work all day long?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85728"/>
          <a:ext cx="8786842" cy="5802496"/>
        </p:xfrm>
        <a:graphic>
          <a:graphicData uri="http://schemas.openxmlformats.org/drawingml/2006/table">
            <a:tbl>
              <a:tblPr/>
              <a:tblGrid>
                <a:gridCol w="2195792"/>
                <a:gridCol w="2048698"/>
                <a:gridCol w="1246827"/>
                <a:gridCol w="1284974"/>
                <a:gridCol w="2010551"/>
              </a:tblGrid>
              <a:tr h="90446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Cause of emergency call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   Emergency service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Dial                     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How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to ask for help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In Great Britain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In Russia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7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Fire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Crime 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Road accident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Gas leak 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Bad injury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Being lost in the forest…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8" name="Picture 4" descr="http://static.kalottlyrikal.net/upload/images/prod/25499/djidy-start-di-emergency2013022308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857628"/>
            <a:ext cx="5786478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67494"/>
            <a:ext cx="6686568" cy="1161242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Calibri" pitchFamily="34" charset="0"/>
                <a:cs typeface="Calibri" pitchFamily="34" charset="0"/>
              </a:rPr>
              <a:t>Cinquain</a:t>
            </a:r>
            <a:endParaRPr lang="ru-RU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71612"/>
            <a:ext cx="7186634" cy="4883196"/>
          </a:xfrm>
        </p:spPr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sz="4000" dirty="0" smtClean="0"/>
              <a:t>Emergency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4000" dirty="0" smtClean="0"/>
              <a:t>…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4000" dirty="0" smtClean="0"/>
              <a:t>…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4000" dirty="0" smtClean="0"/>
              <a:t>…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4000" dirty="0" smtClean="0"/>
              <a:t>…</a:t>
            </a:r>
          </a:p>
          <a:p>
            <a:pPr marL="578358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4" name="Picture 2" descr="http://icons.iconarchive.com/icons/iconshock/super-vista-medical/256/emergency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2795590" cy="279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урок по чрезв.сит. 9 кл\ПЕЧАТЬ на УРОК\handouts\рубрика для самооценки ученик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80" y="1441370"/>
            <a:ext cx="8743138" cy="398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01122" cy="6072230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  <a:cs typeface="Calibri" pitchFamily="34" charset="0"/>
              </a:rPr>
              <a:t>S – satisfied</a:t>
            </a:r>
            <a:endParaRPr lang="ru-RU" sz="5400" b="1" dirty="0" smtClean="0">
              <a:solidFill>
                <a:schemeClr val="bg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buNone/>
            </a:pPr>
            <a:endParaRPr lang="ru-RU" sz="5400" b="1" dirty="0" smtClean="0">
              <a:solidFill>
                <a:schemeClr val="bg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  <a:cs typeface="Calibri" pitchFamily="34" charset="0"/>
              </a:rPr>
              <a:t>A – awful </a:t>
            </a:r>
            <a:endParaRPr lang="ru-RU" sz="5400" b="1" dirty="0" smtClean="0">
              <a:solidFill>
                <a:schemeClr val="bg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buNone/>
            </a:pPr>
            <a:endParaRPr lang="ru-RU" sz="5400" b="1" dirty="0" smtClean="0">
              <a:solidFill>
                <a:schemeClr val="bg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  <a:cs typeface="Calibri" pitchFamily="34" charset="0"/>
              </a:rPr>
              <a:t>F – fantastic</a:t>
            </a:r>
            <a:endParaRPr lang="ru-RU" sz="5400" b="1" dirty="0" smtClean="0">
              <a:solidFill>
                <a:schemeClr val="bg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buNone/>
            </a:pPr>
            <a:endParaRPr lang="ru-RU" sz="5400" b="1" dirty="0" smtClean="0">
              <a:solidFill>
                <a:schemeClr val="bg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  <a:cs typeface="Calibri" pitchFamily="34" charset="0"/>
              </a:rPr>
              <a:t>E - enthusiastic</a:t>
            </a:r>
            <a:endParaRPr lang="ru-RU" sz="5400" b="1" dirty="0" smtClean="0">
              <a:solidFill>
                <a:schemeClr val="bg1"/>
              </a:solidFill>
              <a:latin typeface="Comic Sans MS" pitchFamily="66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http://www.lumen21.com/Content/Images/SuccessStories/878fd7f4-b858-47a7-ab17-b65a80f8e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6501" y="2071678"/>
            <a:ext cx="2037499" cy="1428760"/>
          </a:xfrm>
          <a:prstGeom prst="rect">
            <a:avLst/>
          </a:prstGeom>
          <a:noFill/>
        </p:spPr>
      </p:pic>
      <p:pic>
        <p:nvPicPr>
          <p:cNvPr id="2050" name="Picture 2" descr="http://images.dealercarsearch.com/DealerImages/7507/1620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1704973" cy="1370505"/>
          </a:xfrm>
          <a:prstGeom prst="rect">
            <a:avLst/>
          </a:prstGeom>
          <a:noFill/>
        </p:spPr>
      </p:pic>
      <p:pic>
        <p:nvPicPr>
          <p:cNvPr id="2052" name="Picture 4" descr="http://www.billandchelle.com/fitness/images/confused_smi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85926"/>
            <a:ext cx="1462083" cy="1508394"/>
          </a:xfrm>
          <a:prstGeom prst="rect">
            <a:avLst/>
          </a:prstGeom>
          <a:noFill/>
        </p:spPr>
      </p:pic>
      <p:pic>
        <p:nvPicPr>
          <p:cNvPr id="2054" name="Picture 6" descr="http://2.bp.blogspot.com/_Xm7xAm1sn2o/TNV2IPbeS6I/AAAAAAAAABg/6q4_L-nm3rQ/s320/Big_sm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1500198" cy="1500198"/>
          </a:xfrm>
          <a:prstGeom prst="rect">
            <a:avLst/>
          </a:prstGeom>
          <a:noFill/>
        </p:spPr>
      </p:pic>
      <p:pic>
        <p:nvPicPr>
          <p:cNvPr id="2056" name="Picture 8" descr="http://oi48.tinypic.com/4h2zwj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786322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</a:rPr>
              <a:t/>
            </a:r>
            <a:br>
              <a:rPr lang="en-US" sz="4400" b="1" i="1" dirty="0" smtClean="0">
                <a:solidFill>
                  <a:schemeClr val="bg1"/>
                </a:solidFill>
              </a:rPr>
            </a:br>
            <a:r>
              <a:rPr lang="en-US" sz="4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Home Assignment:</a:t>
            </a:r>
            <a:r>
              <a:rPr lang="en-US" sz="4400" b="1" i="1" dirty="0" smtClean="0">
                <a:solidFill>
                  <a:schemeClr val="bg1"/>
                </a:solidFill>
              </a:rPr>
              <a:t/>
            </a:r>
            <a:br>
              <a:rPr lang="en-US" sz="4400" b="1" i="1" dirty="0" smtClean="0">
                <a:solidFill>
                  <a:schemeClr val="bg1"/>
                </a:solidFill>
              </a:rPr>
            </a:br>
            <a:r>
              <a:rPr lang="en-US" sz="6000" b="1" i="1" dirty="0" smtClean="0">
                <a:solidFill>
                  <a:schemeClr val="bg1"/>
                </a:solidFill>
              </a:rPr>
              <a:t>Make a Power Safety poster.</a:t>
            </a:r>
            <a:r>
              <a:rPr lang="ru-RU" sz="4400" b="1" i="1" dirty="0" smtClean="0">
                <a:solidFill>
                  <a:schemeClr val="bg1"/>
                </a:solidFill>
              </a:rPr>
              <a:t/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0962" name="Picture 2" descr="http://www.buildmybankroll.com/safe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53884"/>
            <a:ext cx="5167322" cy="3875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736"/>
            <a:ext cx="4572032" cy="89896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Calibri" pitchFamily="34" charset="0"/>
                <a:cs typeface="Calibri" pitchFamily="34" charset="0"/>
              </a:rPr>
              <a:t>Thank you! </a:t>
            </a:r>
            <a:br>
              <a:rPr lang="en-US" sz="6000" b="1" dirty="0" smtClean="0">
                <a:latin typeface="Calibri" pitchFamily="34" charset="0"/>
                <a:cs typeface="Calibri" pitchFamily="34" charset="0"/>
              </a:rPr>
            </a:br>
            <a:endParaRPr lang="ru-RU" sz="6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990" name="Picture 6" descr="http://desktopy.ru/i/389/127/118/3891271185/18439-wall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5791187" cy="3619492"/>
          </a:xfrm>
          <a:prstGeom prst="rect">
            <a:avLst/>
          </a:prstGeom>
          <a:noFill/>
        </p:spPr>
      </p:pic>
      <p:pic>
        <p:nvPicPr>
          <p:cNvPr id="41988" name="Picture 4" descr="http://www.chinamobil.ru/bba/files1/1288917811_911_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60045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00372"/>
            <a:ext cx="80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19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Gas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35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6072206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Road accident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68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Power cut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85728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Water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71435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Injury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1506" name="Picture 2" descr="http://bestglobalinfo.ru/netcat_files/168/149/ograb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21549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00372"/>
            <a:ext cx="80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19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Gas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35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6072206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Road accident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68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Power cut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85728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Water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71435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Injury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482" name="Picture 2" descr="http://image.newsru.com/pict/id/large/691639_200409282245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4333884" cy="3250414"/>
          </a:xfrm>
          <a:prstGeom prst="rect">
            <a:avLst/>
          </a:prstGeom>
          <a:noFill/>
        </p:spPr>
      </p:pic>
      <p:pic>
        <p:nvPicPr>
          <p:cNvPr id="20484" name="Picture 4" descr="http://vologda-portal.ru/upload/iblock/9a3/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409769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00372"/>
            <a:ext cx="80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19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Gas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35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6072206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Road accident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68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Power cut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85728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Water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71435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Injury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9458" name="Picture 2" descr="http://cs5809.vkontakte.ru/u136986918/-14/x_8047e2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3929090" cy="531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00372"/>
            <a:ext cx="80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00042"/>
            <a:ext cx="19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Gas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35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6072206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Road accident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68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Power cut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85728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Water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71435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Injury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4578" name="Picture 2" descr="http://tbu.com.ua/img/39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00372"/>
            <a:ext cx="80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19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Gas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35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6072206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Road accident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68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Power cut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85728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Water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71435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Injury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3554" name="Picture 2" descr="http://www.cheboksary.ru/images/3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2120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000372"/>
            <a:ext cx="80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Fire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19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Gas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35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6072206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Road accident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168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Power cut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285728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Water leakage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71435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Injury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2530" name="Picture 2" descr="http://sannews.com.ua/wp-content/uploads/2010/06/%D0%92%D0%BE%D0%B4%D0%BE%D0%BF%D1%80%D0%BE%D0%B2%D0%BE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eavedebtbehind.com/wp-content/uploads/2010/02/emergen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221700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285728"/>
            <a:ext cx="39290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The aims of the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lesson: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to learn more about emergency services in Russia and abroad, improve your listening and speaking skills, 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enrich </a:t>
            </a:r>
            <a:r>
              <a:rPr lang="en-US" sz="2400" dirty="0"/>
              <a:t>your vocabulary, learn to work with different types of media resources </a:t>
            </a:r>
            <a:r>
              <a:rPr lang="en-US" sz="2400" dirty="0" smtClean="0"/>
              <a:t> </a:t>
            </a:r>
            <a:r>
              <a:rPr lang="en-US" sz="2400" dirty="0"/>
              <a:t>present the most important details of the given information</a:t>
            </a:r>
            <a:r>
              <a:rPr lang="en-US" sz="2400" dirty="0" smtClean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cooperate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speak </a:t>
            </a:r>
            <a:r>
              <a:rPr lang="en-US" sz="2400" dirty="0"/>
              <a:t>in </a:t>
            </a:r>
            <a:r>
              <a:rPr lang="en-US" sz="2400" dirty="0" smtClean="0"/>
              <a:t>public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452</Words>
  <Application>Microsoft Office PowerPoint</Application>
  <PresentationFormat>Экран (4:3)</PresentationFormat>
  <Paragraphs>149</Paragraphs>
  <Slides>27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IN AN EMERGENCY CALL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Police</vt:lpstr>
      <vt:lpstr>Fire Department</vt:lpstr>
      <vt:lpstr>Public Utilities </vt:lpstr>
      <vt:lpstr>Ambulance </vt:lpstr>
      <vt:lpstr>Слайд 17</vt:lpstr>
      <vt:lpstr>Слайд 18</vt:lpstr>
      <vt:lpstr>Слайд 19</vt:lpstr>
      <vt:lpstr>Слайд 20</vt:lpstr>
      <vt:lpstr>Слайд 21</vt:lpstr>
      <vt:lpstr>Слайд 22</vt:lpstr>
      <vt:lpstr>Cinquain</vt:lpstr>
      <vt:lpstr>Слайд 24</vt:lpstr>
      <vt:lpstr>Слайд 25</vt:lpstr>
      <vt:lpstr> Home Assignment: Make a Power Safety poster. </vt:lpstr>
      <vt:lpstr>Thank you!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AN EMERGENCY CALL</dc:title>
  <dc:creator>user</dc:creator>
  <cp:lastModifiedBy>Ирина</cp:lastModifiedBy>
  <cp:revision>36</cp:revision>
  <dcterms:created xsi:type="dcterms:W3CDTF">2014-02-02T16:30:52Z</dcterms:created>
  <dcterms:modified xsi:type="dcterms:W3CDTF">2016-11-04T09:58:41Z</dcterms:modified>
</cp:coreProperties>
</file>